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77" r:id="rId5"/>
    <p:sldId id="269" r:id="rId6"/>
    <p:sldId id="278" r:id="rId7"/>
    <p:sldId id="280" r:id="rId8"/>
    <p:sldId id="275" r:id="rId9"/>
    <p:sldId id="281" r:id="rId10"/>
    <p:sldId id="282" r:id="rId11"/>
    <p:sldId id="283" r:id="rId12"/>
  </p:sldIdLst>
  <p:sldSz cx="9144000" cy="459105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2">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000"/>
    <a:srgbClr val="F01510"/>
    <a:srgbClr val="000000"/>
    <a:srgbClr val="85C2FF"/>
    <a:srgbClr val="699BFF"/>
    <a:srgbClr val="0004A4"/>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715" autoAdjust="0"/>
  </p:normalViewPr>
  <p:slideViewPr>
    <p:cSldViewPr snapToGrid="0">
      <p:cViewPr varScale="1">
        <p:scale>
          <a:sx n="93" d="100"/>
          <a:sy n="93" d="100"/>
        </p:scale>
        <p:origin x="476" y="64"/>
      </p:cViewPr>
      <p:guideLst>
        <p:guide orient="horz" pos="28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854"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6"/>
          <p:cNvSpPr txBox="1">
            <a:spLocks/>
          </p:cNvSpPr>
          <p:nvPr/>
        </p:nvSpPr>
        <p:spPr>
          <a:xfrm>
            <a:off x="491709" y="5556028"/>
            <a:ext cx="2876917" cy="328538"/>
          </a:xfrm>
          <a:prstGeom prst="rect">
            <a:avLst/>
          </a:prstGeom>
        </p:spPr>
        <p:txBody>
          <a:bodyPr vert="horz" lIns="93360" tIns="46680" rIns="93360" bIns="46680" rtlCol="0" anchor="b"/>
          <a:lstStyle>
            <a:lvl1pPr algn="ctr">
              <a:defRPr sz="1400"/>
            </a:lvl1pPr>
          </a:lstStyle>
          <a:p>
            <a:pPr marL="350101" indent="-350101"/>
            <a:endParaRPr lang="en-US" dirty="0"/>
          </a:p>
        </p:txBody>
      </p:sp>
    </p:spTree>
    <p:extLst>
      <p:ext uri="{BB962C8B-B14F-4D97-AF65-F5344CB8AC3E}">
        <p14:creationId xmlns:p14="http://schemas.microsoft.com/office/powerpoint/2010/main" val="267201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513" y="698500"/>
            <a:ext cx="6953250" cy="3492500"/>
          </a:xfrm>
          <a:prstGeom prst="rect">
            <a:avLst/>
          </a:prstGeom>
          <a:noFill/>
          <a:ln w="12700">
            <a:solidFill>
              <a:prstClr val="black"/>
            </a:solidFill>
          </a:ln>
        </p:spPr>
        <p:txBody>
          <a:bodyPr vert="horz" lIns="93360" tIns="46680" rIns="93360" bIns="46680" rtlCol="0" anchor="ctr"/>
          <a:lstStyle/>
          <a:p>
            <a:endParaRPr lang="en-US"/>
          </a:p>
        </p:txBody>
      </p:sp>
      <p:sp>
        <p:nvSpPr>
          <p:cNvPr id="7" name="Slide Number Placeholder 6"/>
          <p:cNvSpPr>
            <a:spLocks noGrp="1"/>
          </p:cNvSpPr>
          <p:nvPr>
            <p:ph type="sldNum" sz="quarter" idx="5"/>
          </p:nvPr>
        </p:nvSpPr>
        <p:spPr>
          <a:xfrm>
            <a:off x="1986660" y="4327601"/>
            <a:ext cx="3044719" cy="288910"/>
          </a:xfrm>
          <a:prstGeom prst="rect">
            <a:avLst/>
          </a:prstGeom>
        </p:spPr>
        <p:txBody>
          <a:bodyPr vert="horz" lIns="93360" tIns="46680" rIns="93360" bIns="46680" rtlCol="0" anchor="b"/>
          <a:lstStyle>
            <a:lvl1pPr algn="ctr">
              <a:defRPr sz="1400"/>
            </a:lvl1pPr>
          </a:lstStyle>
          <a:p>
            <a:fld id="{2F9BF154-8F0A-4A74-9B7B-F4679CE970C9}" type="slidenum">
              <a:rPr lang="en-US" smtClean="0"/>
              <a:pPr/>
              <a:t>‹#›</a:t>
            </a:fld>
            <a:endParaRPr lang="en-US" dirty="0"/>
          </a:p>
        </p:txBody>
      </p:sp>
    </p:spTree>
    <p:extLst>
      <p:ext uri="{BB962C8B-B14F-4D97-AF65-F5344CB8AC3E}">
        <p14:creationId xmlns:p14="http://schemas.microsoft.com/office/powerpoint/2010/main" val="39927941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263" y="4481513"/>
            <a:ext cx="5619750" cy="366712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2F9BF154-8F0A-4A74-9B7B-F4679CE970C9}" type="slidenum">
              <a:rPr lang="en-US" smtClean="0"/>
              <a:pPr/>
              <a:t>1</a:t>
            </a:fld>
            <a:endParaRPr lang="en-US" dirty="0"/>
          </a:p>
        </p:txBody>
      </p:sp>
    </p:spTree>
    <p:extLst>
      <p:ext uri="{BB962C8B-B14F-4D97-AF65-F5344CB8AC3E}">
        <p14:creationId xmlns:p14="http://schemas.microsoft.com/office/powerpoint/2010/main" val="2314234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9144000" cy="4591050"/>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t="86269"/>
          <a:stretch/>
        </p:blipFill>
        <p:spPr>
          <a:xfrm>
            <a:off x="-1" y="3884796"/>
            <a:ext cx="9144000" cy="706254"/>
          </a:xfrm>
          <a:prstGeom prst="rect">
            <a:avLst/>
          </a:prstGeom>
        </p:spPr>
      </p:pic>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8938" y="3753854"/>
            <a:ext cx="2019115" cy="569494"/>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5" r:id="rId2"/>
  </p:sldLayoutIdLst>
  <p:txStyles>
    <p:titleStyle>
      <a:lvl1pPr algn="ctr" defTabSz="914400" rtl="0" eaLnBrk="1" latinLnBrk="0" hangingPunct="1">
        <a:lnSpc>
          <a:spcPts val="3200"/>
        </a:lnSpc>
        <a:spcBef>
          <a:spcPct val="0"/>
        </a:spcBef>
        <a:buNone/>
        <a:defRPr sz="3200" kern="1800" cap="all" baseline="0">
          <a:solidFill>
            <a:srgbClr val="F7C000"/>
          </a:solidFill>
          <a:latin typeface="Calibri" pitchFamily="34" charset="0"/>
          <a:ea typeface="+mj-ea"/>
          <a:cs typeface="+mj-cs"/>
        </a:defRPr>
      </a:lvl1pPr>
    </p:titleStyle>
    <p:bodyStyle>
      <a:lvl1pPr marL="233363" indent="-233363" algn="l" defTabSz="914400" rtl="0" eaLnBrk="1" latinLnBrk="0" hangingPunct="1">
        <a:lnSpc>
          <a:spcPts val="2600"/>
        </a:lnSpc>
        <a:spcBef>
          <a:spcPts val="800"/>
        </a:spcBef>
        <a:spcAft>
          <a:spcPts val="0"/>
        </a:spcAft>
        <a:buClr>
          <a:srgbClr val="F7C000"/>
        </a:buClr>
        <a:buSzPct val="120000"/>
        <a:buFont typeface="Arial" pitchFamily="34" charset="0"/>
        <a:buChar char="•"/>
        <a:defRPr sz="2800" b="0" i="0" kern="1800" baseline="0">
          <a:solidFill>
            <a:schemeClr val="tx1"/>
          </a:solidFill>
          <a:latin typeface="Calibri" pitchFamily="34" charset="0"/>
          <a:ea typeface="+mn-ea"/>
          <a:cs typeface="+mn-cs"/>
        </a:defRPr>
      </a:lvl1pPr>
      <a:lvl2pPr marL="625475" indent="-280988" algn="l" defTabSz="914400" rtl="0" eaLnBrk="1" latinLnBrk="0" hangingPunct="1">
        <a:lnSpc>
          <a:spcPts val="2600"/>
        </a:lnSpc>
        <a:spcBef>
          <a:spcPts val="0"/>
        </a:spcBef>
        <a:spcAft>
          <a:spcPts val="600"/>
        </a:spcAft>
        <a:buClr>
          <a:srgbClr val="F7C000"/>
        </a:buClr>
        <a:buFont typeface="Arial" pitchFamily="34" charset="0"/>
        <a:buChar char="–"/>
        <a:defRPr sz="2200" b="0" kern="1800" baseline="0">
          <a:solidFill>
            <a:schemeClr val="tx1"/>
          </a:solidFill>
          <a:latin typeface="Calibri" pitchFamily="34" charset="0"/>
          <a:ea typeface="+mn-ea"/>
          <a:cs typeface="+mn-cs"/>
        </a:defRPr>
      </a:lvl2pPr>
      <a:lvl3pPr marL="914400" indent="-223838" algn="l" defTabSz="914400" rtl="0" eaLnBrk="1" latinLnBrk="0" hangingPunct="1">
        <a:lnSpc>
          <a:spcPts val="2600"/>
        </a:lnSpc>
        <a:spcBef>
          <a:spcPts val="0"/>
        </a:spcBef>
        <a:spcAft>
          <a:spcPts val="600"/>
        </a:spcAft>
        <a:buClr>
          <a:srgbClr val="F7C000"/>
        </a:buClr>
        <a:buFont typeface="Arial" pitchFamily="34" charset="0"/>
        <a:buChar char="•"/>
        <a:defRPr sz="2200" b="0" kern="1800" baseline="0">
          <a:solidFill>
            <a:schemeClr val="tx1"/>
          </a:solidFill>
          <a:latin typeface="Calibri" pitchFamily="34" charset="0"/>
          <a:ea typeface="+mn-ea"/>
          <a:cs typeface="+mn-cs"/>
        </a:defRPr>
      </a:lvl3pPr>
      <a:lvl4pPr marL="1258888" indent="-288925" algn="l" defTabSz="914400" rtl="0" eaLnBrk="1" latinLnBrk="0" hangingPunct="1">
        <a:lnSpc>
          <a:spcPts val="2600"/>
        </a:lnSpc>
        <a:spcBef>
          <a:spcPts val="0"/>
        </a:spcBef>
        <a:spcAft>
          <a:spcPts val="600"/>
        </a:spcAft>
        <a:buClr>
          <a:srgbClr val="F7C000"/>
        </a:buClr>
        <a:buFont typeface="Arial" pitchFamily="34" charset="0"/>
        <a:buChar char="–"/>
        <a:defRPr sz="2200" b="0" kern="1800" baseline="0">
          <a:solidFill>
            <a:schemeClr val="tx1"/>
          </a:solidFill>
          <a:latin typeface="Calibri" pitchFamily="34" charset="0"/>
          <a:ea typeface="+mn-ea"/>
          <a:cs typeface="+mn-cs"/>
        </a:defRPr>
      </a:lvl4pPr>
      <a:lvl5pPr marL="969963" indent="-279400" algn="l" defTabSz="914400" rtl="0" eaLnBrk="1" latinLnBrk="0" hangingPunct="1">
        <a:lnSpc>
          <a:spcPts val="2600"/>
        </a:lnSpc>
        <a:spcBef>
          <a:spcPts val="0"/>
        </a:spcBef>
        <a:buFont typeface="Arial" pitchFamily="34" charset="0"/>
        <a:buChar char="»"/>
        <a:defRPr sz="2400" kern="1200">
          <a:solidFill>
            <a:schemeClr val="tx1"/>
          </a:solidFill>
          <a:latin typeface="Helvetica-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44" y="-628701"/>
            <a:ext cx="9127956" cy="3600986"/>
          </a:xfrm>
          <a:prstGeom prst="rect">
            <a:avLst/>
          </a:prstGeom>
          <a:noFill/>
        </p:spPr>
        <p:txBody>
          <a:bodyPr wrap="square" rtlCol="0">
            <a:spAutoFit/>
          </a:bodyPr>
          <a:lstStyle/>
          <a:p>
            <a:pPr algn="ctr"/>
            <a:endParaRPr lang="en-US" sz="4800" b="1" dirty="0">
              <a:solidFill>
                <a:srgbClr val="FFC000"/>
              </a:solidFill>
            </a:endParaRPr>
          </a:p>
          <a:p>
            <a:pPr algn="ctr"/>
            <a:endParaRPr lang="en-US" sz="4800" b="1" dirty="0">
              <a:solidFill>
                <a:srgbClr val="FFC000"/>
              </a:solidFill>
            </a:endParaRPr>
          </a:p>
          <a:p>
            <a:pPr algn="ctr"/>
            <a:r>
              <a:rPr lang="en-US" sz="4800" b="1" dirty="0">
                <a:solidFill>
                  <a:srgbClr val="FFC000"/>
                </a:solidFill>
              </a:rPr>
              <a:t>Driver’s License for All</a:t>
            </a:r>
          </a:p>
          <a:p>
            <a:pPr algn="ctr"/>
            <a:r>
              <a:rPr lang="en-US" sz="3600" b="1" dirty="0">
                <a:solidFill>
                  <a:srgbClr val="FFC000"/>
                </a:solidFill>
              </a:rPr>
              <a:t>&amp; </a:t>
            </a:r>
          </a:p>
          <a:p>
            <a:pPr algn="ctr"/>
            <a:r>
              <a:rPr lang="en-US" sz="4800" b="1" dirty="0">
                <a:solidFill>
                  <a:srgbClr val="FFC000"/>
                </a:solidFill>
              </a:rPr>
              <a:t>DVS Language Project</a:t>
            </a:r>
          </a:p>
        </p:txBody>
      </p:sp>
    </p:spTree>
    <p:extLst>
      <p:ext uri="{BB962C8B-B14F-4D97-AF65-F5344CB8AC3E}">
        <p14:creationId xmlns:p14="http://schemas.microsoft.com/office/powerpoint/2010/main" val="84341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3810" y="1222217"/>
            <a:ext cx="8576236" cy="1569660"/>
          </a:xfrm>
          <a:prstGeom prst="rect">
            <a:avLst/>
          </a:prstGeom>
          <a:noFill/>
        </p:spPr>
        <p:txBody>
          <a:bodyPr wrap="square" rtlCol="0">
            <a:spAutoFit/>
          </a:bodyPr>
          <a:lstStyle/>
          <a:p>
            <a:pPr algn="ctr"/>
            <a:r>
              <a:rPr lang="en-US" sz="2400" dirty="0">
                <a:effectLst/>
                <a:latin typeface="Calibri" panose="020F0502020204030204" pitchFamily="34" charset="0"/>
                <a:ea typeface="Calibri" panose="020F0502020204030204" pitchFamily="34" charset="0"/>
                <a:cs typeface="Times New Roman" panose="02020603050405020304" pitchFamily="18" charset="0"/>
              </a:rPr>
              <a:t>Two important initiatives of the Minnesota Department of Public Safety Driver and Vehicle Services (DVS) division are making interactions with DVS easier and providing services to those who were unable to previously access those services.</a:t>
            </a:r>
          </a:p>
        </p:txBody>
      </p:sp>
    </p:spTree>
    <p:extLst>
      <p:ext uri="{BB962C8B-B14F-4D97-AF65-F5344CB8AC3E}">
        <p14:creationId xmlns:p14="http://schemas.microsoft.com/office/powerpoint/2010/main" val="99378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44" y="515974"/>
            <a:ext cx="9127956" cy="3416320"/>
          </a:xfrm>
          <a:prstGeom prst="rect">
            <a:avLst/>
          </a:prstGeom>
          <a:noFill/>
        </p:spPr>
        <p:txBody>
          <a:bodyPr wrap="square" rtlCol="0">
            <a:spAutoFit/>
          </a:bodyPr>
          <a:lstStyle/>
          <a:p>
            <a:pPr algn="ctr"/>
            <a:r>
              <a:rPr lang="en-US" sz="3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Driver’s License for All</a:t>
            </a:r>
            <a:br>
              <a:rPr lang="en-US" sz="3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Removes barriers to legally obtain a standard driver’s license, permit or ID card by eliminating the requirement that the applicant provide proof of legal presence in the United States. Available Oct. 1.</a:t>
            </a:r>
          </a:p>
          <a:p>
            <a:pPr algn="ct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i="1" dirty="0">
                <a:solidFill>
                  <a:srgbClr val="FFC000"/>
                </a:solidFill>
                <a:latin typeface="Calibri" panose="020F0502020204030204" pitchFamily="34" charset="0"/>
                <a:cs typeface="Times New Roman" panose="02020603050405020304" pitchFamily="18" charset="0"/>
              </a:rPr>
              <a:t>Increases equity and expands access to resources and </a:t>
            </a:r>
          </a:p>
          <a:p>
            <a:pPr algn="ctr"/>
            <a:r>
              <a:rPr lang="en-US" sz="2000" b="1" i="1" dirty="0">
                <a:solidFill>
                  <a:srgbClr val="FFC000"/>
                </a:solidFill>
                <a:latin typeface="Calibri" panose="020F0502020204030204" pitchFamily="34" charset="0"/>
                <a:cs typeface="Times New Roman" panose="02020603050405020304" pitchFamily="18" charset="0"/>
              </a:rPr>
              <a:t>services within the community, including work and education.</a:t>
            </a:r>
          </a:p>
          <a:p>
            <a:pPr algn="ctr"/>
            <a:r>
              <a:rPr lang="en-US" sz="3200" b="1" dirty="0">
                <a:solidFill>
                  <a:srgbClr val="FFC000"/>
                </a:solidFill>
                <a:latin typeface="Calibri" panose="020F0502020204030204" pitchFamily="34" charset="0"/>
                <a:cs typeface="Times New Roman" panose="02020603050405020304" pitchFamily="18" charset="0"/>
              </a:rPr>
              <a:t> </a:t>
            </a:r>
            <a:endParaRPr lang="en-US" sz="3200" b="1" dirty="0">
              <a:solidFill>
                <a:srgbClr val="FFC000"/>
              </a:solidFill>
            </a:endParaRPr>
          </a:p>
        </p:txBody>
      </p:sp>
    </p:spTree>
    <p:extLst>
      <p:ext uri="{BB962C8B-B14F-4D97-AF65-F5344CB8AC3E}">
        <p14:creationId xmlns:p14="http://schemas.microsoft.com/office/powerpoint/2010/main" val="310609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44" y="382159"/>
            <a:ext cx="9127956" cy="3908762"/>
          </a:xfrm>
          <a:prstGeom prst="rect">
            <a:avLst/>
          </a:prstGeom>
          <a:noFill/>
        </p:spPr>
        <p:txBody>
          <a:bodyPr wrap="square" rtlCol="0">
            <a:spAutoFit/>
          </a:bodyPr>
          <a:lstStyle/>
          <a:p>
            <a:pPr algn="ctr"/>
            <a:r>
              <a:rPr lang="en-US" sz="36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DVS Language Project</a:t>
            </a:r>
            <a:r>
              <a:rPr lang="en-US" sz="36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br>
              <a:rPr lang="en-US" sz="36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A multilingual virtual assistant (VA), leveraging Google artificial intelligence and available now on the DVS website. Makes interacting with DVS better for customers who speak English, Hmong, Somali and Spanish.</a:t>
            </a:r>
          </a:p>
          <a:p>
            <a:pPr algn="ct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a:solidFill>
                  <a:srgbClr val="FFC000"/>
                </a:solidFill>
                <a:latin typeface="Calibri" panose="020F0502020204030204" pitchFamily="34" charset="0"/>
                <a:cs typeface="Times New Roman" panose="02020603050405020304" pitchFamily="18" charset="0"/>
              </a:rPr>
              <a:t>VA provides answers to the most common questions DVS receives on any given day. Users can also update their insurance and obtain individualized records.</a:t>
            </a:r>
          </a:p>
          <a:p>
            <a:pPr algn="ctr"/>
            <a:endParaRPr lang="en-US" sz="2000" b="1" dirty="0">
              <a:solidFill>
                <a:srgbClr val="FFC000"/>
              </a:solidFill>
              <a:latin typeface="Calibri" panose="020F0502020204030204" pitchFamily="34" charset="0"/>
              <a:cs typeface="Times New Roman" panose="02020603050405020304" pitchFamily="18" charset="0"/>
            </a:endParaRPr>
          </a:p>
          <a:p>
            <a:pPr algn="ctr"/>
            <a:r>
              <a:rPr lang="en-US" sz="3200" b="1" dirty="0">
                <a:solidFill>
                  <a:srgbClr val="FFC000"/>
                </a:solidFill>
                <a:latin typeface="Calibri" panose="020F0502020204030204" pitchFamily="34" charset="0"/>
                <a:cs typeface="Times New Roman" panose="02020603050405020304" pitchFamily="18" charset="0"/>
              </a:rPr>
              <a:t> </a:t>
            </a:r>
            <a:endParaRPr lang="en-US" sz="3200" b="1" dirty="0">
              <a:solidFill>
                <a:srgbClr val="FFC000"/>
              </a:solidFill>
            </a:endParaRPr>
          </a:p>
        </p:txBody>
      </p:sp>
    </p:spTree>
    <p:extLst>
      <p:ext uri="{BB962C8B-B14F-4D97-AF65-F5344CB8AC3E}">
        <p14:creationId xmlns:p14="http://schemas.microsoft.com/office/powerpoint/2010/main" val="2630769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endParaRPr lang="en-US" sz="3600" b="1" cap="all" dirty="0">
              <a:solidFill>
                <a:srgbClr val="FFC000"/>
              </a:solidFill>
              <a:latin typeface="Calibri" pitchFamily="34" charset="0"/>
            </a:endParaRPr>
          </a:p>
          <a:p>
            <a:pPr algn="ctr"/>
            <a:r>
              <a:rPr lang="en-US" sz="36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Why these projects matter</a:t>
            </a:r>
            <a:endParaRPr lang="en-US" sz="9600" b="1" cap="all" dirty="0">
              <a:solidFill>
                <a:srgbClr val="F7C000"/>
              </a:solidFill>
              <a:latin typeface="Calibri" pitchFamily="34" charset="0"/>
            </a:endParaRPr>
          </a:p>
        </p:txBody>
      </p:sp>
      <p:sp>
        <p:nvSpPr>
          <p:cNvPr id="8" name="Title 1"/>
          <p:cNvSpPr txBox="1">
            <a:spLocks/>
          </p:cNvSpPr>
          <p:nvPr/>
        </p:nvSpPr>
        <p:spPr>
          <a:xfrm>
            <a:off x="29883" y="1984187"/>
            <a:ext cx="2235200" cy="836707"/>
          </a:xfrm>
          <a:prstGeom prst="rect">
            <a:avLst/>
          </a:prstGeom>
        </p:spPr>
        <p:txBody>
          <a:bodyPr numCol="2" anchor="t">
            <a:noAutofit/>
          </a:bodyPr>
          <a:lstStyle>
            <a:lvl1pPr marL="0" algn="l" defTabSz="914400" rtl="0" eaLnBrk="1" latinLnBrk="0" hangingPunct="1">
              <a:lnSpc>
                <a:spcPts val="4400"/>
              </a:lnSpc>
              <a:spcBef>
                <a:spcPct val="0"/>
              </a:spcBef>
              <a:buNone/>
              <a:tabLst>
                <a:tab pos="231775" algn="l"/>
              </a:tabLst>
              <a:defRPr sz="4000" i="0" kern="1200" cap="none" baseline="0">
                <a:solidFill>
                  <a:schemeClr val="tx1"/>
                </a:solidFill>
                <a:latin typeface="Calibri" pitchFamily="34" charset="0"/>
                <a:ea typeface="+mj-ea"/>
                <a:cs typeface="+mj-cs"/>
              </a:defRPr>
            </a:lvl1pPr>
          </a:lstStyle>
          <a:p>
            <a:pPr marL="457200" indent="-457200">
              <a:lnSpc>
                <a:spcPct val="100000"/>
              </a:lnSpc>
              <a:spcBef>
                <a:spcPts val="0"/>
              </a:spcBef>
              <a:spcAft>
                <a:spcPts val="1200"/>
              </a:spcAft>
              <a:buClr>
                <a:srgbClr val="F7C000"/>
              </a:buClr>
              <a:buFont typeface="Arial" panose="020B0604020202020204" pitchFamily="34" charset="0"/>
              <a:buChar char="•"/>
              <a:tabLst/>
            </a:pPr>
            <a:endParaRPr lang="en-US" sz="2400" dirty="0">
              <a:solidFill>
                <a:schemeClr val="tx1">
                  <a:lumMod val="95000"/>
                </a:schemeClr>
              </a:solidFill>
            </a:endParaRPr>
          </a:p>
        </p:txBody>
      </p:sp>
      <p:sp>
        <p:nvSpPr>
          <p:cNvPr id="2" name="TextBox 1">
            <a:extLst>
              <a:ext uri="{FF2B5EF4-FFF2-40B4-BE49-F238E27FC236}">
                <a16:creationId xmlns:a16="http://schemas.microsoft.com/office/drawing/2014/main" id="{50787B20-EACE-B1F9-254A-5E048AF7E580}"/>
              </a:ext>
            </a:extLst>
          </p:cNvPr>
          <p:cNvSpPr txBox="1"/>
          <p:nvPr/>
        </p:nvSpPr>
        <p:spPr>
          <a:xfrm>
            <a:off x="860612" y="1512047"/>
            <a:ext cx="7494494" cy="2585323"/>
          </a:xfrm>
          <a:prstGeom prst="rect">
            <a:avLst/>
          </a:prstGeom>
          <a:noFill/>
        </p:spPr>
        <p:txBody>
          <a:bodyPr wrap="square" rtlCol="0">
            <a:spAutoFit/>
          </a:bodyPr>
          <a:lstStyle/>
          <a:p>
            <a:r>
              <a:rPr lang="en-US" sz="1800" dirty="0">
                <a:effectLst/>
                <a:latin typeface="Calibri" panose="020F0502020204030204" pitchFamily="34" charset="0"/>
                <a:ea typeface="Times New Roman" panose="02020603050405020304" pitchFamily="18" charset="0"/>
              </a:rPr>
              <a:t>All state residents deserve access to information in a form they can understand.</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DVS is only successful if all customers can access and use our services – and appreciate the experience.</a:t>
            </a:r>
            <a:endParaRPr lang="en-US" sz="1800" dirty="0">
              <a:effectLst/>
              <a:latin typeface="Times New Roman" panose="02020603050405020304" pitchFamily="18" charset="0"/>
              <a:ea typeface="Times New Roman" panose="02020603050405020304" pitchFamily="18" charset="0"/>
            </a:endParaRPr>
          </a:p>
          <a:p>
            <a:endParaRPr lang="en-US" sz="1800" dirty="0"/>
          </a:p>
          <a:p>
            <a:endParaRPr lang="en-US" sz="1800" dirty="0">
              <a:effectLst/>
              <a:latin typeface="Calibri" panose="020F0502020204030204" pitchFamily="34" charset="0"/>
              <a:ea typeface="Times New Roman" panose="02020603050405020304" pitchFamily="18" charset="0"/>
            </a:endParaRPr>
          </a:p>
          <a:p>
            <a:endParaRPr lang="en-US" dirty="0">
              <a:latin typeface="Calibri" panose="020F0502020204030204" pitchFamily="34"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699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endParaRPr lang="en-US" sz="3600" b="1" cap="all" dirty="0">
              <a:solidFill>
                <a:srgbClr val="FFC000"/>
              </a:solidFill>
              <a:latin typeface="Calibri" pitchFamily="34" charset="0"/>
            </a:endParaRPr>
          </a:p>
          <a:p>
            <a:pPr algn="ctr"/>
            <a:r>
              <a:rPr lang="en-US" sz="36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Why these projects matter</a:t>
            </a:r>
            <a:endParaRPr lang="en-US" sz="9600" b="1" cap="all" dirty="0">
              <a:solidFill>
                <a:srgbClr val="F7C000"/>
              </a:solidFill>
              <a:latin typeface="Calibri" pitchFamily="34" charset="0"/>
            </a:endParaRPr>
          </a:p>
        </p:txBody>
      </p:sp>
      <p:sp>
        <p:nvSpPr>
          <p:cNvPr id="8" name="Title 1"/>
          <p:cNvSpPr txBox="1">
            <a:spLocks/>
          </p:cNvSpPr>
          <p:nvPr/>
        </p:nvSpPr>
        <p:spPr>
          <a:xfrm>
            <a:off x="29883" y="1984187"/>
            <a:ext cx="2235200" cy="836707"/>
          </a:xfrm>
          <a:prstGeom prst="rect">
            <a:avLst/>
          </a:prstGeom>
        </p:spPr>
        <p:txBody>
          <a:bodyPr numCol="2" anchor="t">
            <a:noAutofit/>
          </a:bodyPr>
          <a:lstStyle>
            <a:lvl1pPr marL="0" algn="l" defTabSz="914400" rtl="0" eaLnBrk="1" latinLnBrk="0" hangingPunct="1">
              <a:lnSpc>
                <a:spcPts val="4400"/>
              </a:lnSpc>
              <a:spcBef>
                <a:spcPct val="0"/>
              </a:spcBef>
              <a:buNone/>
              <a:tabLst>
                <a:tab pos="231775" algn="l"/>
              </a:tabLst>
              <a:defRPr sz="4000" i="0" kern="1200" cap="none" baseline="0">
                <a:solidFill>
                  <a:schemeClr val="tx1"/>
                </a:solidFill>
                <a:latin typeface="Calibri" pitchFamily="34" charset="0"/>
                <a:ea typeface="+mj-ea"/>
                <a:cs typeface="+mj-cs"/>
              </a:defRPr>
            </a:lvl1pPr>
          </a:lstStyle>
          <a:p>
            <a:pPr marL="457200" indent="-457200">
              <a:lnSpc>
                <a:spcPct val="100000"/>
              </a:lnSpc>
              <a:spcBef>
                <a:spcPts val="0"/>
              </a:spcBef>
              <a:spcAft>
                <a:spcPts val="1200"/>
              </a:spcAft>
              <a:buClr>
                <a:srgbClr val="F7C000"/>
              </a:buClr>
              <a:buFont typeface="Arial" panose="020B0604020202020204" pitchFamily="34" charset="0"/>
              <a:buChar char="•"/>
              <a:tabLst/>
            </a:pPr>
            <a:endParaRPr lang="en-US" sz="2400" dirty="0">
              <a:solidFill>
                <a:schemeClr val="tx1">
                  <a:lumMod val="95000"/>
                </a:schemeClr>
              </a:solidFill>
            </a:endParaRPr>
          </a:p>
        </p:txBody>
      </p:sp>
      <p:sp>
        <p:nvSpPr>
          <p:cNvPr id="2" name="TextBox 1">
            <a:extLst>
              <a:ext uri="{FF2B5EF4-FFF2-40B4-BE49-F238E27FC236}">
                <a16:creationId xmlns:a16="http://schemas.microsoft.com/office/drawing/2014/main" id="{50787B20-EACE-B1F9-254A-5E048AF7E580}"/>
              </a:ext>
            </a:extLst>
          </p:cNvPr>
          <p:cNvSpPr txBox="1"/>
          <p:nvPr/>
        </p:nvSpPr>
        <p:spPr>
          <a:xfrm>
            <a:off x="1045882" y="1512047"/>
            <a:ext cx="6926730" cy="2585323"/>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At DVS, we embrace and appreciate language and ethnicity differences in our required driver and vehicle information processes.</a:t>
            </a:r>
          </a:p>
          <a:p>
            <a:endParaRPr lang="en-US" sz="1800"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Driver’s License for All increases equity and expands access to resources and services within the community.</a:t>
            </a:r>
            <a:endParaRPr lang="en-US" sz="1800" dirty="0"/>
          </a:p>
          <a:p>
            <a:endParaRPr lang="en-US" sz="1800" dirty="0"/>
          </a:p>
          <a:p>
            <a:endParaRPr lang="en-US" sz="1800" dirty="0">
              <a:effectLst/>
              <a:latin typeface="Calibri" panose="020F0502020204030204" pitchFamily="34" charset="0"/>
              <a:ea typeface="Times New Roman" panose="02020603050405020304" pitchFamily="18" charset="0"/>
            </a:endParaRPr>
          </a:p>
          <a:p>
            <a:endParaRPr lang="en-US" dirty="0">
              <a:latin typeface="Calibri" panose="020F0502020204030204" pitchFamily="34"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1773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noFill/>
        </p:spPr>
        <p:txBody>
          <a:bodyPr wrap="square" rtlCol="0">
            <a:spAutoFit/>
          </a:bodyPr>
          <a:lstStyle/>
          <a:p>
            <a:pPr algn="ctr"/>
            <a:endParaRPr lang="en-US" sz="3600" b="1" cap="all" dirty="0">
              <a:solidFill>
                <a:srgbClr val="FFC000"/>
              </a:solidFill>
              <a:latin typeface="Calibri" pitchFamily="34" charset="0"/>
            </a:endParaRPr>
          </a:p>
          <a:p>
            <a:pPr algn="ctr"/>
            <a:r>
              <a:rPr lang="en-US" sz="36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Why these projects matter</a:t>
            </a:r>
            <a:endParaRPr lang="en-US" sz="9600" b="1" cap="all" dirty="0">
              <a:solidFill>
                <a:srgbClr val="F7C000"/>
              </a:solidFill>
              <a:latin typeface="Calibri" pitchFamily="34" charset="0"/>
            </a:endParaRPr>
          </a:p>
        </p:txBody>
      </p:sp>
      <p:sp>
        <p:nvSpPr>
          <p:cNvPr id="8" name="Title 1"/>
          <p:cNvSpPr txBox="1">
            <a:spLocks/>
          </p:cNvSpPr>
          <p:nvPr/>
        </p:nvSpPr>
        <p:spPr>
          <a:xfrm>
            <a:off x="29883" y="1984187"/>
            <a:ext cx="2235200" cy="836707"/>
          </a:xfrm>
          <a:prstGeom prst="rect">
            <a:avLst/>
          </a:prstGeom>
        </p:spPr>
        <p:txBody>
          <a:bodyPr numCol="2" anchor="t">
            <a:noAutofit/>
          </a:bodyPr>
          <a:lstStyle>
            <a:lvl1pPr marL="0" algn="l" defTabSz="914400" rtl="0" eaLnBrk="1" latinLnBrk="0" hangingPunct="1">
              <a:lnSpc>
                <a:spcPts val="4400"/>
              </a:lnSpc>
              <a:spcBef>
                <a:spcPct val="0"/>
              </a:spcBef>
              <a:buNone/>
              <a:tabLst>
                <a:tab pos="231775" algn="l"/>
              </a:tabLst>
              <a:defRPr sz="4000" i="0" kern="1200" cap="none" baseline="0">
                <a:solidFill>
                  <a:schemeClr val="tx1"/>
                </a:solidFill>
                <a:latin typeface="Calibri" pitchFamily="34" charset="0"/>
                <a:ea typeface="+mj-ea"/>
                <a:cs typeface="+mj-cs"/>
              </a:defRPr>
            </a:lvl1pPr>
          </a:lstStyle>
          <a:p>
            <a:pPr marL="457200" indent="-457200">
              <a:lnSpc>
                <a:spcPct val="100000"/>
              </a:lnSpc>
              <a:spcBef>
                <a:spcPts val="0"/>
              </a:spcBef>
              <a:spcAft>
                <a:spcPts val="1200"/>
              </a:spcAft>
              <a:buClr>
                <a:srgbClr val="F7C000"/>
              </a:buClr>
              <a:buFont typeface="Arial" panose="020B0604020202020204" pitchFamily="34" charset="0"/>
              <a:buChar char="•"/>
              <a:tabLst/>
            </a:pPr>
            <a:endParaRPr lang="en-US" sz="2400" dirty="0">
              <a:solidFill>
                <a:schemeClr val="tx1">
                  <a:lumMod val="95000"/>
                </a:schemeClr>
              </a:solidFill>
            </a:endParaRPr>
          </a:p>
        </p:txBody>
      </p:sp>
      <p:sp>
        <p:nvSpPr>
          <p:cNvPr id="2" name="TextBox 1">
            <a:extLst>
              <a:ext uri="{FF2B5EF4-FFF2-40B4-BE49-F238E27FC236}">
                <a16:creationId xmlns:a16="http://schemas.microsoft.com/office/drawing/2014/main" id="{50787B20-EACE-B1F9-254A-5E048AF7E580}"/>
              </a:ext>
            </a:extLst>
          </p:cNvPr>
          <p:cNvSpPr txBox="1"/>
          <p:nvPr/>
        </p:nvSpPr>
        <p:spPr>
          <a:xfrm>
            <a:off x="412375" y="1512047"/>
            <a:ext cx="3863992" cy="3416320"/>
          </a:xfrm>
          <a:prstGeom prst="rect">
            <a:avLst/>
          </a:prstGeom>
          <a:noFill/>
        </p:spPr>
        <p:txBody>
          <a:bodyPr wrap="square" rtlCol="0">
            <a:spAutoFit/>
          </a:bodyPr>
          <a:lstStyle/>
          <a:p>
            <a:r>
              <a:rPr lang="en-US" sz="1800" dirty="0">
                <a:solidFill>
                  <a:srgbClr val="FFC000"/>
                </a:solidFill>
                <a:effectLst/>
                <a:latin typeface="Calibri" panose="020F0502020204030204" pitchFamily="34" charset="0"/>
                <a:ea typeface="Arial" panose="020B0604020202020204" pitchFamily="34" charset="0"/>
                <a:cs typeface="Times New Roman" panose="02020603050405020304" pitchFamily="18" charset="0"/>
              </a:rPr>
              <a:t>Driver’s License for All </a:t>
            </a:r>
            <a:r>
              <a:rPr lang="en-US" sz="1800" dirty="0">
                <a:effectLst/>
                <a:latin typeface="Calibri" panose="020F0502020204030204" pitchFamily="34" charset="0"/>
                <a:ea typeface="Arial" panose="020B0604020202020204" pitchFamily="34" charset="0"/>
                <a:cs typeface="Times New Roman" panose="02020603050405020304" pitchFamily="18" charset="0"/>
              </a:rPr>
              <a:t>improves roadway safety because licensed drivers participate in behind-the-wheel training, are familiar with Minnesota driving laws and have demonstrated the skills to safely operate a motor vehicle. </a:t>
            </a:r>
          </a:p>
          <a:p>
            <a:endParaRPr lang="en-US" sz="1800" dirty="0">
              <a:effectLst/>
              <a:latin typeface="Calibri" panose="020F0502020204030204" pitchFamily="34" charset="0"/>
              <a:ea typeface="Arial" panose="020B0604020202020204" pitchFamily="34" charset="0"/>
              <a:cs typeface="Times New Roman" panose="02020603050405020304" pitchFamily="18" charset="0"/>
            </a:endParaRPr>
          </a:p>
          <a:p>
            <a:endParaRPr lang="en-US" sz="1800" dirty="0"/>
          </a:p>
          <a:p>
            <a:endParaRPr lang="en-US" sz="1800" dirty="0">
              <a:effectLst/>
              <a:latin typeface="Calibri" panose="020F0502020204030204" pitchFamily="34" charset="0"/>
              <a:ea typeface="Times New Roman" panose="02020603050405020304" pitchFamily="18" charset="0"/>
            </a:endParaRPr>
          </a:p>
          <a:p>
            <a:endParaRPr lang="en-US" dirty="0">
              <a:latin typeface="Calibri" panose="020F0502020204030204" pitchFamily="34"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p:txBody>
      </p:sp>
      <p:pic>
        <p:nvPicPr>
          <p:cNvPr id="4" name="Picture 3" descr="A picture containing timeline&#10;&#10;Description automatically generated">
            <a:extLst>
              <a:ext uri="{FF2B5EF4-FFF2-40B4-BE49-F238E27FC236}">
                <a16:creationId xmlns:a16="http://schemas.microsoft.com/office/drawing/2014/main" id="{A7CFC306-446E-6454-46DB-CF7CDC248C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429877"/>
            <a:ext cx="3812988" cy="2144805"/>
          </a:xfrm>
          <a:prstGeom prst="rect">
            <a:avLst/>
          </a:prstGeom>
        </p:spPr>
      </p:pic>
    </p:spTree>
    <p:extLst>
      <p:ext uri="{BB962C8B-B14F-4D97-AF65-F5344CB8AC3E}">
        <p14:creationId xmlns:p14="http://schemas.microsoft.com/office/powerpoint/2010/main" val="144572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138773"/>
          </a:xfrm>
          <a:prstGeom prst="rect">
            <a:avLst/>
          </a:prstGeom>
          <a:noFill/>
        </p:spPr>
        <p:txBody>
          <a:bodyPr wrap="square" rtlCol="0">
            <a:spAutoFit/>
          </a:bodyPr>
          <a:lstStyle/>
          <a:p>
            <a:pPr algn="ctr"/>
            <a:endParaRPr lang="en-US" sz="3600" b="1" cap="all" dirty="0">
              <a:solidFill>
                <a:srgbClr val="FFC000"/>
              </a:solidFill>
              <a:latin typeface="Calibri" pitchFamily="34" charset="0"/>
            </a:endParaRPr>
          </a:p>
          <a:p>
            <a:pPr algn="ctr"/>
            <a:r>
              <a:rPr lang="en-US" sz="3200" b="1" dirty="0">
                <a:solidFill>
                  <a:srgbClr val="FFC000"/>
                </a:solidFill>
                <a:latin typeface="Calibri" panose="020F0502020204030204" pitchFamily="34" charset="0"/>
                <a:cs typeface="Times New Roman" panose="02020603050405020304" pitchFamily="18" charset="0"/>
              </a:rPr>
              <a:t>Ready to learn more?</a:t>
            </a:r>
            <a:endParaRPr lang="en-US" sz="8800" b="1" cap="all" dirty="0">
              <a:solidFill>
                <a:srgbClr val="F7C000"/>
              </a:solidFill>
              <a:latin typeface="Calibri" pitchFamily="34" charset="0"/>
            </a:endParaRPr>
          </a:p>
        </p:txBody>
      </p:sp>
      <p:sp>
        <p:nvSpPr>
          <p:cNvPr id="8" name="Title 1"/>
          <p:cNvSpPr txBox="1">
            <a:spLocks/>
          </p:cNvSpPr>
          <p:nvPr/>
        </p:nvSpPr>
        <p:spPr>
          <a:xfrm>
            <a:off x="29883" y="1984187"/>
            <a:ext cx="2235200" cy="836707"/>
          </a:xfrm>
          <a:prstGeom prst="rect">
            <a:avLst/>
          </a:prstGeom>
        </p:spPr>
        <p:txBody>
          <a:bodyPr numCol="2" anchor="t">
            <a:noAutofit/>
          </a:bodyPr>
          <a:lstStyle>
            <a:lvl1pPr marL="0" algn="l" defTabSz="914400" rtl="0" eaLnBrk="1" latinLnBrk="0" hangingPunct="1">
              <a:lnSpc>
                <a:spcPts val="4400"/>
              </a:lnSpc>
              <a:spcBef>
                <a:spcPct val="0"/>
              </a:spcBef>
              <a:buNone/>
              <a:tabLst>
                <a:tab pos="231775" algn="l"/>
              </a:tabLst>
              <a:defRPr sz="4000" i="0" kern="1200" cap="none" baseline="0">
                <a:solidFill>
                  <a:schemeClr val="tx1"/>
                </a:solidFill>
                <a:latin typeface="Calibri" pitchFamily="34" charset="0"/>
                <a:ea typeface="+mj-ea"/>
                <a:cs typeface="+mj-cs"/>
              </a:defRPr>
            </a:lvl1pPr>
          </a:lstStyle>
          <a:p>
            <a:pPr marL="457200" indent="-457200">
              <a:lnSpc>
                <a:spcPct val="100000"/>
              </a:lnSpc>
              <a:spcBef>
                <a:spcPts val="0"/>
              </a:spcBef>
              <a:spcAft>
                <a:spcPts val="1200"/>
              </a:spcAft>
              <a:buClr>
                <a:srgbClr val="F7C000"/>
              </a:buClr>
              <a:buFont typeface="Arial" panose="020B0604020202020204" pitchFamily="34" charset="0"/>
              <a:buChar char="•"/>
              <a:tabLst/>
            </a:pPr>
            <a:endParaRPr lang="en-US" sz="2400" dirty="0">
              <a:solidFill>
                <a:schemeClr val="tx1">
                  <a:lumMod val="95000"/>
                </a:schemeClr>
              </a:solidFill>
            </a:endParaRPr>
          </a:p>
        </p:txBody>
      </p:sp>
      <p:sp>
        <p:nvSpPr>
          <p:cNvPr id="2" name="TextBox 1">
            <a:extLst>
              <a:ext uri="{FF2B5EF4-FFF2-40B4-BE49-F238E27FC236}">
                <a16:creationId xmlns:a16="http://schemas.microsoft.com/office/drawing/2014/main" id="{50787B20-EACE-B1F9-254A-5E048AF7E580}"/>
              </a:ext>
            </a:extLst>
          </p:cNvPr>
          <p:cNvSpPr txBox="1"/>
          <p:nvPr/>
        </p:nvSpPr>
        <p:spPr>
          <a:xfrm>
            <a:off x="974165" y="1138773"/>
            <a:ext cx="6998447" cy="3046988"/>
          </a:xfrm>
          <a:prstGeom prst="rect">
            <a:avLst/>
          </a:prstGeom>
          <a:noFill/>
        </p:spPr>
        <p:txBody>
          <a:bodyPr wrap="square" rtlCol="0">
            <a:spAutoFit/>
          </a:bodyPr>
          <a:lstStyle/>
          <a:p>
            <a:r>
              <a:rPr lang="en-US" sz="2400" b="1" dirty="0"/>
              <a:t>Driver’s License for All: </a:t>
            </a:r>
          </a:p>
          <a:p>
            <a:r>
              <a:rPr lang="en-US" sz="1800" dirty="0"/>
              <a:t>Go to the Department of Public Safety website (</a:t>
            </a:r>
            <a:r>
              <a:rPr lang="en-US" sz="1800" b="1" dirty="0"/>
              <a:t>dps.mn.gov</a:t>
            </a:r>
            <a:r>
              <a:rPr lang="en-US" sz="1800" dirty="0"/>
              <a:t>). Click the icon in right margin.</a:t>
            </a:r>
            <a:br>
              <a:rPr lang="en-US" sz="1800" dirty="0"/>
            </a:b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a:effectLst/>
                <a:ea typeface="Calibri" panose="020F0502020204030204" pitchFamily="34" charset="0"/>
                <a:cs typeface="Times New Roman" panose="02020603050405020304" pitchFamily="18" charset="0"/>
              </a:rPr>
              <a:t>DVS Language Project</a:t>
            </a:r>
            <a:r>
              <a:rPr lang="en-US" sz="2400" b="1" dirty="0">
                <a:ea typeface="Calibri" panose="020F0502020204030204" pitchFamily="34" charset="0"/>
                <a:cs typeface="Times New Roman" panose="02020603050405020304" pitchFamily="18" charset="0"/>
              </a:rPr>
              <a:t>: </a:t>
            </a:r>
          </a:p>
          <a:p>
            <a:r>
              <a:rPr lang="en-US" sz="1800" dirty="0">
                <a:ea typeface="Calibri" panose="020F0502020204030204" pitchFamily="34" charset="0"/>
                <a:cs typeface="Times New Roman" panose="02020603050405020304" pitchFamily="18" charset="0"/>
              </a:rPr>
              <a:t>Go to </a:t>
            </a:r>
            <a:r>
              <a:rPr lang="en-US" sz="1800" b="1" dirty="0">
                <a:ea typeface="Calibri" panose="020F0502020204030204" pitchFamily="34" charset="0"/>
                <a:cs typeface="Times New Roman" panose="02020603050405020304" pitchFamily="18" charset="0"/>
              </a:rPr>
              <a:t>drive.mn.gov</a:t>
            </a:r>
            <a:r>
              <a:rPr lang="en-US" sz="1800" dirty="0">
                <a:solidFill>
                  <a:schemeClr val="accent2">
                    <a:lumMod val="75000"/>
                  </a:schemeClr>
                </a:solidFill>
                <a:ea typeface="Calibri" panose="020F0502020204030204" pitchFamily="34" charset="0"/>
                <a:cs typeface="Times New Roman" panose="02020603050405020304" pitchFamily="18" charset="0"/>
              </a:rPr>
              <a:t> </a:t>
            </a:r>
            <a:r>
              <a:rPr lang="en-US" sz="1800" dirty="0">
                <a:ea typeface="Calibri" panose="020F0502020204030204" pitchFamily="34" charset="0"/>
                <a:cs typeface="Times New Roman" panose="02020603050405020304" pitchFamily="18" charset="0"/>
              </a:rPr>
              <a:t>and click on the Help icon (bottom right).</a:t>
            </a:r>
            <a:endParaRPr lang="en-US" sz="1800" dirty="0"/>
          </a:p>
          <a:p>
            <a:endParaRPr lang="en-US" sz="1800" dirty="0"/>
          </a:p>
          <a:p>
            <a:endParaRPr lang="en-US" sz="1800" dirty="0">
              <a:effectLst/>
              <a:latin typeface="Calibri" panose="020F0502020204030204" pitchFamily="34" charset="0"/>
              <a:ea typeface="Times New Roman" panose="02020603050405020304" pitchFamily="18" charset="0"/>
            </a:endParaRPr>
          </a:p>
          <a:p>
            <a:endParaRPr lang="en-US" dirty="0">
              <a:latin typeface="Calibri" panose="020F0502020204030204" pitchFamily="34"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5682892"/>
      </p:ext>
    </p:extLst>
  </p:cSld>
  <p:clrMapOvr>
    <a:masterClrMapping/>
  </p:clrMapOvr>
</p:sld>
</file>

<file path=ppt/theme/theme1.xml><?xml version="1.0" encoding="utf-8"?>
<a:theme xmlns:a="http://schemas.openxmlformats.org/drawingml/2006/main" name="Bullet Copy">
  <a:themeElements>
    <a:clrScheme name="Custom 2">
      <a:dk1>
        <a:srgbClr val="0020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schemeClr>
        </a:soli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79EADCABAF9242B676A11FE4BA6003" ma:contentTypeVersion="24" ma:contentTypeDescription="Create a new document." ma:contentTypeScope="" ma:versionID="af4b31ee5d8330d118de82e03f09a01b">
  <xsd:schema xmlns:xsd="http://www.w3.org/2001/XMLSchema" xmlns:xs="http://www.w3.org/2001/XMLSchema" xmlns:p="http://schemas.microsoft.com/office/2006/metadata/properties" xmlns:ns1="http://schemas.microsoft.com/sharepoint/v3" xmlns:ns2="84959504-ec5c-4b7d-8052-e24e5adc0b9d" xmlns:ns3="9ff95a48-0885-4d40-aaa2-1d5b91f4020f" targetNamespace="http://schemas.microsoft.com/office/2006/metadata/properties" ma:root="true" ma:fieldsID="1eb2d4424c2b18d6b27329c4bdb50bec" ns1:_="" ns2:_="" ns3:_="">
    <xsd:import namespace="http://schemas.microsoft.com/sharepoint/v3"/>
    <xsd:import namespace="84959504-ec5c-4b7d-8052-e24e5adc0b9d"/>
    <xsd:import namespace="9ff95a48-0885-4d40-aaa2-1d5b91f4020f"/>
    <xsd:element name="properties">
      <xsd:complexType>
        <xsd:sequence>
          <xsd:element name="documentManagement">
            <xsd:complexType>
              <xsd:all>
                <xsd:element ref="ns1:RoutingRuleDescription"/>
                <xsd:element ref="ns1:PublishingStartDate" minOccurs="0"/>
                <xsd:element ref="ns1:PublishingExpirationDate" minOccurs="0"/>
                <xsd:element ref="ns3:TaxKeywordTaxHTField" minOccurs="0"/>
                <xsd:element ref="ns3:TaxCatchAll" minOccurs="0"/>
                <xsd:element ref="ns2:AttributeHTField0" minOccurs="0"/>
                <xsd:element ref="ns2:BoardandCommitteeHTField0" minOccurs="0"/>
                <xsd:element ref="ns2:CityHTField0" minOccurs="0"/>
                <xsd:element ref="ns2:CountyHTField0" minOccurs="0"/>
                <xsd:element ref="ns2:DivisionHTField0" minOccurs="0"/>
                <xsd:element ref="ns2:DPSLanguageHTField0" minOccurs="0"/>
                <xsd:element ref="ns2:PersonaHTField0" minOccurs="0"/>
                <xsd:element ref="ns2:ProgramHTField0" minOccurs="0"/>
                <xsd:element ref="ns2:ResourceTypeHTField0"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 ma:displayName="Description" ma:internalName="RoutingRuleDescription">
      <xsd:simpleType>
        <xsd:restriction base="dms:Text">
          <xsd:maxLength value="255"/>
        </xsd:restriction>
      </xsd:simpleType>
    </xsd:element>
    <xsd:element name="PublishingStartDate" ma:index="13" nillable="true" ma:displayName="Scheduling Start Date" ma:internalName="PublishingStartDate">
      <xsd:simpleType>
        <xsd:restriction base="dms:Unknown"/>
      </xsd:simpleType>
    </xsd:element>
    <xsd:element name="PublishingExpirationDate" ma:index="14"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959504-ec5c-4b7d-8052-e24e5adc0b9d" elementFormDefault="qualified">
    <xsd:import namespace="http://schemas.microsoft.com/office/2006/documentManagement/types"/>
    <xsd:import namespace="http://schemas.microsoft.com/office/infopath/2007/PartnerControls"/>
    <xsd:element name="AttributeHTField0" ma:index="19" ma:taxonomy="true" ma:internalName="AttributeHTField0" ma:taxonomyFieldName="Attribute" ma:displayName="Attribute" ma:default="" ma:fieldId="{0f438da6-0e28-4159-b27d-29f78c675f85}" ma:taxonomyMulti="true" ma:sspId="c7530b11-593d-46f5-bcee-2cdf02c3e1a6" ma:termSetId="a7d82120-b4a1-4697-8e3d-5be0e60b3643" ma:anchorId="00000000-0000-0000-0000-000000000000" ma:open="false" ma:isKeyword="false">
      <xsd:complexType>
        <xsd:sequence>
          <xsd:element ref="pc:Terms" minOccurs="0" maxOccurs="1"/>
        </xsd:sequence>
      </xsd:complexType>
    </xsd:element>
    <xsd:element name="BoardandCommitteeHTField0" ma:index="20" nillable="true" ma:taxonomy="true" ma:internalName="BoardandCommitteeHTField0" ma:taxonomyFieldName="Board_x0020_and_x0020_Committee" ma:displayName="Board and Committee" ma:default="" ma:fieldId="{31ab1ccb-ce69-472b-8e4a-149bb3597f2e}" ma:taxonomyMulti="true" ma:sspId="c7530b11-593d-46f5-bcee-2cdf02c3e1a6" ma:termSetId="c545ba62-cb31-4892-ae4e-d95850da0cbe" ma:anchorId="00000000-0000-0000-0000-000000000000" ma:open="false" ma:isKeyword="false">
      <xsd:complexType>
        <xsd:sequence>
          <xsd:element ref="pc:Terms" minOccurs="0" maxOccurs="1"/>
        </xsd:sequence>
      </xsd:complexType>
    </xsd:element>
    <xsd:element name="CityHTField0" ma:index="21" nillable="true" ma:taxonomy="true" ma:internalName="CityHTField0" ma:taxonomyFieldName="City" ma:displayName="City" ma:fieldId="{c1504bb3-cee6-480a-955b-3d6760b87740}" ma:sspId="c7530b11-593d-46f5-bcee-2cdf02c3e1a6" ma:termSetId="22624551-aec7-4778-a19d-46e38326bf0a" ma:anchorId="00000000-0000-0000-0000-000000000000" ma:open="false" ma:isKeyword="false">
      <xsd:complexType>
        <xsd:sequence>
          <xsd:element ref="pc:Terms" minOccurs="0" maxOccurs="1"/>
        </xsd:sequence>
      </xsd:complexType>
    </xsd:element>
    <xsd:element name="CountyHTField0" ma:index="22" nillable="true" ma:taxonomy="true" ma:internalName="CountyHTField0" ma:taxonomyFieldName="County" ma:displayName="County" ma:fieldId="{52a28e79-b012-4159-8ff0-52b7d5042a75}" ma:sspId="c7530b11-593d-46f5-bcee-2cdf02c3e1a6" ma:termSetId="dad805e2-9b7c-46ad-ad0d-b9a36d5758c5" ma:anchorId="00000000-0000-0000-0000-000000000000" ma:open="false" ma:isKeyword="false">
      <xsd:complexType>
        <xsd:sequence>
          <xsd:element ref="pc:Terms" minOccurs="0" maxOccurs="1"/>
        </xsd:sequence>
      </xsd:complexType>
    </xsd:element>
    <xsd:element name="DivisionHTField0" ma:index="23" ma:taxonomy="true" ma:internalName="DivisionHTField0" ma:taxonomyFieldName="Division" ma:displayName="Division" ma:default="" ma:fieldId="{07dec948-ac7d-4e7d-a5a4-6ad75b40a96b}" ma:taxonomyMulti="true" ma:sspId="c7530b11-593d-46f5-bcee-2cdf02c3e1a6" ma:termSetId="8b5917ab-4605-4701-a2b2-630343cd30ad" ma:anchorId="00000000-0000-0000-0000-000000000000" ma:open="false" ma:isKeyword="false">
      <xsd:complexType>
        <xsd:sequence>
          <xsd:element ref="pc:Terms" minOccurs="0" maxOccurs="1"/>
        </xsd:sequence>
      </xsd:complexType>
    </xsd:element>
    <xsd:element name="DPSLanguageHTField0" ma:index="24" nillable="true" ma:taxonomy="true" ma:internalName="DPSLanguageHTField0" ma:taxonomyFieldName="DPSLanguage" ma:displayName="DPSLanguage" ma:fieldId="{975b8405-8184-470a-bf92-17460eb73536}" ma:sspId="c7530b11-593d-46f5-bcee-2cdf02c3e1a6" ma:termSetId="29448fe6-e2c2-468d-bc67-6db50f0c435f" ma:anchorId="00000000-0000-0000-0000-000000000000" ma:open="false" ma:isKeyword="false">
      <xsd:complexType>
        <xsd:sequence>
          <xsd:element ref="pc:Terms" minOccurs="0" maxOccurs="1"/>
        </xsd:sequence>
      </xsd:complexType>
    </xsd:element>
    <xsd:element name="PersonaHTField0" ma:index="25" ma:taxonomy="true" ma:internalName="PersonaHTField0" ma:taxonomyFieldName="Persona" ma:displayName="Persona" ma:default="" ma:fieldId="{7978f24a-c143-4649-a337-dcc3797f14ca}" ma:taxonomyMulti="true" ma:sspId="c7530b11-593d-46f5-bcee-2cdf02c3e1a6" ma:termSetId="687f798e-377e-4d14-b110-5fca2889b2fc" ma:anchorId="00000000-0000-0000-0000-000000000000" ma:open="false" ma:isKeyword="false">
      <xsd:complexType>
        <xsd:sequence>
          <xsd:element ref="pc:Terms" minOccurs="0" maxOccurs="1"/>
        </xsd:sequence>
      </xsd:complexType>
    </xsd:element>
    <xsd:element name="ProgramHTField0" ma:index="26" nillable="true" ma:taxonomy="true" ma:internalName="ProgramHTField0" ma:taxonomyFieldName="Program" ma:displayName="Program" ma:default="" ma:fieldId="{4425d31d-0c22-48b7-b9b1-0e01e0d4bb53}" ma:taxonomyMulti="true" ma:sspId="c7530b11-593d-46f5-bcee-2cdf02c3e1a6" ma:termSetId="4bcb9f0c-089f-4fe2-b546-69037f00fb8a" ma:anchorId="00000000-0000-0000-0000-000000000000" ma:open="false" ma:isKeyword="false">
      <xsd:complexType>
        <xsd:sequence>
          <xsd:element ref="pc:Terms" minOccurs="0" maxOccurs="1"/>
        </xsd:sequence>
      </xsd:complexType>
    </xsd:element>
    <xsd:element name="ResourceTypeHTField0" ma:index="27" nillable="true" ma:taxonomy="true" ma:internalName="ResourceTypeHTField0" ma:taxonomyFieldName="Resource_x0020_Type" ma:displayName="Resource Type" ma:fieldId="{80cc93eb-bea3-421a-b9f8-b396941645e3}" ma:sspId="c7530b11-593d-46f5-bcee-2cdf02c3e1a6" ma:termSetId="d124cdd1-a3d3-4d0f-a11c-672f29aac48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f95a48-0885-4d40-aaa2-1d5b91f4020f"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c7530b11-593d-46f5-bcee-2cdf02c3e1a6"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8de83459-1d6d-4d82-9d3e-c9449e0853f3}" ma:internalName="TaxCatchAll" ma:showField="CatchAllData" ma:web="9ff95a48-0885-4d40-aaa2-1d5b91f4020f">
      <xsd:complexType>
        <xsd:complexContent>
          <xsd:extension base="dms:MultiChoiceLookup">
            <xsd:sequence>
              <xsd:element name="Value" type="dms:Lookup" maxOccurs="unbounded" minOccurs="0" nillable="true"/>
            </xsd:sequence>
          </xsd:extension>
        </xsd:complexContent>
      </xsd:complexType>
    </xsd:element>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sourceTypeHTField0 xmlns="84959504-ec5c-4b7d-8052-e24e5adc0b9d">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a4ce227c-5fc5-4148-9b04-133d5b414d1e</TermId>
        </TermInfo>
      </Terms>
    </ResourceTypeHTField0>
    <PersonaHTField0 xmlns="84959504-ec5c-4b7d-8052-e24e5adc0b9d">
      <Terms xmlns="http://schemas.microsoft.com/office/infopath/2007/PartnerControls">
        <TermInfo xmlns="http://schemas.microsoft.com/office/infopath/2007/PartnerControls">
          <TermName xmlns="http://schemas.microsoft.com/office/infopath/2007/PartnerControls">Citizen</TermName>
          <TermId xmlns="http://schemas.microsoft.com/office/infopath/2007/PartnerControls">9f4e46a4-5090-47fd-8e0e-578fd1f6ddad</TermId>
        </TermInfo>
        <TermInfo xmlns="http://schemas.microsoft.com/office/infopath/2007/PartnerControls">
          <TermName xmlns="http://schemas.microsoft.com/office/infopath/2007/PartnerControls">Partner</TermName>
          <TermId xmlns="http://schemas.microsoft.com/office/infopath/2007/PartnerControls">3e30f7d2-da76-47aa-a77a-6f2d281d3342</TermId>
        </TermInfo>
      </Terms>
    </PersonaHTField0>
    <DPSLanguageHTField0 xmlns="84959504-ec5c-4b7d-8052-e24e5adc0b9d">
      <Terms xmlns="http://schemas.microsoft.com/office/infopath/2007/PartnerControls"/>
    </DPSLanguageHTField0>
    <CityHTField0 xmlns="84959504-ec5c-4b7d-8052-e24e5adc0b9d">
      <Terms xmlns="http://schemas.microsoft.com/office/infopath/2007/PartnerControls"/>
    </CityHTField0>
    <AttributeHTField0 xmlns="84959504-ec5c-4b7d-8052-e24e5adc0b9d">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853407b7-e2d0-474c-b533-89174228734e</TermId>
        </TermInfo>
      </Terms>
    </AttributeHTField0>
    <CountyHTField0 xmlns="84959504-ec5c-4b7d-8052-e24e5adc0b9d">
      <Terms xmlns="http://schemas.microsoft.com/office/infopath/2007/PartnerControls"/>
    </CountyHTField0>
    <TaxCatchAll xmlns="9ff95a48-0885-4d40-aaa2-1d5b91f4020f">
      <Value>4334</Value>
      <Value>3</Value>
      <Value>4337</Value>
      <Value>141</Value>
      <Value>4338</Value>
      <Value>2</Value>
      <Value>1</Value>
      <Value>4335</Value>
    </TaxCatchAll>
    <TaxKeywordTaxHTField xmlns="9ff95a48-0885-4d40-aaa2-1d5b91f4020f">
      <Terms xmlns="http://schemas.microsoft.com/office/infopath/2007/PartnerControls">
        <TermInfo xmlns="http://schemas.microsoft.com/office/infopath/2007/PartnerControls">
          <TermName xmlns="http://schemas.microsoft.com/office/infopath/2007/PartnerControls">Toolkit</TermName>
          <TermId xmlns="http://schemas.microsoft.com/office/infopath/2007/PartnerControls">f309dff2-a721-440c-ba79-f89016b8acee</TermId>
        </TermInfo>
        <TermInfo xmlns="http://schemas.microsoft.com/office/infopath/2007/PartnerControls">
          <TermName xmlns="http://schemas.microsoft.com/office/infopath/2007/PartnerControls">DLForAll</TermName>
          <TermId xmlns="http://schemas.microsoft.com/office/infopath/2007/PartnerControls">272f3456-ec5d-4ba6-8946-a62eaf815ee4</TermId>
        </TermInfo>
        <TermInfo xmlns="http://schemas.microsoft.com/office/infopath/2007/PartnerControls">
          <TermName xmlns="http://schemas.microsoft.com/office/infopath/2007/PartnerControls">Virtual Assistant</TermName>
          <TermId xmlns="http://schemas.microsoft.com/office/infopath/2007/PartnerControls">21997865-f1a8-460d-891e-c76cdffc1015</TermId>
        </TermInfo>
      </Terms>
    </TaxKeywordTaxHTField>
    <RoutingRuleDescription xmlns="http://schemas.microsoft.com/sharepoint/v3">DVS Toolkit PowerPoint DL4All and Virtual Assistant</RoutingRuleDescription>
    <PublishingExpirationDate xmlns="http://schemas.microsoft.com/sharepoint/v3" xsi:nil="true"/>
    <DivisionHTField0 xmlns="84959504-ec5c-4b7d-8052-e24e5adc0b9d">
      <Terms xmlns="http://schemas.microsoft.com/office/infopath/2007/PartnerControls">
        <TermInfo xmlns="http://schemas.microsoft.com/office/infopath/2007/PartnerControls">
          <TermName xmlns="http://schemas.microsoft.com/office/infopath/2007/PartnerControls">Driver and Vehicle Services</TermName>
          <TermId xmlns="http://schemas.microsoft.com/office/infopath/2007/PartnerControls">b7351d5a-5334-4b91-bc39-e792f9aead18</TermId>
        </TermInfo>
      </Terms>
    </DivisionHTField0>
    <ProgramHTField0 xmlns="84959504-ec5c-4b7d-8052-e24e5adc0b9d">
      <Terms xmlns="http://schemas.microsoft.com/office/infopath/2007/PartnerControls"/>
    </ProgramHTField0>
    <BoardandCommitteeHTField0 xmlns="84959504-ec5c-4b7d-8052-e24e5adc0b9d">
      <Terms xmlns="http://schemas.microsoft.com/office/infopath/2007/PartnerControls"/>
    </BoardandCommitteeHTField0>
    <PublishingStartDate xmlns="http://schemas.microsoft.com/sharepoint/v3" xsi:nil="true"/>
  </documentManagement>
</p:properties>
</file>

<file path=customXml/itemProps1.xml><?xml version="1.0" encoding="utf-8"?>
<ds:datastoreItem xmlns:ds="http://schemas.openxmlformats.org/officeDocument/2006/customXml" ds:itemID="{A84E1AAA-B978-4949-9003-1160C8181C12}"/>
</file>

<file path=customXml/itemProps2.xml><?xml version="1.0" encoding="utf-8"?>
<ds:datastoreItem xmlns:ds="http://schemas.openxmlformats.org/officeDocument/2006/customXml" ds:itemID="{52A47004-1702-4B9D-AEBF-0EEA54F1C337}">
  <ds:schemaRefs>
    <ds:schemaRef ds:uri="http://schemas.microsoft.com/sharepoint/v3/contenttype/forms"/>
  </ds:schemaRefs>
</ds:datastoreItem>
</file>

<file path=customXml/itemProps3.xml><?xml version="1.0" encoding="utf-8"?>
<ds:datastoreItem xmlns:ds="http://schemas.openxmlformats.org/officeDocument/2006/customXml" ds:itemID="{FBCA3D98-37DD-43A3-8D4A-AB01251928AD}">
  <ds:schemaRefs>
    <ds:schemaRef ds:uri="http://schemas.microsoft.com/office/2006/documentManagement/types"/>
    <ds:schemaRef ds:uri="ba650295-ee6d-4ccc-ac9c-7bef5c985697"/>
    <ds:schemaRef ds:uri="http://schemas.openxmlformats.org/package/2006/metadata/core-properties"/>
    <ds:schemaRef ds:uri="http://purl.org/dc/elements/1.1/"/>
    <ds:schemaRef ds:uri="http://schemas.microsoft.com/office/infopath/2007/PartnerControls"/>
    <ds:schemaRef ds:uri="9a29240b-6b45-46ad-8656-2a435c4ddbbc"/>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3684</TotalTime>
  <Words>349</Words>
  <Application>Microsoft Office PowerPoint</Application>
  <PresentationFormat>Custom</PresentationFormat>
  <Paragraphs>44</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Helvetica-Narrow</vt:lpstr>
      <vt:lpstr>Times New Roman</vt:lpstr>
      <vt:lpstr>Bullet Copy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Safety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DVS Toolkit PowerPoint DL4All and Virtual Assistant</dc:title>
  <dc:creator>robert mathew lahr</dc:creator>
  <cp:keywords>Toolkit; DLForAll; Virtual Assistant</cp:keywords>
  <cp:lastModifiedBy>Johnson, Erin E (DPS)</cp:lastModifiedBy>
  <cp:revision>167</cp:revision>
  <dcterms:created xsi:type="dcterms:W3CDTF">2011-07-22T19:25:52Z</dcterms:created>
  <dcterms:modified xsi:type="dcterms:W3CDTF">2023-09-12T17:00:34Z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0x010100C679EADCABAF9242B676A11FE4BA6003</vt:lpwstr>
  </property>
  <property fmtid="{D5CDD505-2E9C-101B-9397-08002B2CF9AE}" pid="3" name="TaxKeyword">
    <vt:lpwstr>4337;#Toolkit|f309dff2-a721-440c-ba79-f89016b8acee;#4334;#DLForAll|272f3456-ec5d-4ba6-8946-a62eaf815ee4;#4335;#Virtual Assistant|21997865-f1a8-460d-891e-c76cdffc1015</vt:lpwstr>
  </property>
  <property fmtid="{D5CDD505-2E9C-101B-9397-08002B2CF9AE}" pid="4" name="Board and Committee">
    <vt:lpwstr/>
  </property>
  <property fmtid="{D5CDD505-2E9C-101B-9397-08002B2CF9AE}" pid="5" name="County">
    <vt:lpwstr/>
  </property>
  <property fmtid="{D5CDD505-2E9C-101B-9397-08002B2CF9AE}" pid="6" name="Persona">
    <vt:lpwstr>2;#Citizen|9f4e46a4-5090-47fd-8e0e-578fd1f6ddad;#141;#Partner|3e30f7d2-da76-47aa-a77a-6f2d281d3342</vt:lpwstr>
  </property>
  <property fmtid="{D5CDD505-2E9C-101B-9397-08002B2CF9AE}" pid="7" name="Attribute">
    <vt:lpwstr>1;#Education|853407b7-e2d0-474c-b533-89174228734e</vt:lpwstr>
  </property>
  <property fmtid="{D5CDD505-2E9C-101B-9397-08002B2CF9AE}" pid="8" name="Resource Type">
    <vt:lpwstr>4338;#Powerpoint|a4ce227c-5fc5-4148-9b04-133d5b414d1e</vt:lpwstr>
  </property>
  <property fmtid="{D5CDD505-2E9C-101B-9397-08002B2CF9AE}" pid="9" name="DPSLanguage">
    <vt:lpwstr/>
  </property>
  <property fmtid="{D5CDD505-2E9C-101B-9397-08002B2CF9AE}" pid="10" name="Division">
    <vt:lpwstr>3;#Driver and Vehicle Services|b7351d5a-5334-4b91-bc39-e792f9aead18</vt:lpwstr>
  </property>
  <property fmtid="{D5CDD505-2E9C-101B-9397-08002B2CF9AE}" pid="11" name="Program">
    <vt:lpwstr/>
  </property>
  <property fmtid="{D5CDD505-2E9C-101B-9397-08002B2CF9AE}" pid="12" name="City">
    <vt:lpwstr/>
  </property>
</Properties>
</file>