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3.xml" ContentType="application/vnd.openxmlformats-officedocument.drawingml.diagramLayou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96" r:id="rId2"/>
  </p:sldMasterIdLst>
  <p:notesMasterIdLst>
    <p:notesMasterId r:id="rId28"/>
  </p:notesMasterIdLst>
  <p:sldIdLst>
    <p:sldId id="310" r:id="rId3"/>
    <p:sldId id="632" r:id="rId4"/>
    <p:sldId id="634" r:id="rId5"/>
    <p:sldId id="663" r:id="rId6"/>
    <p:sldId id="635" r:id="rId7"/>
    <p:sldId id="657" r:id="rId8"/>
    <p:sldId id="662" r:id="rId9"/>
    <p:sldId id="658" r:id="rId10"/>
    <p:sldId id="659" r:id="rId11"/>
    <p:sldId id="660" r:id="rId12"/>
    <p:sldId id="661" r:id="rId13"/>
    <p:sldId id="639" r:id="rId14"/>
    <p:sldId id="640" r:id="rId15"/>
    <p:sldId id="641" r:id="rId16"/>
    <p:sldId id="652" r:id="rId17"/>
    <p:sldId id="643" r:id="rId18"/>
    <p:sldId id="653" r:id="rId19"/>
    <p:sldId id="654" r:id="rId20"/>
    <p:sldId id="644" r:id="rId21"/>
    <p:sldId id="645" r:id="rId22"/>
    <p:sldId id="648" r:id="rId23"/>
    <p:sldId id="655" r:id="rId24"/>
    <p:sldId id="656" r:id="rId25"/>
    <p:sldId id="651" r:id="rId26"/>
    <p:sldId id="50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  <a:srgbClr val="0582AF"/>
    <a:srgbClr val="E69232"/>
    <a:srgbClr val="155C9E"/>
    <a:srgbClr val="0B5C9E"/>
    <a:srgbClr val="EF4A4E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391" autoAdjust="0"/>
  </p:normalViewPr>
  <p:slideViewPr>
    <p:cSldViewPr>
      <p:cViewPr varScale="1">
        <p:scale>
          <a:sx n="74" d="100"/>
          <a:sy n="74" d="100"/>
        </p:scale>
        <p:origin x="14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20" d="100"/>
          <a:sy n="120" d="100"/>
        </p:scale>
        <p:origin x="1458" y="-8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977952755905507E-2"/>
          <c:y val="0.21941032370953631"/>
          <c:w val="0.88479982502187227"/>
          <c:h val="0.54397856517935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'Q4'!$B$3</c:f>
              <c:strCache>
                <c:ptCount val="1"/>
                <c:pt idx="0">
                  <c:v>Current Device</c:v>
                </c:pt>
              </c:strCache>
            </c:strRef>
          </c:tx>
          <c:invertIfNegative val="0"/>
          <c:cat>
            <c:strRef>
              <c:f>'Q4'!$A$4:$A$9</c:f>
              <c:strCache>
                <c:ptCount val="6"/>
                <c:pt idx="0">
                  <c:v>Smartphone</c:v>
                </c:pt>
                <c:pt idx="1">
                  <c:v>Tablet w/Embedded Modem</c:v>
                </c:pt>
                <c:pt idx="2">
                  <c:v>Laptop w/Embedded Modem</c:v>
                </c:pt>
                <c:pt idx="3">
                  <c:v>Laptop w/USB Modem</c:v>
                </c:pt>
                <c:pt idx="4">
                  <c:v>Laptop w/PC Card or Express Card</c:v>
                </c:pt>
                <c:pt idx="5">
                  <c:v>Vehicular Modem</c:v>
                </c:pt>
              </c:strCache>
            </c:strRef>
          </c:cat>
          <c:val>
            <c:numRef>
              <c:f>'Q4'!$B$4:$B$9</c:f>
              <c:numCache>
                <c:formatCode>0.0%</c:formatCode>
                <c:ptCount val="6"/>
                <c:pt idx="0">
                  <c:v>0.58949416342412464</c:v>
                </c:pt>
                <c:pt idx="1">
                  <c:v>0.12256809338521422</c:v>
                </c:pt>
                <c:pt idx="2">
                  <c:v>0.29571984435797682</c:v>
                </c:pt>
                <c:pt idx="3">
                  <c:v>0.1867704280155642</c:v>
                </c:pt>
                <c:pt idx="4">
                  <c:v>0.30350194552529181</c:v>
                </c:pt>
                <c:pt idx="5">
                  <c:v>0.2451361867704292</c:v>
                </c:pt>
              </c:numCache>
            </c:numRef>
          </c:val>
        </c:ser>
        <c:ser>
          <c:idx val="1"/>
          <c:order val="1"/>
          <c:tx>
            <c:strRef>
              <c:f>'Q4'!$D$3</c:f>
              <c:strCache>
                <c:ptCount val="1"/>
                <c:pt idx="0">
                  <c:v>Future Device</c:v>
                </c:pt>
              </c:strCache>
            </c:strRef>
          </c:tx>
          <c:invertIfNegative val="0"/>
          <c:cat>
            <c:strRef>
              <c:f>'Q4'!$A$4:$A$9</c:f>
              <c:strCache>
                <c:ptCount val="6"/>
                <c:pt idx="0">
                  <c:v>Smartphone</c:v>
                </c:pt>
                <c:pt idx="1">
                  <c:v>Tablet w/Embedded Modem</c:v>
                </c:pt>
                <c:pt idx="2">
                  <c:v>Laptop w/Embedded Modem</c:v>
                </c:pt>
                <c:pt idx="3">
                  <c:v>Laptop w/USB Modem</c:v>
                </c:pt>
                <c:pt idx="4">
                  <c:v>Laptop w/PC Card or Express Card</c:v>
                </c:pt>
                <c:pt idx="5">
                  <c:v>Vehicular Modem</c:v>
                </c:pt>
              </c:strCache>
            </c:strRef>
          </c:cat>
          <c:val>
            <c:numRef>
              <c:f>'Q4'!$D$4:$D$9</c:f>
              <c:numCache>
                <c:formatCode>0.0%</c:formatCode>
                <c:ptCount val="6"/>
                <c:pt idx="0">
                  <c:v>0.58949416342412464</c:v>
                </c:pt>
                <c:pt idx="1">
                  <c:v>0.32101167315175311</c:v>
                </c:pt>
                <c:pt idx="2">
                  <c:v>0.28793774319066262</c:v>
                </c:pt>
                <c:pt idx="3">
                  <c:v>0.12062256809338522</c:v>
                </c:pt>
                <c:pt idx="4">
                  <c:v>0.21984435797665391</c:v>
                </c:pt>
                <c:pt idx="5">
                  <c:v>0.25680933852140075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394992"/>
        <c:axId val="255395384"/>
      </c:barChart>
      <c:catAx>
        <c:axId val="25539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5395384"/>
        <c:crosses val="autoZero"/>
        <c:auto val="1"/>
        <c:lblAlgn val="ctr"/>
        <c:lblOffset val="100"/>
        <c:noMultiLvlLbl val="0"/>
      </c:catAx>
      <c:valAx>
        <c:axId val="2553953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553949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70489094558639"/>
          <c:y val="7.7222836458168811E-2"/>
          <c:w val="0.82581779046333503"/>
          <c:h val="0.46718635170603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'Q5'!$B$3</c:f>
              <c:strCache>
                <c:ptCount val="1"/>
                <c:pt idx="0">
                  <c:v>Current Applications</c:v>
                </c:pt>
              </c:strCache>
            </c:strRef>
          </c:tx>
          <c:invertIfNegative val="0"/>
          <c:cat>
            <c:strRef>
              <c:f>'Q5'!$A$4:$A$21</c:f>
              <c:strCache>
                <c:ptCount val="18"/>
                <c:pt idx="0">
                  <c:v>Incident Reporting (RMS)</c:v>
                </c:pt>
                <c:pt idx="1">
                  <c:v>Database Lookups</c:v>
                </c:pt>
                <c:pt idx="2">
                  <c:v>Email, Desktop Extension</c:v>
                </c:pt>
                <c:pt idx="3">
                  <c:v>Internet Browsing</c:v>
                </c:pt>
                <c:pt idx="4">
                  <c:v>Instant Messaging</c:v>
                </c:pt>
                <c:pt idx="5">
                  <c:v>Web Browsing</c:v>
                </c:pt>
                <c:pt idx="6">
                  <c:v>Low Resolution Video</c:v>
                </c:pt>
                <c:pt idx="7">
                  <c:v>High Resolution Video</c:v>
                </c:pt>
                <c:pt idx="8">
                  <c:v>Booking Photos &amp; Fingerprints</c:v>
                </c:pt>
                <c:pt idx="9">
                  <c:v>Mapping or Geospatial Data</c:v>
                </c:pt>
                <c:pt idx="10">
                  <c:v>GIS-based Dispatch Data</c:v>
                </c:pt>
                <c:pt idx="11">
                  <c:v>AVL or Telemetry</c:v>
                </c:pt>
                <c:pt idx="12">
                  <c:v>Biometrics/Vital Sign</c:v>
                </c:pt>
                <c:pt idx="13">
                  <c:v>SCADA for Facilities</c:v>
                </c:pt>
                <c:pt idx="14">
                  <c:v>OS Updates</c:v>
                </c:pt>
                <c:pt idx="15">
                  <c:v>Voice: Cellular, Full Duplex</c:v>
                </c:pt>
                <c:pt idx="16">
                  <c:v>Voice: Push-to-Talk</c:v>
                </c:pt>
                <c:pt idx="17">
                  <c:v>Voice: P25 over LTE</c:v>
                </c:pt>
              </c:strCache>
            </c:strRef>
          </c:cat>
          <c:val>
            <c:numRef>
              <c:f>'Q5'!$B$4:$B$21</c:f>
              <c:numCache>
                <c:formatCode>0.0%</c:formatCode>
                <c:ptCount val="18"/>
                <c:pt idx="0">
                  <c:v>0.55859375</c:v>
                </c:pt>
                <c:pt idx="1">
                  <c:v>0.44140625</c:v>
                </c:pt>
                <c:pt idx="2">
                  <c:v>0.697265625</c:v>
                </c:pt>
                <c:pt idx="3">
                  <c:v>0.283203125</c:v>
                </c:pt>
                <c:pt idx="4">
                  <c:v>0.43554687500000211</c:v>
                </c:pt>
                <c:pt idx="5">
                  <c:v>0.32031250000000211</c:v>
                </c:pt>
                <c:pt idx="6">
                  <c:v>0.125</c:v>
                </c:pt>
                <c:pt idx="7">
                  <c:v>6.25E-2</c:v>
                </c:pt>
                <c:pt idx="8">
                  <c:v>0.18750000000000044</c:v>
                </c:pt>
                <c:pt idx="9">
                  <c:v>0.2265625</c:v>
                </c:pt>
                <c:pt idx="10">
                  <c:v>0.21679687500000044</c:v>
                </c:pt>
                <c:pt idx="11">
                  <c:v>0.24609375000000044</c:v>
                </c:pt>
                <c:pt idx="12">
                  <c:v>5.8593750000000104E-3</c:v>
                </c:pt>
                <c:pt idx="13">
                  <c:v>2.1484375000000139E-2</c:v>
                </c:pt>
                <c:pt idx="14">
                  <c:v>0.20898437500000044</c:v>
                </c:pt>
                <c:pt idx="15">
                  <c:v>0.408203125</c:v>
                </c:pt>
                <c:pt idx="16">
                  <c:v>0.17773437500000044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tx>
            <c:strRef>
              <c:f>'Q5'!$D$3</c:f>
              <c:strCache>
                <c:ptCount val="1"/>
                <c:pt idx="0">
                  <c:v>Future Applications</c:v>
                </c:pt>
              </c:strCache>
            </c:strRef>
          </c:tx>
          <c:invertIfNegative val="0"/>
          <c:cat>
            <c:strRef>
              <c:f>'Q5'!$A$4:$A$21</c:f>
              <c:strCache>
                <c:ptCount val="18"/>
                <c:pt idx="0">
                  <c:v>Incident Reporting (RMS)</c:v>
                </c:pt>
                <c:pt idx="1">
                  <c:v>Database Lookups</c:v>
                </c:pt>
                <c:pt idx="2">
                  <c:v>Email, Desktop Extension</c:v>
                </c:pt>
                <c:pt idx="3">
                  <c:v>Internet Browsing</c:v>
                </c:pt>
                <c:pt idx="4">
                  <c:v>Instant Messaging</c:v>
                </c:pt>
                <c:pt idx="5">
                  <c:v>Web Browsing</c:v>
                </c:pt>
                <c:pt idx="6">
                  <c:v>Low Resolution Video</c:v>
                </c:pt>
                <c:pt idx="7">
                  <c:v>High Resolution Video</c:v>
                </c:pt>
                <c:pt idx="8">
                  <c:v>Booking Photos &amp; Fingerprints</c:v>
                </c:pt>
                <c:pt idx="9">
                  <c:v>Mapping or Geospatial Data</c:v>
                </c:pt>
                <c:pt idx="10">
                  <c:v>GIS-based Dispatch Data</c:v>
                </c:pt>
                <c:pt idx="11">
                  <c:v>AVL or Telemetry</c:v>
                </c:pt>
                <c:pt idx="12">
                  <c:v>Biometrics/Vital Sign</c:v>
                </c:pt>
                <c:pt idx="13">
                  <c:v>SCADA for Facilities</c:v>
                </c:pt>
                <c:pt idx="14">
                  <c:v>OS Updates</c:v>
                </c:pt>
                <c:pt idx="15">
                  <c:v>Voice: Cellular, Full Duplex</c:v>
                </c:pt>
                <c:pt idx="16">
                  <c:v>Voice: Push-to-Talk</c:v>
                </c:pt>
                <c:pt idx="17">
                  <c:v>Voice: P25 over LTE</c:v>
                </c:pt>
              </c:strCache>
            </c:strRef>
          </c:cat>
          <c:val>
            <c:numRef>
              <c:f>'Q5'!$D$4:$D$21</c:f>
              <c:numCache>
                <c:formatCode>0.0%</c:formatCode>
                <c:ptCount val="18"/>
                <c:pt idx="0">
                  <c:v>0.57373737373737377</c:v>
                </c:pt>
                <c:pt idx="1">
                  <c:v>0.51111111111111107</c:v>
                </c:pt>
                <c:pt idx="2">
                  <c:v>0.63030303030303303</c:v>
                </c:pt>
                <c:pt idx="3">
                  <c:v>0.53939393939393943</c:v>
                </c:pt>
                <c:pt idx="4">
                  <c:v>0.43232323232323339</c:v>
                </c:pt>
                <c:pt idx="5">
                  <c:v>0.41010101010100974</c:v>
                </c:pt>
                <c:pt idx="6">
                  <c:v>0.26868686868687025</c:v>
                </c:pt>
                <c:pt idx="7">
                  <c:v>0.37373737373737381</c:v>
                </c:pt>
                <c:pt idx="8">
                  <c:v>0.4303030303030303</c:v>
                </c:pt>
                <c:pt idx="9">
                  <c:v>0.52121212121211746</c:v>
                </c:pt>
                <c:pt idx="10">
                  <c:v>0.4303030303030303</c:v>
                </c:pt>
                <c:pt idx="11">
                  <c:v>0.36969696969697102</c:v>
                </c:pt>
                <c:pt idx="12">
                  <c:v>0.14343434343434441</c:v>
                </c:pt>
                <c:pt idx="13">
                  <c:v>9.6969696969697067E-2</c:v>
                </c:pt>
                <c:pt idx="14">
                  <c:v>0.30303030303030332</c:v>
                </c:pt>
                <c:pt idx="15">
                  <c:v>0.45050505050505024</c:v>
                </c:pt>
                <c:pt idx="16">
                  <c:v>0.33333333333333331</c:v>
                </c:pt>
                <c:pt idx="17">
                  <c:v>0.21616161616161619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273112"/>
        <c:axId val="247389632"/>
      </c:barChart>
      <c:catAx>
        <c:axId val="417273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7389632"/>
        <c:crosses val="autoZero"/>
        <c:auto val="1"/>
        <c:lblAlgn val="ctr"/>
        <c:lblOffset val="100"/>
        <c:noMultiLvlLbl val="0"/>
      </c:catAx>
      <c:valAx>
        <c:axId val="247389632"/>
        <c:scaling>
          <c:orientation val="minMax"/>
          <c:max val="0.70000000000000062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1727311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7D096-3AC0-42C0-8E02-85E25844554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288FCB7-9782-494C-A86C-01FDC5F3FEC1}">
      <dgm:prSet/>
      <dgm:spPr/>
      <dgm:t>
        <a:bodyPr/>
        <a:lstStyle/>
        <a:p>
          <a:pPr rtl="0"/>
          <a:r>
            <a:rPr lang="en-US" smtClean="0"/>
            <a:t>Overview </a:t>
          </a:r>
          <a:endParaRPr lang="en-US"/>
        </a:p>
      </dgm:t>
    </dgm:pt>
    <dgm:pt modelId="{BE232047-8A11-40C7-AF63-6DCA12FA8904}" type="parTrans" cxnId="{E03FFC0F-D804-40F9-A0AC-1CB4945261C1}">
      <dgm:prSet/>
      <dgm:spPr/>
      <dgm:t>
        <a:bodyPr/>
        <a:lstStyle/>
        <a:p>
          <a:endParaRPr lang="en-US"/>
        </a:p>
      </dgm:t>
    </dgm:pt>
    <dgm:pt modelId="{539E65AF-27D3-44C4-B98D-4589877AD1C3}" type="sibTrans" cxnId="{E03FFC0F-D804-40F9-A0AC-1CB4945261C1}">
      <dgm:prSet/>
      <dgm:spPr/>
      <dgm:t>
        <a:bodyPr/>
        <a:lstStyle/>
        <a:p>
          <a:endParaRPr lang="en-US"/>
        </a:p>
      </dgm:t>
    </dgm:pt>
    <dgm:pt modelId="{2DBAFD35-864C-424C-A5E6-848A0A5134DC}">
      <dgm:prSet/>
      <dgm:spPr/>
      <dgm:t>
        <a:bodyPr/>
        <a:lstStyle/>
        <a:p>
          <a:pPr rtl="0"/>
          <a:r>
            <a:rPr lang="en-US" smtClean="0"/>
            <a:t>LTE Overview</a:t>
          </a:r>
          <a:endParaRPr lang="en-US"/>
        </a:p>
      </dgm:t>
    </dgm:pt>
    <dgm:pt modelId="{5433C34C-9AFA-4163-91AC-883C8D6AECBA}" type="parTrans" cxnId="{B3A6F2F1-4995-4800-98B9-0E5FB814F3E2}">
      <dgm:prSet/>
      <dgm:spPr/>
      <dgm:t>
        <a:bodyPr/>
        <a:lstStyle/>
        <a:p>
          <a:endParaRPr lang="en-US"/>
        </a:p>
      </dgm:t>
    </dgm:pt>
    <dgm:pt modelId="{772F7C26-96B8-407A-A1D9-84F7D5B34756}" type="sibTrans" cxnId="{B3A6F2F1-4995-4800-98B9-0E5FB814F3E2}">
      <dgm:prSet/>
      <dgm:spPr/>
      <dgm:t>
        <a:bodyPr/>
        <a:lstStyle/>
        <a:p>
          <a:endParaRPr lang="en-US"/>
        </a:p>
      </dgm:t>
    </dgm:pt>
    <dgm:pt modelId="{E6443987-42E1-4978-86CF-7612E0D4E7A8}">
      <dgm:prSet/>
      <dgm:spPr/>
      <dgm:t>
        <a:bodyPr/>
        <a:lstStyle/>
        <a:p>
          <a:pPr rtl="0"/>
          <a:r>
            <a:rPr lang="en-US" dirty="0" smtClean="0"/>
            <a:t>Next Generation 9-1-1 Overview</a:t>
          </a:r>
          <a:endParaRPr lang="en-US" dirty="0"/>
        </a:p>
      </dgm:t>
    </dgm:pt>
    <dgm:pt modelId="{75957504-40A5-4738-8FD8-4F596608D562}" type="parTrans" cxnId="{D476F0BA-01E2-4701-A6CC-FEA5D191CAF1}">
      <dgm:prSet/>
      <dgm:spPr/>
      <dgm:t>
        <a:bodyPr/>
        <a:lstStyle/>
        <a:p>
          <a:endParaRPr lang="en-US"/>
        </a:p>
      </dgm:t>
    </dgm:pt>
    <dgm:pt modelId="{8B1A9891-39BA-445F-96E4-F491D9822813}" type="sibTrans" cxnId="{D476F0BA-01E2-4701-A6CC-FEA5D191CAF1}">
      <dgm:prSet/>
      <dgm:spPr/>
      <dgm:t>
        <a:bodyPr/>
        <a:lstStyle/>
        <a:p>
          <a:endParaRPr lang="en-US"/>
        </a:p>
      </dgm:t>
    </dgm:pt>
    <dgm:pt modelId="{37FAFA21-44E4-4566-80B2-6CAB4D1DE54C}">
      <dgm:prSet/>
      <dgm:spPr/>
      <dgm:t>
        <a:bodyPr/>
        <a:lstStyle/>
        <a:p>
          <a:pPr rtl="0"/>
          <a:r>
            <a:rPr lang="en-US" smtClean="0"/>
            <a:t>New Era in Public Safety Dispatch</a:t>
          </a:r>
          <a:endParaRPr lang="en-US"/>
        </a:p>
      </dgm:t>
    </dgm:pt>
    <dgm:pt modelId="{80B2CE6C-09CA-4D43-973F-512967D97764}" type="parTrans" cxnId="{CEA6BBD1-C07A-45A5-9A0C-623008C970CC}">
      <dgm:prSet/>
      <dgm:spPr/>
      <dgm:t>
        <a:bodyPr/>
        <a:lstStyle/>
        <a:p>
          <a:endParaRPr lang="en-US"/>
        </a:p>
      </dgm:t>
    </dgm:pt>
    <dgm:pt modelId="{0B18AF18-0832-4AEB-8D07-37CDB5926C4C}" type="sibTrans" cxnId="{CEA6BBD1-C07A-45A5-9A0C-623008C970CC}">
      <dgm:prSet/>
      <dgm:spPr/>
      <dgm:t>
        <a:bodyPr/>
        <a:lstStyle/>
        <a:p>
          <a:endParaRPr lang="en-US"/>
        </a:p>
      </dgm:t>
    </dgm:pt>
    <dgm:pt modelId="{9CF57A8D-0190-40CF-B279-80AF061B7508}">
      <dgm:prSet/>
      <dgm:spPr/>
      <dgm:t>
        <a:bodyPr/>
        <a:lstStyle/>
        <a:p>
          <a:pPr rtl="0"/>
          <a:r>
            <a:rPr lang="en-US" dirty="0" smtClean="0"/>
            <a:t>NPSTC BBWB Console LTE Task</a:t>
          </a:r>
          <a:endParaRPr lang="en-US" dirty="0"/>
        </a:p>
      </dgm:t>
    </dgm:pt>
    <dgm:pt modelId="{B112B8C5-28D1-4D4C-ADBF-8A8F2ADC7FCD}" type="parTrans" cxnId="{077B219B-671B-436C-BE7F-AC8B05E4B261}">
      <dgm:prSet/>
      <dgm:spPr/>
      <dgm:t>
        <a:bodyPr/>
        <a:lstStyle/>
        <a:p>
          <a:endParaRPr lang="en-US"/>
        </a:p>
      </dgm:t>
    </dgm:pt>
    <dgm:pt modelId="{68120642-BF61-46F6-8153-1123EA350AB6}" type="sibTrans" cxnId="{077B219B-671B-436C-BE7F-AC8B05E4B261}">
      <dgm:prSet/>
      <dgm:spPr/>
      <dgm:t>
        <a:bodyPr/>
        <a:lstStyle/>
        <a:p>
          <a:endParaRPr lang="en-US"/>
        </a:p>
      </dgm:t>
    </dgm:pt>
    <dgm:pt modelId="{23186B5D-897A-4B61-B42B-23CD5BEE6621}">
      <dgm:prSet/>
      <dgm:spPr/>
      <dgm:t>
        <a:bodyPr/>
        <a:lstStyle/>
        <a:p>
          <a:pPr rtl="0"/>
          <a:r>
            <a:rPr lang="en-US" smtClean="0"/>
            <a:t>Data Impact on Dispatch </a:t>
          </a:r>
          <a:endParaRPr lang="en-US"/>
        </a:p>
      </dgm:t>
    </dgm:pt>
    <dgm:pt modelId="{4935D23C-1B29-4471-957C-8EBA4F65BD1D}" type="parTrans" cxnId="{47A2B56C-6EFF-4C19-A45E-819C287747B7}">
      <dgm:prSet/>
      <dgm:spPr/>
      <dgm:t>
        <a:bodyPr/>
        <a:lstStyle/>
        <a:p>
          <a:endParaRPr lang="en-US"/>
        </a:p>
      </dgm:t>
    </dgm:pt>
    <dgm:pt modelId="{07619845-568A-49BD-A80F-553DB09D0A54}" type="sibTrans" cxnId="{47A2B56C-6EFF-4C19-A45E-819C287747B7}">
      <dgm:prSet/>
      <dgm:spPr/>
      <dgm:t>
        <a:bodyPr/>
        <a:lstStyle/>
        <a:p>
          <a:endParaRPr lang="en-US"/>
        </a:p>
      </dgm:t>
    </dgm:pt>
    <dgm:pt modelId="{21366E17-02E5-44F3-9CEF-9E13ECE0642C}">
      <dgm:prSet/>
      <dgm:spPr/>
      <dgm:t>
        <a:bodyPr/>
        <a:lstStyle/>
        <a:p>
          <a:pPr rtl="0"/>
          <a:r>
            <a:rPr lang="en-US" smtClean="0"/>
            <a:t>In Preparation for the New Environment</a:t>
          </a:r>
          <a:endParaRPr lang="en-US"/>
        </a:p>
      </dgm:t>
    </dgm:pt>
    <dgm:pt modelId="{D6B04E1B-AC8C-4F09-A953-8B9386AFE1F1}" type="parTrans" cxnId="{E854D698-D48D-412F-91AD-86378EFCBC9A}">
      <dgm:prSet/>
      <dgm:spPr/>
      <dgm:t>
        <a:bodyPr/>
        <a:lstStyle/>
        <a:p>
          <a:endParaRPr lang="en-US"/>
        </a:p>
      </dgm:t>
    </dgm:pt>
    <dgm:pt modelId="{EBACA14F-C560-42AF-AF5C-3BA2FA2A8640}" type="sibTrans" cxnId="{E854D698-D48D-412F-91AD-86378EFCBC9A}">
      <dgm:prSet/>
      <dgm:spPr/>
      <dgm:t>
        <a:bodyPr/>
        <a:lstStyle/>
        <a:p>
          <a:endParaRPr lang="en-US"/>
        </a:p>
      </dgm:t>
    </dgm:pt>
    <dgm:pt modelId="{89D2CD60-5486-4B27-B4EB-2D1EE9E8A89E}">
      <dgm:prSet/>
      <dgm:spPr/>
      <dgm:t>
        <a:bodyPr/>
        <a:lstStyle/>
        <a:p>
          <a:pPr rtl="0"/>
          <a:r>
            <a:rPr lang="en-US" dirty="0" smtClean="0"/>
            <a:t>Social Media</a:t>
          </a:r>
          <a:endParaRPr lang="en-US" dirty="0"/>
        </a:p>
      </dgm:t>
    </dgm:pt>
    <dgm:pt modelId="{9613DE64-9F59-4FF2-9B01-3DCDB4E40CE0}" type="parTrans" cxnId="{746F307E-B25A-49C8-B4BE-B3D382B24170}">
      <dgm:prSet/>
      <dgm:spPr/>
      <dgm:t>
        <a:bodyPr/>
        <a:lstStyle/>
        <a:p>
          <a:endParaRPr lang="en-US"/>
        </a:p>
      </dgm:t>
    </dgm:pt>
    <dgm:pt modelId="{02D47169-38EA-41F9-910C-CD3563719894}" type="sibTrans" cxnId="{746F307E-B25A-49C8-B4BE-B3D382B24170}">
      <dgm:prSet/>
      <dgm:spPr/>
      <dgm:t>
        <a:bodyPr/>
        <a:lstStyle/>
        <a:p>
          <a:endParaRPr lang="en-US"/>
        </a:p>
      </dgm:t>
    </dgm:pt>
    <dgm:pt modelId="{FEBCF704-8EB9-466E-AF32-30F392ECA1BC}" type="pres">
      <dgm:prSet presAssocID="{DCE7D096-3AC0-42C0-8E02-85E2584455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3853D7-2926-48C8-AA07-1C0BFFE3D35E}" type="pres">
      <dgm:prSet presAssocID="{6288FCB7-9782-494C-A86C-01FDC5F3FEC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DCC3D-A1E3-46CD-94A3-80387A4CE5B7}" type="pres">
      <dgm:prSet presAssocID="{6288FCB7-9782-494C-A86C-01FDC5F3FEC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D1A96-5145-4A2A-9B24-6E73A540F8E8}" type="pres">
      <dgm:prSet presAssocID="{37FAFA21-44E4-4566-80B2-6CAB4D1DE54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3E1A5-7014-42E4-B518-A33AF1482BA3}" type="pres">
      <dgm:prSet presAssocID="{0B18AF18-0832-4AEB-8D07-37CDB5926C4C}" presName="spacer" presStyleCnt="0"/>
      <dgm:spPr/>
    </dgm:pt>
    <dgm:pt modelId="{086E93F7-656C-48C8-9DD6-3CC30EEF36D8}" type="pres">
      <dgm:prSet presAssocID="{9CF57A8D-0190-40CF-B279-80AF061B750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7C9F4-E5BE-4C52-9937-59B1E5B44CF1}" type="pres">
      <dgm:prSet presAssocID="{68120642-BF61-46F6-8153-1123EA350AB6}" presName="spacer" presStyleCnt="0"/>
      <dgm:spPr/>
    </dgm:pt>
    <dgm:pt modelId="{EDDB1CF8-9970-4FFF-866D-CCFF6810B9EC}" type="pres">
      <dgm:prSet presAssocID="{23186B5D-897A-4B61-B42B-23CD5BEE662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4F231-EE42-4FF7-8CD2-A9A58CFEF448}" type="pres">
      <dgm:prSet presAssocID="{07619845-568A-49BD-A80F-553DB09D0A54}" presName="spacer" presStyleCnt="0"/>
      <dgm:spPr/>
    </dgm:pt>
    <dgm:pt modelId="{EDC76485-9F58-4590-AE31-AC39BAE359DA}" type="pres">
      <dgm:prSet presAssocID="{21366E17-02E5-44F3-9CEF-9E13ECE0642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43F53-113C-4A59-925F-9EDE2A786911}" type="presOf" srcId="{89D2CD60-5486-4B27-B4EB-2D1EE9E8A89E}" destId="{057DCC3D-A1E3-46CD-94A3-80387A4CE5B7}" srcOrd="0" destOrd="2" presId="urn:microsoft.com/office/officeart/2005/8/layout/vList2"/>
    <dgm:cxn modelId="{B0139F3D-3877-4767-9795-03FC3559621A}" type="presOf" srcId="{9CF57A8D-0190-40CF-B279-80AF061B7508}" destId="{086E93F7-656C-48C8-9DD6-3CC30EEF36D8}" srcOrd="0" destOrd="0" presId="urn:microsoft.com/office/officeart/2005/8/layout/vList2"/>
    <dgm:cxn modelId="{20F7ADB3-A9A0-476A-AFE2-60AFA427648B}" type="presOf" srcId="{37FAFA21-44E4-4566-80B2-6CAB4D1DE54C}" destId="{C4BD1A96-5145-4A2A-9B24-6E73A540F8E8}" srcOrd="0" destOrd="0" presId="urn:microsoft.com/office/officeart/2005/8/layout/vList2"/>
    <dgm:cxn modelId="{077B219B-671B-436C-BE7F-AC8B05E4B261}" srcId="{DCE7D096-3AC0-42C0-8E02-85E258445545}" destId="{9CF57A8D-0190-40CF-B279-80AF061B7508}" srcOrd="2" destOrd="0" parTransId="{B112B8C5-28D1-4D4C-ADBF-8A8F2ADC7FCD}" sibTransId="{68120642-BF61-46F6-8153-1123EA350AB6}"/>
    <dgm:cxn modelId="{E854D698-D48D-412F-91AD-86378EFCBC9A}" srcId="{DCE7D096-3AC0-42C0-8E02-85E258445545}" destId="{21366E17-02E5-44F3-9CEF-9E13ECE0642C}" srcOrd="4" destOrd="0" parTransId="{D6B04E1B-AC8C-4F09-A953-8B9386AFE1F1}" sibTransId="{EBACA14F-C560-42AF-AF5C-3BA2FA2A8640}"/>
    <dgm:cxn modelId="{EA3B4872-F117-4197-92E9-B9AF76454042}" type="presOf" srcId="{2DBAFD35-864C-424C-A5E6-848A0A5134DC}" destId="{057DCC3D-A1E3-46CD-94A3-80387A4CE5B7}" srcOrd="0" destOrd="0" presId="urn:microsoft.com/office/officeart/2005/8/layout/vList2"/>
    <dgm:cxn modelId="{CEA6BBD1-C07A-45A5-9A0C-623008C970CC}" srcId="{DCE7D096-3AC0-42C0-8E02-85E258445545}" destId="{37FAFA21-44E4-4566-80B2-6CAB4D1DE54C}" srcOrd="1" destOrd="0" parTransId="{80B2CE6C-09CA-4D43-973F-512967D97764}" sibTransId="{0B18AF18-0832-4AEB-8D07-37CDB5926C4C}"/>
    <dgm:cxn modelId="{746F307E-B25A-49C8-B4BE-B3D382B24170}" srcId="{6288FCB7-9782-494C-A86C-01FDC5F3FEC1}" destId="{89D2CD60-5486-4B27-B4EB-2D1EE9E8A89E}" srcOrd="2" destOrd="0" parTransId="{9613DE64-9F59-4FF2-9B01-3DCDB4E40CE0}" sibTransId="{02D47169-38EA-41F9-910C-CD3563719894}"/>
    <dgm:cxn modelId="{B3A6F2F1-4995-4800-98B9-0E5FB814F3E2}" srcId="{6288FCB7-9782-494C-A86C-01FDC5F3FEC1}" destId="{2DBAFD35-864C-424C-A5E6-848A0A5134DC}" srcOrd="0" destOrd="0" parTransId="{5433C34C-9AFA-4163-91AC-883C8D6AECBA}" sibTransId="{772F7C26-96B8-407A-A1D9-84F7D5B34756}"/>
    <dgm:cxn modelId="{75B0807D-EB85-4022-8232-33E4D18F33FF}" type="presOf" srcId="{DCE7D096-3AC0-42C0-8E02-85E258445545}" destId="{FEBCF704-8EB9-466E-AF32-30F392ECA1BC}" srcOrd="0" destOrd="0" presId="urn:microsoft.com/office/officeart/2005/8/layout/vList2"/>
    <dgm:cxn modelId="{D71A8CC9-7E1D-46AB-B68F-3EE044663F14}" type="presOf" srcId="{21366E17-02E5-44F3-9CEF-9E13ECE0642C}" destId="{EDC76485-9F58-4590-AE31-AC39BAE359DA}" srcOrd="0" destOrd="0" presId="urn:microsoft.com/office/officeart/2005/8/layout/vList2"/>
    <dgm:cxn modelId="{D476F0BA-01E2-4701-A6CC-FEA5D191CAF1}" srcId="{6288FCB7-9782-494C-A86C-01FDC5F3FEC1}" destId="{E6443987-42E1-4978-86CF-7612E0D4E7A8}" srcOrd="1" destOrd="0" parTransId="{75957504-40A5-4738-8FD8-4F596608D562}" sibTransId="{8B1A9891-39BA-445F-96E4-F491D9822813}"/>
    <dgm:cxn modelId="{24D6BB8A-44D2-47F5-A40F-AB5F03BBC61E}" type="presOf" srcId="{E6443987-42E1-4978-86CF-7612E0D4E7A8}" destId="{057DCC3D-A1E3-46CD-94A3-80387A4CE5B7}" srcOrd="0" destOrd="1" presId="urn:microsoft.com/office/officeart/2005/8/layout/vList2"/>
    <dgm:cxn modelId="{D422514D-ED0C-42A6-8D01-9C0F84681D8C}" type="presOf" srcId="{6288FCB7-9782-494C-A86C-01FDC5F3FEC1}" destId="{273853D7-2926-48C8-AA07-1C0BFFE3D35E}" srcOrd="0" destOrd="0" presId="urn:microsoft.com/office/officeart/2005/8/layout/vList2"/>
    <dgm:cxn modelId="{BDA68D2E-24C8-457D-9911-BE65E998C819}" type="presOf" srcId="{23186B5D-897A-4B61-B42B-23CD5BEE6621}" destId="{EDDB1CF8-9970-4FFF-866D-CCFF6810B9EC}" srcOrd="0" destOrd="0" presId="urn:microsoft.com/office/officeart/2005/8/layout/vList2"/>
    <dgm:cxn modelId="{E03FFC0F-D804-40F9-A0AC-1CB4945261C1}" srcId="{DCE7D096-3AC0-42C0-8E02-85E258445545}" destId="{6288FCB7-9782-494C-A86C-01FDC5F3FEC1}" srcOrd="0" destOrd="0" parTransId="{BE232047-8A11-40C7-AF63-6DCA12FA8904}" sibTransId="{539E65AF-27D3-44C4-B98D-4589877AD1C3}"/>
    <dgm:cxn modelId="{47A2B56C-6EFF-4C19-A45E-819C287747B7}" srcId="{DCE7D096-3AC0-42C0-8E02-85E258445545}" destId="{23186B5D-897A-4B61-B42B-23CD5BEE6621}" srcOrd="3" destOrd="0" parTransId="{4935D23C-1B29-4471-957C-8EBA4F65BD1D}" sibTransId="{07619845-568A-49BD-A80F-553DB09D0A54}"/>
    <dgm:cxn modelId="{9CB800A6-9FFA-4CC8-9D99-E158ADAEFEC8}" type="presParOf" srcId="{FEBCF704-8EB9-466E-AF32-30F392ECA1BC}" destId="{273853D7-2926-48C8-AA07-1C0BFFE3D35E}" srcOrd="0" destOrd="0" presId="urn:microsoft.com/office/officeart/2005/8/layout/vList2"/>
    <dgm:cxn modelId="{A3565A19-65DF-4E35-8D0F-3A9D9E37EE42}" type="presParOf" srcId="{FEBCF704-8EB9-466E-AF32-30F392ECA1BC}" destId="{057DCC3D-A1E3-46CD-94A3-80387A4CE5B7}" srcOrd="1" destOrd="0" presId="urn:microsoft.com/office/officeart/2005/8/layout/vList2"/>
    <dgm:cxn modelId="{D60D9F2B-1384-4EB9-963E-BD59C827E449}" type="presParOf" srcId="{FEBCF704-8EB9-466E-AF32-30F392ECA1BC}" destId="{C4BD1A96-5145-4A2A-9B24-6E73A540F8E8}" srcOrd="2" destOrd="0" presId="urn:microsoft.com/office/officeart/2005/8/layout/vList2"/>
    <dgm:cxn modelId="{7EB3FF67-539B-462B-A1FA-69BBA495E540}" type="presParOf" srcId="{FEBCF704-8EB9-466E-AF32-30F392ECA1BC}" destId="{B2D3E1A5-7014-42E4-B518-A33AF1482BA3}" srcOrd="3" destOrd="0" presId="urn:microsoft.com/office/officeart/2005/8/layout/vList2"/>
    <dgm:cxn modelId="{B7334D2E-C975-49E2-AE54-A519201ACD34}" type="presParOf" srcId="{FEBCF704-8EB9-466E-AF32-30F392ECA1BC}" destId="{086E93F7-656C-48C8-9DD6-3CC30EEF36D8}" srcOrd="4" destOrd="0" presId="urn:microsoft.com/office/officeart/2005/8/layout/vList2"/>
    <dgm:cxn modelId="{5328C3F5-B5B1-480E-A3F5-6877ED563BE4}" type="presParOf" srcId="{FEBCF704-8EB9-466E-AF32-30F392ECA1BC}" destId="{2037C9F4-E5BE-4C52-9937-59B1E5B44CF1}" srcOrd="5" destOrd="0" presId="urn:microsoft.com/office/officeart/2005/8/layout/vList2"/>
    <dgm:cxn modelId="{07544202-0AB1-41F1-B771-FE1873BBDDD6}" type="presParOf" srcId="{FEBCF704-8EB9-466E-AF32-30F392ECA1BC}" destId="{EDDB1CF8-9970-4FFF-866D-CCFF6810B9EC}" srcOrd="6" destOrd="0" presId="urn:microsoft.com/office/officeart/2005/8/layout/vList2"/>
    <dgm:cxn modelId="{8777BEAB-6FDF-4416-BC43-62EF1B7CE15B}" type="presParOf" srcId="{FEBCF704-8EB9-466E-AF32-30F392ECA1BC}" destId="{9834F231-EE42-4FF7-8CD2-A9A58CFEF448}" srcOrd="7" destOrd="0" presId="urn:microsoft.com/office/officeart/2005/8/layout/vList2"/>
    <dgm:cxn modelId="{BF8AAEAD-90D7-4AEF-BFEC-3BC830937C89}" type="presParOf" srcId="{FEBCF704-8EB9-466E-AF32-30F392ECA1BC}" destId="{EDC76485-9F58-4590-AE31-AC39BAE359D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5D1DC0-6CBA-4B30-AE7F-7385ACC3F90D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6F9D682E-4E49-4CE3-8423-BFA85098DF19}">
      <dgm:prSet/>
      <dgm:spPr/>
      <dgm:t>
        <a:bodyPr/>
        <a:lstStyle/>
        <a:p>
          <a:pPr rtl="0"/>
          <a:r>
            <a:rPr lang="en-US" smtClean="0"/>
            <a:t>Advancement in technologies</a:t>
          </a:r>
          <a:endParaRPr lang="en-US"/>
        </a:p>
      </dgm:t>
    </dgm:pt>
    <dgm:pt modelId="{1046E39C-1C81-409C-ADC5-E55AB1E031E3}" type="parTrans" cxnId="{DE35EFB9-A38B-4D0F-9FCE-A1522A225174}">
      <dgm:prSet/>
      <dgm:spPr/>
      <dgm:t>
        <a:bodyPr/>
        <a:lstStyle/>
        <a:p>
          <a:endParaRPr lang="en-US"/>
        </a:p>
      </dgm:t>
    </dgm:pt>
    <dgm:pt modelId="{5D7783D1-713C-4FC9-B1C6-56ACE5BAADEA}" type="sibTrans" cxnId="{DE35EFB9-A38B-4D0F-9FCE-A1522A225174}">
      <dgm:prSet/>
      <dgm:spPr/>
      <dgm:t>
        <a:bodyPr/>
        <a:lstStyle/>
        <a:p>
          <a:endParaRPr lang="en-US"/>
        </a:p>
      </dgm:t>
    </dgm:pt>
    <dgm:pt modelId="{139950DA-51A6-4925-8A06-95F61B7BD59E}">
      <dgm:prSet/>
      <dgm:spPr/>
      <dgm:t>
        <a:bodyPr/>
        <a:lstStyle/>
        <a:p>
          <a:pPr rtl="0"/>
          <a:r>
            <a:rPr lang="en-US" dirty="0" smtClean="0"/>
            <a:t>NG-911</a:t>
          </a:r>
          <a:endParaRPr lang="en-US" dirty="0"/>
        </a:p>
      </dgm:t>
    </dgm:pt>
    <dgm:pt modelId="{836FA6FA-FCAC-4B5D-837C-18F22C35B09A}" type="parTrans" cxnId="{962EED4F-7689-485B-B054-1E3051D939DE}">
      <dgm:prSet/>
      <dgm:spPr/>
      <dgm:t>
        <a:bodyPr/>
        <a:lstStyle/>
        <a:p>
          <a:endParaRPr lang="en-US"/>
        </a:p>
      </dgm:t>
    </dgm:pt>
    <dgm:pt modelId="{A7BD275C-E8C0-442F-98EC-30A8346B9968}" type="sibTrans" cxnId="{962EED4F-7689-485B-B054-1E3051D939DE}">
      <dgm:prSet/>
      <dgm:spPr/>
      <dgm:t>
        <a:bodyPr/>
        <a:lstStyle/>
        <a:p>
          <a:endParaRPr lang="en-US"/>
        </a:p>
      </dgm:t>
    </dgm:pt>
    <dgm:pt modelId="{2BE47F1B-FECF-4C23-9EE9-5872019B94C3}">
      <dgm:prSet/>
      <dgm:spPr/>
      <dgm:t>
        <a:bodyPr/>
        <a:lstStyle/>
        <a:p>
          <a:pPr rtl="0"/>
          <a:r>
            <a:rPr lang="en-US" smtClean="0"/>
            <a:t>Mobile CAD applications</a:t>
          </a:r>
          <a:endParaRPr lang="en-US"/>
        </a:p>
      </dgm:t>
    </dgm:pt>
    <dgm:pt modelId="{23A81375-4FFA-4CD9-AAA1-ECC5DAD410BE}" type="parTrans" cxnId="{58FEC44A-06F8-4663-BF36-82AB9C479F07}">
      <dgm:prSet/>
      <dgm:spPr/>
      <dgm:t>
        <a:bodyPr/>
        <a:lstStyle/>
        <a:p>
          <a:endParaRPr lang="en-US"/>
        </a:p>
      </dgm:t>
    </dgm:pt>
    <dgm:pt modelId="{97620AB5-9157-4D57-9102-C047CB6F15A8}" type="sibTrans" cxnId="{58FEC44A-06F8-4663-BF36-82AB9C479F07}">
      <dgm:prSet/>
      <dgm:spPr/>
      <dgm:t>
        <a:bodyPr/>
        <a:lstStyle/>
        <a:p>
          <a:endParaRPr lang="en-US"/>
        </a:p>
      </dgm:t>
    </dgm:pt>
    <dgm:pt modelId="{6EEBCA49-47AF-45A8-93DF-56216518F948}">
      <dgm:prSet/>
      <dgm:spPr/>
      <dgm:t>
        <a:bodyPr/>
        <a:lstStyle/>
        <a:p>
          <a:pPr rtl="0"/>
          <a:r>
            <a:rPr lang="en-US" smtClean="0"/>
            <a:t>Nationwide Public Safety Broadband Network (NPSBN)</a:t>
          </a:r>
          <a:endParaRPr lang="en-US"/>
        </a:p>
      </dgm:t>
    </dgm:pt>
    <dgm:pt modelId="{56BE8667-8B4E-4413-9049-2C97C4E25194}" type="parTrans" cxnId="{F4E46CFF-D363-428A-814B-80E8BE925B0B}">
      <dgm:prSet/>
      <dgm:spPr/>
      <dgm:t>
        <a:bodyPr/>
        <a:lstStyle/>
        <a:p>
          <a:endParaRPr lang="en-US"/>
        </a:p>
      </dgm:t>
    </dgm:pt>
    <dgm:pt modelId="{CB58A40E-2844-427F-BD55-207491916341}" type="sibTrans" cxnId="{F4E46CFF-D363-428A-814B-80E8BE925B0B}">
      <dgm:prSet/>
      <dgm:spPr/>
      <dgm:t>
        <a:bodyPr/>
        <a:lstStyle/>
        <a:p>
          <a:endParaRPr lang="en-US"/>
        </a:p>
      </dgm:t>
    </dgm:pt>
    <dgm:pt modelId="{45D29B18-98F9-430A-929C-7834293AAD27}">
      <dgm:prSet/>
      <dgm:spPr/>
      <dgm:t>
        <a:bodyPr/>
        <a:lstStyle/>
        <a:p>
          <a:pPr rtl="0"/>
          <a:r>
            <a:rPr lang="en-US" smtClean="0"/>
            <a:t>Enhanced vendor solutions</a:t>
          </a:r>
          <a:endParaRPr lang="en-US"/>
        </a:p>
      </dgm:t>
    </dgm:pt>
    <dgm:pt modelId="{3E8AC77E-8AB3-494C-A619-038B9DCCBCD4}" type="parTrans" cxnId="{47E09F1A-1CE4-4060-8BA6-3FEDE4BBC228}">
      <dgm:prSet/>
      <dgm:spPr/>
      <dgm:t>
        <a:bodyPr/>
        <a:lstStyle/>
        <a:p>
          <a:endParaRPr lang="en-US"/>
        </a:p>
      </dgm:t>
    </dgm:pt>
    <dgm:pt modelId="{FA681068-AC70-4756-88CD-49A2417B989C}" type="sibTrans" cxnId="{47E09F1A-1CE4-4060-8BA6-3FEDE4BBC228}">
      <dgm:prSet/>
      <dgm:spPr/>
      <dgm:t>
        <a:bodyPr/>
        <a:lstStyle/>
        <a:p>
          <a:endParaRPr lang="en-US"/>
        </a:p>
      </dgm:t>
    </dgm:pt>
    <dgm:pt modelId="{2E734A9A-25A2-4617-8C84-7160493258F5}">
      <dgm:prSet/>
      <dgm:spPr/>
      <dgm:t>
        <a:bodyPr/>
        <a:lstStyle/>
        <a:p>
          <a:pPr rtl="0"/>
          <a:r>
            <a:rPr lang="en-US" dirty="0" smtClean="0"/>
            <a:t>911 call management systems</a:t>
          </a:r>
          <a:endParaRPr lang="en-US" dirty="0"/>
        </a:p>
      </dgm:t>
    </dgm:pt>
    <dgm:pt modelId="{CEDBE62C-1BE2-4D64-910D-05436CEA6EB8}" type="parTrans" cxnId="{724EE83D-9581-4DDB-A075-43E918B42E57}">
      <dgm:prSet/>
      <dgm:spPr/>
      <dgm:t>
        <a:bodyPr/>
        <a:lstStyle/>
        <a:p>
          <a:endParaRPr lang="en-US"/>
        </a:p>
      </dgm:t>
    </dgm:pt>
    <dgm:pt modelId="{B210507A-6C35-447D-8C2E-ACBD394A7F27}" type="sibTrans" cxnId="{724EE83D-9581-4DDB-A075-43E918B42E57}">
      <dgm:prSet/>
      <dgm:spPr/>
      <dgm:t>
        <a:bodyPr/>
        <a:lstStyle/>
        <a:p>
          <a:endParaRPr lang="en-US"/>
        </a:p>
      </dgm:t>
    </dgm:pt>
    <dgm:pt modelId="{CDBF0863-B59A-4DAD-B69C-CB7CEA1C6977}">
      <dgm:prSet/>
      <dgm:spPr/>
      <dgm:t>
        <a:bodyPr/>
        <a:lstStyle/>
        <a:p>
          <a:pPr rtl="0"/>
          <a:r>
            <a:rPr lang="en-US" smtClean="0"/>
            <a:t>Records management systems</a:t>
          </a:r>
          <a:endParaRPr lang="en-US"/>
        </a:p>
      </dgm:t>
    </dgm:pt>
    <dgm:pt modelId="{92A3D979-75EC-459F-AC94-DE33325522F8}" type="parTrans" cxnId="{0F88A2B9-DD68-41D5-9AE3-FECA0FF06E03}">
      <dgm:prSet/>
      <dgm:spPr/>
      <dgm:t>
        <a:bodyPr/>
        <a:lstStyle/>
        <a:p>
          <a:endParaRPr lang="en-US"/>
        </a:p>
      </dgm:t>
    </dgm:pt>
    <dgm:pt modelId="{3CBDDD11-300F-4ED7-87C6-84D2DFFEAD4B}" type="sibTrans" cxnId="{0F88A2B9-DD68-41D5-9AE3-FECA0FF06E03}">
      <dgm:prSet/>
      <dgm:spPr/>
      <dgm:t>
        <a:bodyPr/>
        <a:lstStyle/>
        <a:p>
          <a:endParaRPr lang="en-US"/>
        </a:p>
      </dgm:t>
    </dgm:pt>
    <dgm:pt modelId="{627F1989-844C-4A20-9BEE-AB65DA63F7FA}">
      <dgm:prSet/>
      <dgm:spPr/>
      <dgm:t>
        <a:bodyPr/>
        <a:lstStyle/>
        <a:p>
          <a:pPr rtl="0"/>
          <a:r>
            <a:rPr lang="en-US" smtClean="0"/>
            <a:t>Computer aided dispatch (CAD)</a:t>
          </a:r>
          <a:endParaRPr lang="en-US"/>
        </a:p>
      </dgm:t>
    </dgm:pt>
    <dgm:pt modelId="{88ED7C48-ED2A-4167-800A-EC4C51D6B728}" type="parTrans" cxnId="{83D1632C-DAB8-412F-A680-76FE49D26850}">
      <dgm:prSet/>
      <dgm:spPr/>
      <dgm:t>
        <a:bodyPr/>
        <a:lstStyle/>
        <a:p>
          <a:endParaRPr lang="en-US"/>
        </a:p>
      </dgm:t>
    </dgm:pt>
    <dgm:pt modelId="{F59DF832-D02B-433D-911A-C861C8F346EB}" type="sibTrans" cxnId="{83D1632C-DAB8-412F-A680-76FE49D26850}">
      <dgm:prSet/>
      <dgm:spPr/>
      <dgm:t>
        <a:bodyPr/>
        <a:lstStyle/>
        <a:p>
          <a:endParaRPr lang="en-US"/>
        </a:p>
      </dgm:t>
    </dgm:pt>
    <dgm:pt modelId="{EE7940B2-1AC0-4373-B36E-B323E2AF8C13}">
      <dgm:prSet/>
      <dgm:spPr/>
      <dgm:t>
        <a:bodyPr/>
        <a:lstStyle/>
        <a:p>
          <a:pPr rtl="0"/>
          <a:r>
            <a:rPr lang="en-US" smtClean="0"/>
            <a:t>Broadband mobile data</a:t>
          </a:r>
          <a:endParaRPr lang="en-US"/>
        </a:p>
      </dgm:t>
    </dgm:pt>
    <dgm:pt modelId="{6DB75216-938C-4177-93C0-35532C20A44A}" type="parTrans" cxnId="{FB4B0676-9AC8-4B4F-89FC-72FD11932F13}">
      <dgm:prSet/>
      <dgm:spPr/>
      <dgm:t>
        <a:bodyPr/>
        <a:lstStyle/>
        <a:p>
          <a:endParaRPr lang="en-US"/>
        </a:p>
      </dgm:t>
    </dgm:pt>
    <dgm:pt modelId="{7A080E7B-2BCA-455A-BA26-9A8B0DBA52E1}" type="sibTrans" cxnId="{FB4B0676-9AC8-4B4F-89FC-72FD11932F13}">
      <dgm:prSet/>
      <dgm:spPr/>
      <dgm:t>
        <a:bodyPr/>
        <a:lstStyle/>
        <a:p>
          <a:endParaRPr lang="en-US"/>
        </a:p>
      </dgm:t>
    </dgm:pt>
    <dgm:pt modelId="{F75995BA-5D86-446D-9A79-A813F4D51E21}">
      <dgm:prSet/>
      <dgm:spPr/>
      <dgm:t>
        <a:bodyPr/>
        <a:lstStyle/>
        <a:p>
          <a:pPr rtl="0"/>
          <a:r>
            <a:rPr lang="en-US" dirty="0" smtClean="0"/>
            <a:t>Commercial cellular carriers</a:t>
          </a:r>
          <a:endParaRPr lang="en-US" dirty="0"/>
        </a:p>
      </dgm:t>
    </dgm:pt>
    <dgm:pt modelId="{14E9ED3A-DE11-4CCC-848D-1A12AD742523}" type="parTrans" cxnId="{8FC3F076-A62B-4887-BCC6-BF70D8413C52}">
      <dgm:prSet/>
      <dgm:spPr/>
      <dgm:t>
        <a:bodyPr/>
        <a:lstStyle/>
        <a:p>
          <a:endParaRPr lang="en-US"/>
        </a:p>
      </dgm:t>
    </dgm:pt>
    <dgm:pt modelId="{277769B4-3753-467D-8FE9-E53FB2CF2935}" type="sibTrans" cxnId="{8FC3F076-A62B-4887-BCC6-BF70D8413C52}">
      <dgm:prSet/>
      <dgm:spPr/>
      <dgm:t>
        <a:bodyPr/>
        <a:lstStyle/>
        <a:p>
          <a:endParaRPr lang="en-US"/>
        </a:p>
      </dgm:t>
    </dgm:pt>
    <dgm:pt modelId="{C4542EFE-0A1F-445B-900F-C8BAFF5CF330}">
      <dgm:prSet/>
      <dgm:spPr/>
      <dgm:t>
        <a:bodyPr/>
        <a:lstStyle/>
        <a:p>
          <a:pPr rtl="0"/>
          <a:r>
            <a:rPr lang="en-US" dirty="0" smtClean="0"/>
            <a:t>Future NPSBN</a:t>
          </a:r>
          <a:endParaRPr lang="en-US" dirty="0"/>
        </a:p>
      </dgm:t>
    </dgm:pt>
    <dgm:pt modelId="{EE972A18-19C5-4085-A22E-C3E6248A053F}" type="parTrans" cxnId="{0E8924EB-6945-44F6-AA40-E2ACADE1BA2A}">
      <dgm:prSet/>
      <dgm:spPr/>
      <dgm:t>
        <a:bodyPr/>
        <a:lstStyle/>
        <a:p>
          <a:endParaRPr lang="en-US"/>
        </a:p>
      </dgm:t>
    </dgm:pt>
    <dgm:pt modelId="{1FE5DE6A-18CB-4928-AFB1-1F78149A6128}" type="sibTrans" cxnId="{0E8924EB-6945-44F6-AA40-E2ACADE1BA2A}">
      <dgm:prSet/>
      <dgm:spPr/>
      <dgm:t>
        <a:bodyPr/>
        <a:lstStyle/>
        <a:p>
          <a:endParaRPr lang="en-US"/>
        </a:p>
      </dgm:t>
    </dgm:pt>
    <dgm:pt modelId="{3D4C91D1-7C7C-4327-B729-60E77515C82B}">
      <dgm:prSet/>
      <dgm:spPr/>
      <dgm:t>
        <a:bodyPr/>
        <a:lstStyle/>
        <a:p>
          <a:pPr rtl="0"/>
          <a:r>
            <a:rPr lang="en-US" smtClean="0"/>
            <a:t>The new streams of data will impact 911 Call Taking and Dispatch</a:t>
          </a:r>
          <a:endParaRPr lang="en-US"/>
        </a:p>
      </dgm:t>
    </dgm:pt>
    <dgm:pt modelId="{EFDF2208-DD8A-47C0-832D-1552CBA0DAB5}" type="parTrans" cxnId="{F57D923C-5C4F-49B8-B912-78DA5A24EEA8}">
      <dgm:prSet/>
      <dgm:spPr/>
      <dgm:t>
        <a:bodyPr/>
        <a:lstStyle/>
        <a:p>
          <a:endParaRPr lang="en-US"/>
        </a:p>
      </dgm:t>
    </dgm:pt>
    <dgm:pt modelId="{4F7C6F3E-3F57-4098-9A3C-7A988F5B0499}" type="sibTrans" cxnId="{F57D923C-5C4F-49B8-B912-78DA5A24EEA8}">
      <dgm:prSet/>
      <dgm:spPr/>
      <dgm:t>
        <a:bodyPr/>
        <a:lstStyle/>
        <a:p>
          <a:endParaRPr lang="en-US"/>
        </a:p>
      </dgm:t>
    </dgm:pt>
    <dgm:pt modelId="{E5FBFADB-365D-4259-B702-CAF7363EAE1A}">
      <dgm:prSet/>
      <dgm:spPr/>
      <dgm:t>
        <a:bodyPr/>
        <a:lstStyle/>
        <a:p>
          <a:pPr rtl="0"/>
          <a:r>
            <a:rPr lang="en-US" smtClean="0"/>
            <a:t>What impact?</a:t>
          </a:r>
          <a:endParaRPr lang="en-US"/>
        </a:p>
      </dgm:t>
    </dgm:pt>
    <dgm:pt modelId="{D625EB56-2E0F-43CD-B675-22B6C77CF858}" type="parTrans" cxnId="{03BF0EB0-DFF6-467D-A5E6-43F55EB1EB1C}">
      <dgm:prSet/>
      <dgm:spPr/>
      <dgm:t>
        <a:bodyPr/>
        <a:lstStyle/>
        <a:p>
          <a:endParaRPr lang="en-US"/>
        </a:p>
      </dgm:t>
    </dgm:pt>
    <dgm:pt modelId="{84B4E6E2-CDD3-4D2E-B767-24A537301590}" type="sibTrans" cxnId="{03BF0EB0-DFF6-467D-A5E6-43F55EB1EB1C}">
      <dgm:prSet/>
      <dgm:spPr/>
      <dgm:t>
        <a:bodyPr/>
        <a:lstStyle/>
        <a:p>
          <a:endParaRPr lang="en-US"/>
        </a:p>
      </dgm:t>
    </dgm:pt>
    <dgm:pt modelId="{99E42091-F6E5-48CA-AFDE-05680CF90FEE}">
      <dgm:prSet/>
      <dgm:spPr/>
      <dgm:t>
        <a:bodyPr/>
        <a:lstStyle/>
        <a:p>
          <a:pPr rtl="0"/>
          <a:r>
            <a:rPr lang="en-US" smtClean="0"/>
            <a:t>What changes?</a:t>
          </a:r>
          <a:endParaRPr lang="en-US"/>
        </a:p>
      </dgm:t>
    </dgm:pt>
    <dgm:pt modelId="{532F8FC3-260A-45C0-9381-8E002DC5876E}" type="parTrans" cxnId="{D00A2F71-BF94-4021-BBBD-8D62C10D7D20}">
      <dgm:prSet/>
      <dgm:spPr/>
      <dgm:t>
        <a:bodyPr/>
        <a:lstStyle/>
        <a:p>
          <a:endParaRPr lang="en-US"/>
        </a:p>
      </dgm:t>
    </dgm:pt>
    <dgm:pt modelId="{068F3DD0-7747-425E-A7A9-E7FE5DFCF178}" type="sibTrans" cxnId="{D00A2F71-BF94-4021-BBBD-8D62C10D7D20}">
      <dgm:prSet/>
      <dgm:spPr/>
      <dgm:t>
        <a:bodyPr/>
        <a:lstStyle/>
        <a:p>
          <a:endParaRPr lang="en-US"/>
        </a:p>
      </dgm:t>
    </dgm:pt>
    <dgm:pt modelId="{2C7AD071-5317-4307-A46B-A45984CAA229}">
      <dgm:prSet/>
      <dgm:spPr/>
      <dgm:t>
        <a:bodyPr/>
        <a:lstStyle/>
        <a:p>
          <a:pPr rtl="0"/>
          <a:r>
            <a:rPr lang="en-US" smtClean="0"/>
            <a:t>How to prepare for the change?</a:t>
          </a:r>
          <a:endParaRPr lang="en-US"/>
        </a:p>
      </dgm:t>
    </dgm:pt>
    <dgm:pt modelId="{2197B26B-463E-4BB9-B506-C917E7F48E2D}" type="parTrans" cxnId="{82397CBC-4BFF-4951-98E9-4D79FCB60E53}">
      <dgm:prSet/>
      <dgm:spPr/>
      <dgm:t>
        <a:bodyPr/>
        <a:lstStyle/>
        <a:p>
          <a:endParaRPr lang="en-US"/>
        </a:p>
      </dgm:t>
    </dgm:pt>
    <dgm:pt modelId="{8EE0AAD3-A538-426E-8390-C8A2184299BA}" type="sibTrans" cxnId="{82397CBC-4BFF-4951-98E9-4D79FCB60E53}">
      <dgm:prSet/>
      <dgm:spPr/>
      <dgm:t>
        <a:bodyPr/>
        <a:lstStyle/>
        <a:p>
          <a:endParaRPr lang="en-US"/>
        </a:p>
      </dgm:t>
    </dgm:pt>
    <dgm:pt modelId="{4160A1E9-5754-45F9-849C-675D8AF8670E}" type="pres">
      <dgm:prSet presAssocID="{955D1DC0-6CBA-4B30-AE7F-7385ACC3F9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4AEB45-3CAE-4279-8EC4-AE819EB501E7}" type="pres">
      <dgm:prSet presAssocID="{6F9D682E-4E49-4CE3-8423-BFA85098DF1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33586-1DE1-48A4-8AE5-4CE8DC0C6706}" type="pres">
      <dgm:prSet presAssocID="{6F9D682E-4E49-4CE3-8423-BFA85098DF1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DBBCD-5332-470A-9422-69B84ED0EC9D}" type="pres">
      <dgm:prSet presAssocID="{45D29B18-98F9-430A-929C-7834293AAD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92961-ABF5-4CB8-876A-E9B2D6F6C72B}" type="pres">
      <dgm:prSet presAssocID="{45D29B18-98F9-430A-929C-7834293AAD2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BB9EC-E159-468A-B5D9-5F47D9BCE0A7}" type="pres">
      <dgm:prSet presAssocID="{3D4C91D1-7C7C-4327-B729-60E77515C82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83EAB-39B7-49B4-9E91-9A883DC968B3}" type="pres">
      <dgm:prSet presAssocID="{3D4C91D1-7C7C-4327-B729-60E77515C82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ED5F5E-3EBF-4684-BD5C-7557EA698B1B}" type="presOf" srcId="{955D1DC0-6CBA-4B30-AE7F-7385ACC3F90D}" destId="{4160A1E9-5754-45F9-849C-675D8AF8670E}" srcOrd="0" destOrd="0" presId="urn:microsoft.com/office/officeart/2005/8/layout/vList2"/>
    <dgm:cxn modelId="{07313F9E-2A7D-465A-8C47-DC25EB11F52C}" type="presOf" srcId="{F75995BA-5D86-446D-9A79-A813F4D51E21}" destId="{01492961-ABF5-4CB8-876A-E9B2D6F6C72B}" srcOrd="0" destOrd="4" presId="urn:microsoft.com/office/officeart/2005/8/layout/vList2"/>
    <dgm:cxn modelId="{8FC3F076-A62B-4887-BCC6-BF70D8413C52}" srcId="{EE7940B2-1AC0-4373-B36E-B323E2AF8C13}" destId="{F75995BA-5D86-446D-9A79-A813F4D51E21}" srcOrd="0" destOrd="0" parTransId="{14E9ED3A-DE11-4CCC-848D-1A12AD742523}" sibTransId="{277769B4-3753-467D-8FE9-E53FB2CF2935}"/>
    <dgm:cxn modelId="{962EED4F-7689-485B-B054-1E3051D939DE}" srcId="{6F9D682E-4E49-4CE3-8423-BFA85098DF19}" destId="{139950DA-51A6-4925-8A06-95F61B7BD59E}" srcOrd="0" destOrd="0" parTransId="{836FA6FA-FCAC-4B5D-837C-18F22C35B09A}" sibTransId="{A7BD275C-E8C0-442F-98EC-30A8346B9968}"/>
    <dgm:cxn modelId="{A291FE9E-7D33-455C-8812-32D5F3B424BC}" type="presOf" srcId="{EE7940B2-1AC0-4373-B36E-B323E2AF8C13}" destId="{01492961-ABF5-4CB8-876A-E9B2D6F6C72B}" srcOrd="0" destOrd="3" presId="urn:microsoft.com/office/officeart/2005/8/layout/vList2"/>
    <dgm:cxn modelId="{F809A7BC-7286-4846-B1C0-EF2F73FEDBEC}" type="presOf" srcId="{CDBF0863-B59A-4DAD-B69C-CB7CEA1C6977}" destId="{01492961-ABF5-4CB8-876A-E9B2D6F6C72B}" srcOrd="0" destOrd="1" presId="urn:microsoft.com/office/officeart/2005/8/layout/vList2"/>
    <dgm:cxn modelId="{057B9D04-6676-4B0F-9563-F64AC3163594}" type="presOf" srcId="{139950DA-51A6-4925-8A06-95F61B7BD59E}" destId="{80333586-1DE1-48A4-8AE5-4CE8DC0C6706}" srcOrd="0" destOrd="0" presId="urn:microsoft.com/office/officeart/2005/8/layout/vList2"/>
    <dgm:cxn modelId="{2BDCA9CC-7715-4CA8-BD5E-043E469E393B}" type="presOf" srcId="{2C7AD071-5317-4307-A46B-A45984CAA229}" destId="{A1283EAB-39B7-49B4-9E91-9A883DC968B3}" srcOrd="0" destOrd="2" presId="urn:microsoft.com/office/officeart/2005/8/layout/vList2"/>
    <dgm:cxn modelId="{CDD1736B-514A-425B-9C33-2FF8C4D5F103}" type="presOf" srcId="{6EEBCA49-47AF-45A8-93DF-56216518F948}" destId="{80333586-1DE1-48A4-8AE5-4CE8DC0C6706}" srcOrd="0" destOrd="2" presId="urn:microsoft.com/office/officeart/2005/8/layout/vList2"/>
    <dgm:cxn modelId="{B263A456-53DB-4B06-8522-BEA62F68CD9F}" type="presOf" srcId="{627F1989-844C-4A20-9BEE-AB65DA63F7FA}" destId="{01492961-ABF5-4CB8-876A-E9B2D6F6C72B}" srcOrd="0" destOrd="2" presId="urn:microsoft.com/office/officeart/2005/8/layout/vList2"/>
    <dgm:cxn modelId="{B2915D69-D839-4B52-A004-9B75EF7B1366}" type="presOf" srcId="{45D29B18-98F9-430A-929C-7834293AAD27}" destId="{4DADBBCD-5332-470A-9422-69B84ED0EC9D}" srcOrd="0" destOrd="0" presId="urn:microsoft.com/office/officeart/2005/8/layout/vList2"/>
    <dgm:cxn modelId="{83D1632C-DAB8-412F-A680-76FE49D26850}" srcId="{45D29B18-98F9-430A-929C-7834293AAD27}" destId="{627F1989-844C-4A20-9BEE-AB65DA63F7FA}" srcOrd="2" destOrd="0" parTransId="{88ED7C48-ED2A-4167-800A-EC4C51D6B728}" sibTransId="{F59DF832-D02B-433D-911A-C861C8F346EB}"/>
    <dgm:cxn modelId="{9A6A0F2A-A48D-44A5-83A0-5AF42F94D0E1}" type="presOf" srcId="{2E734A9A-25A2-4617-8C84-7160493258F5}" destId="{01492961-ABF5-4CB8-876A-E9B2D6F6C72B}" srcOrd="0" destOrd="0" presId="urn:microsoft.com/office/officeart/2005/8/layout/vList2"/>
    <dgm:cxn modelId="{497FEA32-5287-4BB2-92B7-47FDAC2D8F13}" type="presOf" srcId="{E5FBFADB-365D-4259-B702-CAF7363EAE1A}" destId="{A1283EAB-39B7-49B4-9E91-9A883DC968B3}" srcOrd="0" destOrd="0" presId="urn:microsoft.com/office/officeart/2005/8/layout/vList2"/>
    <dgm:cxn modelId="{20F3340F-6E4A-47EA-A3B9-D944D80B40EB}" type="presOf" srcId="{C4542EFE-0A1F-445B-900F-C8BAFF5CF330}" destId="{01492961-ABF5-4CB8-876A-E9B2D6F6C72B}" srcOrd="0" destOrd="5" presId="urn:microsoft.com/office/officeart/2005/8/layout/vList2"/>
    <dgm:cxn modelId="{3B7E92F2-D6EF-4C0F-9D91-AB6321E4D310}" type="presOf" srcId="{3D4C91D1-7C7C-4327-B729-60E77515C82B}" destId="{936BB9EC-E159-468A-B5D9-5F47D9BCE0A7}" srcOrd="0" destOrd="0" presId="urn:microsoft.com/office/officeart/2005/8/layout/vList2"/>
    <dgm:cxn modelId="{1FE10D82-45EF-47CE-BC0F-BFE21C186DCE}" type="presOf" srcId="{6F9D682E-4E49-4CE3-8423-BFA85098DF19}" destId="{694AEB45-3CAE-4279-8EC4-AE819EB501E7}" srcOrd="0" destOrd="0" presId="urn:microsoft.com/office/officeart/2005/8/layout/vList2"/>
    <dgm:cxn modelId="{0F88A2B9-DD68-41D5-9AE3-FECA0FF06E03}" srcId="{45D29B18-98F9-430A-929C-7834293AAD27}" destId="{CDBF0863-B59A-4DAD-B69C-CB7CEA1C6977}" srcOrd="1" destOrd="0" parTransId="{92A3D979-75EC-459F-AC94-DE33325522F8}" sibTransId="{3CBDDD11-300F-4ED7-87C6-84D2DFFEAD4B}"/>
    <dgm:cxn modelId="{F57D923C-5C4F-49B8-B912-78DA5A24EEA8}" srcId="{955D1DC0-6CBA-4B30-AE7F-7385ACC3F90D}" destId="{3D4C91D1-7C7C-4327-B729-60E77515C82B}" srcOrd="2" destOrd="0" parTransId="{EFDF2208-DD8A-47C0-832D-1552CBA0DAB5}" sibTransId="{4F7C6F3E-3F57-4098-9A3C-7A988F5B0499}"/>
    <dgm:cxn modelId="{03BF0EB0-DFF6-467D-A5E6-43F55EB1EB1C}" srcId="{3D4C91D1-7C7C-4327-B729-60E77515C82B}" destId="{E5FBFADB-365D-4259-B702-CAF7363EAE1A}" srcOrd="0" destOrd="0" parTransId="{D625EB56-2E0F-43CD-B675-22B6C77CF858}" sibTransId="{84B4E6E2-CDD3-4D2E-B767-24A537301590}"/>
    <dgm:cxn modelId="{D00A2F71-BF94-4021-BBBD-8D62C10D7D20}" srcId="{3D4C91D1-7C7C-4327-B729-60E77515C82B}" destId="{99E42091-F6E5-48CA-AFDE-05680CF90FEE}" srcOrd="1" destOrd="0" parTransId="{532F8FC3-260A-45C0-9381-8E002DC5876E}" sibTransId="{068F3DD0-7747-425E-A7A9-E7FE5DFCF178}"/>
    <dgm:cxn modelId="{724EE83D-9581-4DDB-A075-43E918B42E57}" srcId="{45D29B18-98F9-430A-929C-7834293AAD27}" destId="{2E734A9A-25A2-4617-8C84-7160493258F5}" srcOrd="0" destOrd="0" parTransId="{CEDBE62C-1BE2-4D64-910D-05436CEA6EB8}" sibTransId="{B210507A-6C35-447D-8C2E-ACBD394A7F27}"/>
    <dgm:cxn modelId="{82397CBC-4BFF-4951-98E9-4D79FCB60E53}" srcId="{3D4C91D1-7C7C-4327-B729-60E77515C82B}" destId="{2C7AD071-5317-4307-A46B-A45984CAA229}" srcOrd="2" destOrd="0" parTransId="{2197B26B-463E-4BB9-B506-C917E7F48E2D}" sibTransId="{8EE0AAD3-A538-426E-8390-C8A2184299BA}"/>
    <dgm:cxn modelId="{F4E46CFF-D363-428A-814B-80E8BE925B0B}" srcId="{6F9D682E-4E49-4CE3-8423-BFA85098DF19}" destId="{6EEBCA49-47AF-45A8-93DF-56216518F948}" srcOrd="2" destOrd="0" parTransId="{56BE8667-8B4E-4413-9049-2C97C4E25194}" sibTransId="{CB58A40E-2844-427F-BD55-207491916341}"/>
    <dgm:cxn modelId="{83E18260-C7E7-4755-AC8A-802874228E10}" type="presOf" srcId="{2BE47F1B-FECF-4C23-9EE9-5872019B94C3}" destId="{80333586-1DE1-48A4-8AE5-4CE8DC0C6706}" srcOrd="0" destOrd="1" presId="urn:microsoft.com/office/officeart/2005/8/layout/vList2"/>
    <dgm:cxn modelId="{FB4B0676-9AC8-4B4F-89FC-72FD11932F13}" srcId="{45D29B18-98F9-430A-929C-7834293AAD27}" destId="{EE7940B2-1AC0-4373-B36E-B323E2AF8C13}" srcOrd="3" destOrd="0" parTransId="{6DB75216-938C-4177-93C0-35532C20A44A}" sibTransId="{7A080E7B-2BCA-455A-BA26-9A8B0DBA52E1}"/>
    <dgm:cxn modelId="{DE35EFB9-A38B-4D0F-9FCE-A1522A225174}" srcId="{955D1DC0-6CBA-4B30-AE7F-7385ACC3F90D}" destId="{6F9D682E-4E49-4CE3-8423-BFA85098DF19}" srcOrd="0" destOrd="0" parTransId="{1046E39C-1C81-409C-ADC5-E55AB1E031E3}" sibTransId="{5D7783D1-713C-4FC9-B1C6-56ACE5BAADEA}"/>
    <dgm:cxn modelId="{47E09F1A-1CE4-4060-8BA6-3FEDE4BBC228}" srcId="{955D1DC0-6CBA-4B30-AE7F-7385ACC3F90D}" destId="{45D29B18-98F9-430A-929C-7834293AAD27}" srcOrd="1" destOrd="0" parTransId="{3E8AC77E-8AB3-494C-A619-038B9DCCBCD4}" sibTransId="{FA681068-AC70-4756-88CD-49A2417B989C}"/>
    <dgm:cxn modelId="{58FEC44A-06F8-4663-BF36-82AB9C479F07}" srcId="{6F9D682E-4E49-4CE3-8423-BFA85098DF19}" destId="{2BE47F1B-FECF-4C23-9EE9-5872019B94C3}" srcOrd="1" destOrd="0" parTransId="{23A81375-4FFA-4CD9-AAA1-ECC5DAD410BE}" sibTransId="{97620AB5-9157-4D57-9102-C047CB6F15A8}"/>
    <dgm:cxn modelId="{94D3B891-B5E2-480E-B0C7-1B6CC35ABEE3}" type="presOf" srcId="{99E42091-F6E5-48CA-AFDE-05680CF90FEE}" destId="{A1283EAB-39B7-49B4-9E91-9A883DC968B3}" srcOrd="0" destOrd="1" presId="urn:microsoft.com/office/officeart/2005/8/layout/vList2"/>
    <dgm:cxn modelId="{0E8924EB-6945-44F6-AA40-E2ACADE1BA2A}" srcId="{EE7940B2-1AC0-4373-B36E-B323E2AF8C13}" destId="{C4542EFE-0A1F-445B-900F-C8BAFF5CF330}" srcOrd="1" destOrd="0" parTransId="{EE972A18-19C5-4085-A22E-C3E6248A053F}" sibTransId="{1FE5DE6A-18CB-4928-AFB1-1F78149A6128}"/>
    <dgm:cxn modelId="{B8D2F7AA-51EA-4B24-B30E-3CB94BBB65E1}" type="presParOf" srcId="{4160A1E9-5754-45F9-849C-675D8AF8670E}" destId="{694AEB45-3CAE-4279-8EC4-AE819EB501E7}" srcOrd="0" destOrd="0" presId="urn:microsoft.com/office/officeart/2005/8/layout/vList2"/>
    <dgm:cxn modelId="{E31E8A24-F373-4FF3-B673-B1648037DE4C}" type="presParOf" srcId="{4160A1E9-5754-45F9-849C-675D8AF8670E}" destId="{80333586-1DE1-48A4-8AE5-4CE8DC0C6706}" srcOrd="1" destOrd="0" presId="urn:microsoft.com/office/officeart/2005/8/layout/vList2"/>
    <dgm:cxn modelId="{1E5185C4-F0ED-4631-99D2-D9FB20BE65A6}" type="presParOf" srcId="{4160A1E9-5754-45F9-849C-675D8AF8670E}" destId="{4DADBBCD-5332-470A-9422-69B84ED0EC9D}" srcOrd="2" destOrd="0" presId="urn:microsoft.com/office/officeart/2005/8/layout/vList2"/>
    <dgm:cxn modelId="{5B484711-7E1F-4F31-9F01-38EFEDD7A985}" type="presParOf" srcId="{4160A1E9-5754-45F9-849C-675D8AF8670E}" destId="{01492961-ABF5-4CB8-876A-E9B2D6F6C72B}" srcOrd="3" destOrd="0" presId="urn:microsoft.com/office/officeart/2005/8/layout/vList2"/>
    <dgm:cxn modelId="{7711FDF0-4D89-402F-B68B-44C2AFB36916}" type="presParOf" srcId="{4160A1E9-5754-45F9-849C-675D8AF8670E}" destId="{936BB9EC-E159-468A-B5D9-5F47D9BCE0A7}" srcOrd="4" destOrd="0" presId="urn:microsoft.com/office/officeart/2005/8/layout/vList2"/>
    <dgm:cxn modelId="{9AC557CA-575D-4819-9B8F-8CA9F63621E2}" type="presParOf" srcId="{4160A1E9-5754-45F9-849C-675D8AF8670E}" destId="{A1283EAB-39B7-49B4-9E91-9A883DC968B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ACA2BE-6A09-4609-9B50-BF5A3813ABC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3B7F849-1EDD-43D0-8D91-1C34D0AC5354}">
      <dgm:prSet/>
      <dgm:spPr/>
      <dgm:t>
        <a:bodyPr/>
        <a:lstStyle/>
        <a:p>
          <a:pPr rtl="0"/>
          <a:r>
            <a:rPr lang="en-US" dirty="0" smtClean="0"/>
            <a:t>Better performance to all previous broadband data standards</a:t>
          </a:r>
          <a:endParaRPr lang="en-US" dirty="0"/>
        </a:p>
      </dgm:t>
    </dgm:pt>
    <dgm:pt modelId="{75C67F71-2648-4898-8B5E-6DE632976DB9}" type="parTrans" cxnId="{A8CDF264-3A03-4F65-A039-FBEAFD491AE4}">
      <dgm:prSet/>
      <dgm:spPr/>
      <dgm:t>
        <a:bodyPr/>
        <a:lstStyle/>
        <a:p>
          <a:endParaRPr lang="en-US"/>
        </a:p>
      </dgm:t>
    </dgm:pt>
    <dgm:pt modelId="{1DFFD6E6-6902-4791-BDBE-601DD1B99144}" type="sibTrans" cxnId="{A8CDF264-3A03-4F65-A039-FBEAFD491AE4}">
      <dgm:prSet/>
      <dgm:spPr/>
      <dgm:t>
        <a:bodyPr/>
        <a:lstStyle/>
        <a:p>
          <a:endParaRPr lang="en-US"/>
        </a:p>
      </dgm:t>
    </dgm:pt>
    <dgm:pt modelId="{117A2746-C989-4DA2-80E0-537E31B0F61D}">
      <dgm:prSet/>
      <dgm:spPr/>
      <dgm:t>
        <a:bodyPr/>
        <a:lstStyle/>
        <a:p>
          <a:pPr rtl="0"/>
          <a:r>
            <a:rPr lang="en-US" dirty="0" smtClean="0"/>
            <a:t>Supports data and voice communications over one technology </a:t>
          </a:r>
          <a:endParaRPr lang="en-US" dirty="0"/>
        </a:p>
      </dgm:t>
    </dgm:pt>
    <dgm:pt modelId="{0502A1FC-27A4-4173-B91B-C8D501CE902D}" type="parTrans" cxnId="{586BF462-31A7-42FC-BC5F-850B775DF77D}">
      <dgm:prSet/>
      <dgm:spPr/>
      <dgm:t>
        <a:bodyPr/>
        <a:lstStyle/>
        <a:p>
          <a:endParaRPr lang="en-US"/>
        </a:p>
      </dgm:t>
    </dgm:pt>
    <dgm:pt modelId="{2FDE76A7-FB52-4515-9A28-A8407C2EEA88}" type="sibTrans" cxnId="{586BF462-31A7-42FC-BC5F-850B775DF77D}">
      <dgm:prSet/>
      <dgm:spPr/>
      <dgm:t>
        <a:bodyPr/>
        <a:lstStyle/>
        <a:p>
          <a:endParaRPr lang="en-US"/>
        </a:p>
      </dgm:t>
    </dgm:pt>
    <dgm:pt modelId="{6D0572F6-79CD-44BA-BEF8-7F9EBA5831D6}">
      <dgm:prSet/>
      <dgm:spPr/>
      <dgm:t>
        <a:bodyPr/>
        <a:lstStyle/>
        <a:p>
          <a:pPr rtl="0"/>
          <a:r>
            <a:rPr lang="en-US" dirty="0" smtClean="0"/>
            <a:t>Public Safety Band Class 14 standardized</a:t>
          </a:r>
          <a:endParaRPr lang="en-US" dirty="0"/>
        </a:p>
      </dgm:t>
    </dgm:pt>
    <dgm:pt modelId="{7364B7C7-359B-49E8-AF97-B0059F40BD6D}" type="parTrans" cxnId="{DC19C3C7-8256-4921-9603-987C0565491C}">
      <dgm:prSet/>
      <dgm:spPr/>
      <dgm:t>
        <a:bodyPr/>
        <a:lstStyle/>
        <a:p>
          <a:endParaRPr lang="en-US"/>
        </a:p>
      </dgm:t>
    </dgm:pt>
    <dgm:pt modelId="{B325EBC6-46F4-4224-B338-6D98DFF62D90}" type="sibTrans" cxnId="{DC19C3C7-8256-4921-9603-987C0565491C}">
      <dgm:prSet/>
      <dgm:spPr/>
      <dgm:t>
        <a:bodyPr/>
        <a:lstStyle/>
        <a:p>
          <a:endParaRPr lang="en-US"/>
        </a:p>
      </dgm:t>
    </dgm:pt>
    <dgm:pt modelId="{390AB937-2DD6-4524-B2A6-C2950CB45B09}">
      <dgm:prSet/>
      <dgm:spPr/>
      <dgm:t>
        <a:bodyPr/>
        <a:lstStyle/>
        <a:p>
          <a:pPr rtl="0"/>
          <a:r>
            <a:rPr lang="en-US" dirty="0" smtClean="0"/>
            <a:t>Interoperable with commercial cellular LTE networks</a:t>
          </a:r>
          <a:endParaRPr lang="en-US" dirty="0"/>
        </a:p>
      </dgm:t>
    </dgm:pt>
    <dgm:pt modelId="{5721B92E-773A-400C-9204-9E0ACD39AC15}" type="parTrans" cxnId="{B7EE9760-7B85-4E2C-850D-7AB7A0AA8B55}">
      <dgm:prSet/>
      <dgm:spPr/>
      <dgm:t>
        <a:bodyPr/>
        <a:lstStyle/>
        <a:p>
          <a:endParaRPr lang="en-US"/>
        </a:p>
      </dgm:t>
    </dgm:pt>
    <dgm:pt modelId="{237BD847-0D3A-4E0F-B879-5A6961B49387}" type="sibTrans" cxnId="{B7EE9760-7B85-4E2C-850D-7AB7A0AA8B55}">
      <dgm:prSet/>
      <dgm:spPr/>
      <dgm:t>
        <a:bodyPr/>
        <a:lstStyle/>
        <a:p>
          <a:endParaRPr lang="en-US"/>
        </a:p>
      </dgm:t>
    </dgm:pt>
    <dgm:pt modelId="{0CAC30AB-F896-4298-B86D-536E220E0A47}">
      <dgm:prSet/>
      <dgm:spPr/>
      <dgm:t>
        <a:bodyPr/>
        <a:lstStyle/>
        <a:p>
          <a:pPr rtl="0"/>
          <a:r>
            <a:rPr lang="en-US" dirty="0" smtClean="0"/>
            <a:t>Substantial North American and Global adoption</a:t>
          </a:r>
          <a:endParaRPr lang="en-US" dirty="0"/>
        </a:p>
      </dgm:t>
    </dgm:pt>
    <dgm:pt modelId="{57D832E3-D040-4415-8D18-AD3C33A1CE5B}" type="parTrans" cxnId="{1BD70FDF-F36B-434E-A21F-13987CB6CB69}">
      <dgm:prSet/>
      <dgm:spPr/>
      <dgm:t>
        <a:bodyPr/>
        <a:lstStyle/>
        <a:p>
          <a:endParaRPr lang="en-US"/>
        </a:p>
      </dgm:t>
    </dgm:pt>
    <dgm:pt modelId="{EDB81832-40F3-4329-A499-1C1B1A3C940D}" type="sibTrans" cxnId="{1BD70FDF-F36B-434E-A21F-13987CB6CB69}">
      <dgm:prSet/>
      <dgm:spPr/>
      <dgm:t>
        <a:bodyPr/>
        <a:lstStyle/>
        <a:p>
          <a:endParaRPr lang="en-US"/>
        </a:p>
      </dgm:t>
    </dgm:pt>
    <dgm:pt modelId="{DD29EB74-870E-436A-8840-75342AD0C615}">
      <dgm:prSet/>
      <dgm:spPr/>
      <dgm:t>
        <a:bodyPr/>
        <a:lstStyle/>
        <a:p>
          <a:pPr rtl="0"/>
          <a:r>
            <a:rPr lang="en-US" dirty="0" smtClean="0"/>
            <a:t>Billions in R&amp;D investments over the next 10 years</a:t>
          </a:r>
          <a:endParaRPr lang="en-US" dirty="0"/>
        </a:p>
      </dgm:t>
    </dgm:pt>
    <dgm:pt modelId="{F334196D-0A6F-401F-AF92-7120109044A3}" type="parTrans" cxnId="{9195913D-F65D-4BE2-8E2D-E442F46A042C}">
      <dgm:prSet/>
      <dgm:spPr/>
      <dgm:t>
        <a:bodyPr/>
        <a:lstStyle/>
        <a:p>
          <a:endParaRPr lang="en-US"/>
        </a:p>
      </dgm:t>
    </dgm:pt>
    <dgm:pt modelId="{50FD66B1-70CC-4E89-BB05-CBFB69EBED06}" type="sibTrans" cxnId="{9195913D-F65D-4BE2-8E2D-E442F46A042C}">
      <dgm:prSet/>
      <dgm:spPr/>
      <dgm:t>
        <a:bodyPr/>
        <a:lstStyle/>
        <a:p>
          <a:endParaRPr lang="en-US"/>
        </a:p>
      </dgm:t>
    </dgm:pt>
    <dgm:pt modelId="{C3A87195-AF00-48D1-90E7-4CA413E6635D}">
      <dgm:prSet/>
      <dgm:spPr/>
      <dgm:t>
        <a:bodyPr/>
        <a:lstStyle/>
        <a:p>
          <a:pPr rtl="0"/>
          <a:r>
            <a:rPr lang="en-US" dirty="0" smtClean="0"/>
            <a:t>The 4+ billion subscribers = potential massive economies of scale</a:t>
          </a:r>
          <a:endParaRPr lang="en-US" dirty="0"/>
        </a:p>
      </dgm:t>
    </dgm:pt>
    <dgm:pt modelId="{338E3CB1-ACC3-4547-A632-83B738F10451}" type="parTrans" cxnId="{1591C9BE-D556-4CB1-A24C-31F1499CD33C}">
      <dgm:prSet/>
      <dgm:spPr/>
      <dgm:t>
        <a:bodyPr/>
        <a:lstStyle/>
        <a:p>
          <a:endParaRPr lang="en-US"/>
        </a:p>
      </dgm:t>
    </dgm:pt>
    <dgm:pt modelId="{0AA9D0E8-A9A6-4BDD-AB5F-AB24A2EB0D13}" type="sibTrans" cxnId="{1591C9BE-D556-4CB1-A24C-31F1499CD33C}">
      <dgm:prSet/>
      <dgm:spPr/>
      <dgm:t>
        <a:bodyPr/>
        <a:lstStyle/>
        <a:p>
          <a:endParaRPr lang="en-US"/>
        </a:p>
      </dgm:t>
    </dgm:pt>
    <dgm:pt modelId="{6EC78F61-5F94-4540-9314-CA7ABDF0274F}">
      <dgm:prSet/>
      <dgm:spPr/>
      <dgm:t>
        <a:bodyPr/>
        <a:lstStyle/>
        <a:p>
          <a:pPr rtl="0"/>
          <a:r>
            <a:rPr lang="en-US" dirty="0" smtClean="0"/>
            <a:t>Enhance direct and back-up PSAP communications</a:t>
          </a:r>
          <a:endParaRPr lang="en-US" dirty="0"/>
        </a:p>
      </dgm:t>
    </dgm:pt>
    <dgm:pt modelId="{717B6BD7-26CA-4968-99AC-0BBD5D7CD74C}" type="parTrans" cxnId="{0EB9AA75-0963-4D75-88E1-AF7469FBB668}">
      <dgm:prSet/>
      <dgm:spPr/>
      <dgm:t>
        <a:bodyPr/>
        <a:lstStyle/>
        <a:p>
          <a:endParaRPr lang="en-US"/>
        </a:p>
      </dgm:t>
    </dgm:pt>
    <dgm:pt modelId="{64FF3795-F2E4-4891-8FA3-664F89AAF967}" type="sibTrans" cxnId="{0EB9AA75-0963-4D75-88E1-AF7469FBB668}">
      <dgm:prSet/>
      <dgm:spPr/>
      <dgm:t>
        <a:bodyPr/>
        <a:lstStyle/>
        <a:p>
          <a:endParaRPr lang="en-US"/>
        </a:p>
      </dgm:t>
    </dgm:pt>
    <dgm:pt modelId="{CE34EF4A-850D-440C-9BA2-D375AC020CCE}" type="pres">
      <dgm:prSet presAssocID="{44ACA2BE-6A09-4609-9B50-BF5A3813AB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4D7623-54CC-40F7-B62C-90B36BA02F12}" type="pres">
      <dgm:prSet presAssocID="{93B7F849-1EDD-43D0-8D91-1C34D0AC5354}" presName="parentText" presStyleLbl="node1" presStyleIdx="0" presStyleCnt="5" custScaleY="49069" custLinFactNeighborY="-537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11DDD-B7F6-4B2C-A3ED-5EC5EA78D04A}" type="pres">
      <dgm:prSet presAssocID="{1DFFD6E6-6902-4791-BDBE-601DD1B99144}" presName="spacer" presStyleCnt="0"/>
      <dgm:spPr/>
    </dgm:pt>
    <dgm:pt modelId="{24DAE84B-070E-49C6-8001-3765BEDA741A}" type="pres">
      <dgm:prSet presAssocID="{117A2746-C989-4DA2-80E0-537E31B0F61D}" presName="parentText" presStyleLbl="node1" presStyleIdx="1" presStyleCnt="5" custScaleY="385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D34F3-1268-4E6C-B9EE-EA0E20C371F9}" type="pres">
      <dgm:prSet presAssocID="{2FDE76A7-FB52-4515-9A28-A8407C2EEA88}" presName="spacer" presStyleCnt="0"/>
      <dgm:spPr/>
    </dgm:pt>
    <dgm:pt modelId="{E01CFCCB-F55A-49A1-A25B-2297BBF7AFB1}" type="pres">
      <dgm:prSet presAssocID="{6D0572F6-79CD-44BA-BEF8-7F9EBA5831D6}" presName="parentText" presStyleLbl="node1" presStyleIdx="2" presStyleCnt="5" custScaleY="394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14E47-CDD7-4185-8EF1-883C1F779FEA}" type="pres">
      <dgm:prSet presAssocID="{B325EBC6-46F4-4224-B338-6D98DFF62D90}" presName="spacer" presStyleCnt="0"/>
      <dgm:spPr/>
    </dgm:pt>
    <dgm:pt modelId="{BD3A85D4-BADC-4F08-9246-B0D85E5712B4}" type="pres">
      <dgm:prSet presAssocID="{390AB937-2DD6-4524-B2A6-C2950CB45B09}" presName="parentText" presStyleLbl="node1" presStyleIdx="3" presStyleCnt="5" custScaleY="420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CD29B-E2FA-4EC1-8F37-C38C1F39BEE9}" type="pres">
      <dgm:prSet presAssocID="{390AB937-2DD6-4524-B2A6-C2950CB45B09}" presName="childText" presStyleLbl="revTx" presStyleIdx="0" presStyleCnt="1" custScaleY="36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90A12-266D-4D97-8DB1-A9E7214EEA57}" type="pres">
      <dgm:prSet presAssocID="{6EC78F61-5F94-4540-9314-CA7ABDF0274F}" presName="parentText" presStyleLbl="node1" presStyleIdx="4" presStyleCnt="5" custScaleY="390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91C9BE-D556-4CB1-A24C-31F1499CD33C}" srcId="{390AB937-2DD6-4524-B2A6-C2950CB45B09}" destId="{C3A87195-AF00-48D1-90E7-4CA413E6635D}" srcOrd="2" destOrd="0" parTransId="{338E3CB1-ACC3-4547-A632-83B738F10451}" sibTransId="{0AA9D0E8-A9A6-4BDD-AB5F-AB24A2EB0D13}"/>
    <dgm:cxn modelId="{83415CB3-77FB-45E4-AB58-4EA9E334EF46}" type="presOf" srcId="{390AB937-2DD6-4524-B2A6-C2950CB45B09}" destId="{BD3A85D4-BADC-4F08-9246-B0D85E5712B4}" srcOrd="0" destOrd="0" presId="urn:microsoft.com/office/officeart/2005/8/layout/vList2"/>
    <dgm:cxn modelId="{5B73C419-B1DA-4D97-B581-D88093E2B698}" type="presOf" srcId="{DD29EB74-870E-436A-8840-75342AD0C615}" destId="{F80CD29B-E2FA-4EC1-8F37-C38C1F39BEE9}" srcOrd="0" destOrd="1" presId="urn:microsoft.com/office/officeart/2005/8/layout/vList2"/>
    <dgm:cxn modelId="{A8CDF264-3A03-4F65-A039-FBEAFD491AE4}" srcId="{44ACA2BE-6A09-4609-9B50-BF5A3813ABCC}" destId="{93B7F849-1EDD-43D0-8D91-1C34D0AC5354}" srcOrd="0" destOrd="0" parTransId="{75C67F71-2648-4898-8B5E-6DE632976DB9}" sibTransId="{1DFFD6E6-6902-4791-BDBE-601DD1B99144}"/>
    <dgm:cxn modelId="{E410F980-9B16-4450-A80E-451AC966AB4C}" type="presOf" srcId="{C3A87195-AF00-48D1-90E7-4CA413E6635D}" destId="{F80CD29B-E2FA-4EC1-8F37-C38C1F39BEE9}" srcOrd="0" destOrd="2" presId="urn:microsoft.com/office/officeart/2005/8/layout/vList2"/>
    <dgm:cxn modelId="{0EB9AA75-0963-4D75-88E1-AF7469FBB668}" srcId="{44ACA2BE-6A09-4609-9B50-BF5A3813ABCC}" destId="{6EC78F61-5F94-4540-9314-CA7ABDF0274F}" srcOrd="4" destOrd="0" parTransId="{717B6BD7-26CA-4968-99AC-0BBD5D7CD74C}" sibTransId="{64FF3795-F2E4-4891-8FA3-664F89AAF967}"/>
    <dgm:cxn modelId="{586BF462-31A7-42FC-BC5F-850B775DF77D}" srcId="{44ACA2BE-6A09-4609-9B50-BF5A3813ABCC}" destId="{117A2746-C989-4DA2-80E0-537E31B0F61D}" srcOrd="1" destOrd="0" parTransId="{0502A1FC-27A4-4173-B91B-C8D501CE902D}" sibTransId="{2FDE76A7-FB52-4515-9A28-A8407C2EEA88}"/>
    <dgm:cxn modelId="{94359F10-10E2-4D5F-91F6-A990F17995BA}" type="presOf" srcId="{6EC78F61-5F94-4540-9314-CA7ABDF0274F}" destId="{E1190A12-266D-4D97-8DB1-A9E7214EEA57}" srcOrd="0" destOrd="0" presId="urn:microsoft.com/office/officeart/2005/8/layout/vList2"/>
    <dgm:cxn modelId="{C85204D0-F319-4CA6-88CB-9E027EE92425}" type="presOf" srcId="{117A2746-C989-4DA2-80E0-537E31B0F61D}" destId="{24DAE84B-070E-49C6-8001-3765BEDA741A}" srcOrd="0" destOrd="0" presId="urn:microsoft.com/office/officeart/2005/8/layout/vList2"/>
    <dgm:cxn modelId="{10E1112A-4DF6-4B27-89F5-E6BC1AF83F90}" type="presOf" srcId="{93B7F849-1EDD-43D0-8D91-1C34D0AC5354}" destId="{B04D7623-54CC-40F7-B62C-90B36BA02F12}" srcOrd="0" destOrd="0" presId="urn:microsoft.com/office/officeart/2005/8/layout/vList2"/>
    <dgm:cxn modelId="{B7EE9760-7B85-4E2C-850D-7AB7A0AA8B55}" srcId="{44ACA2BE-6A09-4609-9B50-BF5A3813ABCC}" destId="{390AB937-2DD6-4524-B2A6-C2950CB45B09}" srcOrd="3" destOrd="0" parTransId="{5721B92E-773A-400C-9204-9E0ACD39AC15}" sibTransId="{237BD847-0D3A-4E0F-B879-5A6961B49387}"/>
    <dgm:cxn modelId="{DC19C3C7-8256-4921-9603-987C0565491C}" srcId="{44ACA2BE-6A09-4609-9B50-BF5A3813ABCC}" destId="{6D0572F6-79CD-44BA-BEF8-7F9EBA5831D6}" srcOrd="2" destOrd="0" parTransId="{7364B7C7-359B-49E8-AF97-B0059F40BD6D}" sibTransId="{B325EBC6-46F4-4224-B338-6D98DFF62D90}"/>
    <dgm:cxn modelId="{9195913D-F65D-4BE2-8E2D-E442F46A042C}" srcId="{390AB937-2DD6-4524-B2A6-C2950CB45B09}" destId="{DD29EB74-870E-436A-8840-75342AD0C615}" srcOrd="1" destOrd="0" parTransId="{F334196D-0A6F-401F-AF92-7120109044A3}" sibTransId="{50FD66B1-70CC-4E89-BB05-CBFB69EBED06}"/>
    <dgm:cxn modelId="{23CFAAFC-8B5E-47EC-8B40-F2AA5C2CC60D}" type="presOf" srcId="{44ACA2BE-6A09-4609-9B50-BF5A3813ABCC}" destId="{CE34EF4A-850D-440C-9BA2-D375AC020CCE}" srcOrd="0" destOrd="0" presId="urn:microsoft.com/office/officeart/2005/8/layout/vList2"/>
    <dgm:cxn modelId="{1BD70FDF-F36B-434E-A21F-13987CB6CB69}" srcId="{390AB937-2DD6-4524-B2A6-C2950CB45B09}" destId="{0CAC30AB-F896-4298-B86D-536E220E0A47}" srcOrd="0" destOrd="0" parTransId="{57D832E3-D040-4415-8D18-AD3C33A1CE5B}" sibTransId="{EDB81832-40F3-4329-A499-1C1B1A3C940D}"/>
    <dgm:cxn modelId="{34440C77-1881-414C-9CA1-28B9AEEA5458}" type="presOf" srcId="{0CAC30AB-F896-4298-B86D-536E220E0A47}" destId="{F80CD29B-E2FA-4EC1-8F37-C38C1F39BEE9}" srcOrd="0" destOrd="0" presId="urn:microsoft.com/office/officeart/2005/8/layout/vList2"/>
    <dgm:cxn modelId="{B51BEE5B-BE54-4713-9A68-5C14B6DA2A97}" type="presOf" srcId="{6D0572F6-79CD-44BA-BEF8-7F9EBA5831D6}" destId="{E01CFCCB-F55A-49A1-A25B-2297BBF7AFB1}" srcOrd="0" destOrd="0" presId="urn:microsoft.com/office/officeart/2005/8/layout/vList2"/>
    <dgm:cxn modelId="{2B132DF5-5184-499D-AF6E-DD988C9F2F61}" type="presParOf" srcId="{CE34EF4A-850D-440C-9BA2-D375AC020CCE}" destId="{B04D7623-54CC-40F7-B62C-90B36BA02F12}" srcOrd="0" destOrd="0" presId="urn:microsoft.com/office/officeart/2005/8/layout/vList2"/>
    <dgm:cxn modelId="{5FE2344C-953A-4286-AD81-2D008A20E38C}" type="presParOf" srcId="{CE34EF4A-850D-440C-9BA2-D375AC020CCE}" destId="{FCB11DDD-B7F6-4B2C-A3ED-5EC5EA78D04A}" srcOrd="1" destOrd="0" presId="urn:microsoft.com/office/officeart/2005/8/layout/vList2"/>
    <dgm:cxn modelId="{C0B61C85-21B8-476C-BA7C-9153BF9B9A6A}" type="presParOf" srcId="{CE34EF4A-850D-440C-9BA2-D375AC020CCE}" destId="{24DAE84B-070E-49C6-8001-3765BEDA741A}" srcOrd="2" destOrd="0" presId="urn:microsoft.com/office/officeart/2005/8/layout/vList2"/>
    <dgm:cxn modelId="{24E8137A-7F62-4C3F-8651-B0C7B731AA01}" type="presParOf" srcId="{CE34EF4A-850D-440C-9BA2-D375AC020CCE}" destId="{709D34F3-1268-4E6C-B9EE-EA0E20C371F9}" srcOrd="3" destOrd="0" presId="urn:microsoft.com/office/officeart/2005/8/layout/vList2"/>
    <dgm:cxn modelId="{6F473D64-8F3A-4C40-AB8A-2F1BDF25DDFF}" type="presParOf" srcId="{CE34EF4A-850D-440C-9BA2-D375AC020CCE}" destId="{E01CFCCB-F55A-49A1-A25B-2297BBF7AFB1}" srcOrd="4" destOrd="0" presId="urn:microsoft.com/office/officeart/2005/8/layout/vList2"/>
    <dgm:cxn modelId="{06CEEF98-83C0-4D74-8A85-939E312EB68B}" type="presParOf" srcId="{CE34EF4A-850D-440C-9BA2-D375AC020CCE}" destId="{96514E47-CDD7-4185-8EF1-883C1F779FEA}" srcOrd="5" destOrd="0" presId="urn:microsoft.com/office/officeart/2005/8/layout/vList2"/>
    <dgm:cxn modelId="{AFE65489-2BDF-4755-BB75-72B708E4067D}" type="presParOf" srcId="{CE34EF4A-850D-440C-9BA2-D375AC020CCE}" destId="{BD3A85D4-BADC-4F08-9246-B0D85E5712B4}" srcOrd="6" destOrd="0" presId="urn:microsoft.com/office/officeart/2005/8/layout/vList2"/>
    <dgm:cxn modelId="{6898E9F2-CD26-4289-B0D6-C819A70C5B2E}" type="presParOf" srcId="{CE34EF4A-850D-440C-9BA2-D375AC020CCE}" destId="{F80CD29B-E2FA-4EC1-8F37-C38C1F39BEE9}" srcOrd="7" destOrd="0" presId="urn:microsoft.com/office/officeart/2005/8/layout/vList2"/>
    <dgm:cxn modelId="{21967DEE-0A36-4468-BE90-CC7BB799DDB7}" type="presParOf" srcId="{CE34EF4A-850D-440C-9BA2-D375AC020CCE}" destId="{E1190A12-266D-4D97-8DB1-A9E7214EEA5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9E82FD-4E5E-4BB8-99BF-F0155AB4B0A6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8ED105C-D516-42C6-BE43-4332F3545602}">
      <dgm:prSet custT="1"/>
      <dgm:spPr/>
      <dgm:t>
        <a:bodyPr/>
        <a:lstStyle/>
        <a:p>
          <a:pPr rtl="0"/>
          <a:r>
            <a:rPr lang="en-US" sz="1600" dirty="0" smtClean="0"/>
            <a:t>Define call management, computer aided dispatch and broadband wireless </a:t>
          </a:r>
          <a:r>
            <a:rPr lang="en-US" sz="1600" b="1" dirty="0" smtClean="0"/>
            <a:t>solution</a:t>
          </a:r>
          <a:r>
            <a:rPr lang="en-US" sz="1600" dirty="0" smtClean="0"/>
            <a:t> and </a:t>
          </a:r>
          <a:r>
            <a:rPr lang="en-US" sz="1600" b="1" dirty="0" smtClean="0"/>
            <a:t>operational</a:t>
          </a:r>
          <a:r>
            <a:rPr lang="en-US" sz="1600" dirty="0" smtClean="0"/>
            <a:t> requirements</a:t>
          </a:r>
          <a:endParaRPr lang="en-US" sz="1600" dirty="0"/>
        </a:p>
      </dgm:t>
    </dgm:pt>
    <dgm:pt modelId="{9A45A927-A96B-4D5B-9C8C-297E2AD221E8}" type="parTrans" cxnId="{C0F1F8C0-2F21-4ADD-85BD-4C263843BB51}">
      <dgm:prSet/>
      <dgm:spPr/>
      <dgm:t>
        <a:bodyPr/>
        <a:lstStyle/>
        <a:p>
          <a:endParaRPr lang="en-US"/>
        </a:p>
      </dgm:t>
    </dgm:pt>
    <dgm:pt modelId="{6D87D5B7-0B9E-46A7-967E-DA50F8F3ABA8}" type="sibTrans" cxnId="{C0F1F8C0-2F21-4ADD-85BD-4C263843BB51}">
      <dgm:prSet/>
      <dgm:spPr/>
      <dgm:t>
        <a:bodyPr/>
        <a:lstStyle/>
        <a:p>
          <a:endParaRPr lang="en-US"/>
        </a:p>
      </dgm:t>
    </dgm:pt>
    <dgm:pt modelId="{66A86BCF-5C4F-4DFF-9CCA-775D6E0CC801}">
      <dgm:prSet custT="1"/>
      <dgm:spPr/>
      <dgm:t>
        <a:bodyPr/>
        <a:lstStyle/>
        <a:p>
          <a:pPr rtl="0"/>
          <a:r>
            <a:rPr lang="en-US" sz="1600" dirty="0" smtClean="0"/>
            <a:t>Collaborative effort between PSAP, network operators, information technology and end users</a:t>
          </a:r>
          <a:endParaRPr lang="en-US" sz="1600" dirty="0"/>
        </a:p>
      </dgm:t>
    </dgm:pt>
    <dgm:pt modelId="{11E2C4B7-3316-4100-BB4A-E33106C61B0F}" type="parTrans" cxnId="{39A2D036-E745-42A2-9E4E-50AA286FB555}">
      <dgm:prSet/>
      <dgm:spPr/>
      <dgm:t>
        <a:bodyPr/>
        <a:lstStyle/>
        <a:p>
          <a:endParaRPr lang="en-US"/>
        </a:p>
      </dgm:t>
    </dgm:pt>
    <dgm:pt modelId="{7705389D-E158-4877-B8F2-318D69D8E7DF}" type="sibTrans" cxnId="{39A2D036-E745-42A2-9E4E-50AA286FB555}">
      <dgm:prSet/>
      <dgm:spPr/>
      <dgm:t>
        <a:bodyPr/>
        <a:lstStyle/>
        <a:p>
          <a:endParaRPr lang="en-US"/>
        </a:p>
      </dgm:t>
    </dgm:pt>
    <dgm:pt modelId="{EE4CC9B5-02C3-4CE2-A546-822C7B8DA8DF}">
      <dgm:prSet custT="1"/>
      <dgm:spPr/>
      <dgm:t>
        <a:bodyPr/>
        <a:lstStyle/>
        <a:p>
          <a:pPr rtl="0"/>
          <a:r>
            <a:rPr lang="en-US" sz="1600" dirty="0" smtClean="0"/>
            <a:t>Participate in </a:t>
          </a:r>
          <a:r>
            <a:rPr lang="en-US" sz="1600" dirty="0" smtClean="0"/>
            <a:t>local, regional, state, national working committees to assess impact of </a:t>
          </a:r>
          <a:r>
            <a:rPr lang="en-US" sz="1600" dirty="0" smtClean="0"/>
            <a:t>NG-911 </a:t>
          </a:r>
          <a:r>
            <a:rPr lang="en-US" sz="1600" dirty="0" smtClean="0"/>
            <a:t>and LTE data on PSAP </a:t>
          </a:r>
          <a:r>
            <a:rPr lang="en-US" sz="1600" dirty="0" smtClean="0"/>
            <a:t>operations (join NPSTC BBWG Console LTE)</a:t>
          </a:r>
          <a:endParaRPr lang="en-US" sz="1600" dirty="0"/>
        </a:p>
      </dgm:t>
    </dgm:pt>
    <dgm:pt modelId="{404B048F-332F-40C7-8A26-3C1B3A6F488D}" type="parTrans" cxnId="{55E9B8E2-2147-4208-9931-94C9093B5EEE}">
      <dgm:prSet/>
      <dgm:spPr/>
      <dgm:t>
        <a:bodyPr/>
        <a:lstStyle/>
        <a:p>
          <a:endParaRPr lang="en-US"/>
        </a:p>
      </dgm:t>
    </dgm:pt>
    <dgm:pt modelId="{BC02DF42-92B4-435A-A0EF-6BB78FF3EF09}" type="sibTrans" cxnId="{55E9B8E2-2147-4208-9931-94C9093B5EEE}">
      <dgm:prSet/>
      <dgm:spPr/>
      <dgm:t>
        <a:bodyPr/>
        <a:lstStyle/>
        <a:p>
          <a:endParaRPr lang="en-US"/>
        </a:p>
      </dgm:t>
    </dgm:pt>
    <dgm:pt modelId="{32763E81-43B6-4B62-9E00-9C287EA0A558}">
      <dgm:prSet custT="1"/>
      <dgm:spPr/>
      <dgm:t>
        <a:bodyPr/>
        <a:lstStyle/>
        <a:p>
          <a:pPr rtl="0"/>
          <a:r>
            <a:rPr lang="en-US" sz="1600" dirty="0" smtClean="0"/>
            <a:t>Meet with the vendor community to review their solutions </a:t>
          </a:r>
          <a:r>
            <a:rPr lang="en-US" sz="1600" dirty="0" smtClean="0"/>
            <a:t>and define your requirements</a:t>
          </a:r>
          <a:endParaRPr lang="en-US" sz="1600" dirty="0"/>
        </a:p>
      </dgm:t>
    </dgm:pt>
    <dgm:pt modelId="{B10A1217-210B-4E6F-A359-F93DAA58675B}" type="parTrans" cxnId="{926AAA6C-2FF4-4713-8EFF-694DD03DCCFB}">
      <dgm:prSet/>
      <dgm:spPr/>
      <dgm:t>
        <a:bodyPr/>
        <a:lstStyle/>
        <a:p>
          <a:endParaRPr lang="en-US"/>
        </a:p>
      </dgm:t>
    </dgm:pt>
    <dgm:pt modelId="{C3FDCFD7-07B8-41FC-AFE5-261F2D804E6B}" type="sibTrans" cxnId="{926AAA6C-2FF4-4713-8EFF-694DD03DCCFB}">
      <dgm:prSet/>
      <dgm:spPr/>
      <dgm:t>
        <a:bodyPr/>
        <a:lstStyle/>
        <a:p>
          <a:endParaRPr lang="en-US"/>
        </a:p>
      </dgm:t>
    </dgm:pt>
    <dgm:pt modelId="{5BA88327-0847-4074-90E2-F48D2811CE7C}">
      <dgm:prSet custT="1"/>
      <dgm:spPr/>
      <dgm:t>
        <a:bodyPr/>
        <a:lstStyle/>
        <a:p>
          <a:pPr rtl="0"/>
          <a:r>
            <a:rPr lang="en-US" sz="1600" dirty="0" smtClean="0"/>
            <a:t>Work with your existing solutions providers to assess their product plans and provide </a:t>
          </a:r>
          <a:r>
            <a:rPr lang="en-US" sz="1800" dirty="0" smtClean="0"/>
            <a:t>input</a:t>
          </a:r>
          <a:endParaRPr lang="en-US" sz="1800" dirty="0"/>
        </a:p>
      </dgm:t>
    </dgm:pt>
    <dgm:pt modelId="{2271AF99-41A5-4236-BEDA-B91B51C957FF}" type="parTrans" cxnId="{33D53F28-B8CA-4342-BF17-B941A3950D5E}">
      <dgm:prSet/>
      <dgm:spPr/>
      <dgm:t>
        <a:bodyPr/>
        <a:lstStyle/>
        <a:p>
          <a:endParaRPr lang="en-US"/>
        </a:p>
      </dgm:t>
    </dgm:pt>
    <dgm:pt modelId="{D50873C5-EB7A-4117-9797-D5123FE82860}" type="sibTrans" cxnId="{33D53F28-B8CA-4342-BF17-B941A3950D5E}">
      <dgm:prSet/>
      <dgm:spPr/>
      <dgm:t>
        <a:bodyPr/>
        <a:lstStyle/>
        <a:p>
          <a:endParaRPr lang="en-US"/>
        </a:p>
      </dgm:t>
    </dgm:pt>
    <dgm:pt modelId="{830956F7-AEFE-4510-B492-B30604D347BE}">
      <dgm:prSet custT="1"/>
      <dgm:spPr/>
      <dgm:t>
        <a:bodyPr/>
        <a:lstStyle/>
        <a:p>
          <a:pPr rtl="0"/>
          <a:r>
            <a:rPr lang="en-US" sz="1600" dirty="0" smtClean="0"/>
            <a:t>Consult directly with PSAP personnel to obtain input</a:t>
          </a:r>
          <a:endParaRPr lang="en-US" sz="1600" dirty="0"/>
        </a:p>
      </dgm:t>
    </dgm:pt>
    <dgm:pt modelId="{80484956-8781-4663-9FF3-8D3EAF34F3F6}" type="parTrans" cxnId="{034E3003-1272-44AA-9FA0-0D3232FE792E}">
      <dgm:prSet/>
      <dgm:spPr/>
      <dgm:t>
        <a:bodyPr/>
        <a:lstStyle/>
        <a:p>
          <a:endParaRPr lang="en-US"/>
        </a:p>
      </dgm:t>
    </dgm:pt>
    <dgm:pt modelId="{CB4B5DA0-6A30-4BCA-AD88-96F67A704265}" type="sibTrans" cxnId="{034E3003-1272-44AA-9FA0-0D3232FE792E}">
      <dgm:prSet/>
      <dgm:spPr/>
      <dgm:t>
        <a:bodyPr/>
        <a:lstStyle/>
        <a:p>
          <a:endParaRPr lang="en-US"/>
        </a:p>
      </dgm:t>
    </dgm:pt>
    <dgm:pt modelId="{A61A4399-1C82-4315-9C5C-92739452D632}">
      <dgm:prSet custT="1"/>
      <dgm:spPr/>
      <dgm:t>
        <a:bodyPr/>
        <a:lstStyle/>
        <a:p>
          <a:pPr rtl="0"/>
          <a:r>
            <a:rPr lang="en-US" sz="1600" dirty="0" smtClean="0"/>
            <a:t>Provide required outreach and training to PSAP personnel </a:t>
          </a:r>
          <a:endParaRPr lang="en-US" sz="1600" dirty="0"/>
        </a:p>
      </dgm:t>
    </dgm:pt>
    <dgm:pt modelId="{7465029C-899D-44D8-9B93-1F4686A95388}" type="parTrans" cxnId="{B93FDF50-61D5-4CDB-AF91-AAABF1CB534A}">
      <dgm:prSet/>
      <dgm:spPr/>
      <dgm:t>
        <a:bodyPr/>
        <a:lstStyle/>
        <a:p>
          <a:endParaRPr lang="en-US"/>
        </a:p>
      </dgm:t>
    </dgm:pt>
    <dgm:pt modelId="{378A8570-58AA-4D85-9476-C9C71D7AEC4E}" type="sibTrans" cxnId="{B93FDF50-61D5-4CDB-AF91-AAABF1CB534A}">
      <dgm:prSet/>
      <dgm:spPr/>
      <dgm:t>
        <a:bodyPr/>
        <a:lstStyle/>
        <a:p>
          <a:endParaRPr lang="en-US"/>
        </a:p>
      </dgm:t>
    </dgm:pt>
    <dgm:pt modelId="{4201F2FF-10EE-4839-A981-FFB79BF5913C}">
      <dgm:prSet custT="1"/>
      <dgm:spPr/>
      <dgm:t>
        <a:bodyPr/>
        <a:lstStyle/>
        <a:p>
          <a:pPr rtl="0"/>
          <a:r>
            <a:rPr lang="en-US" sz="1600" dirty="0" smtClean="0"/>
            <a:t>Determine budgetary requirements and secure funding (911 fees, grants, capital improvement funds)</a:t>
          </a:r>
          <a:endParaRPr lang="en-US" sz="1600" dirty="0"/>
        </a:p>
      </dgm:t>
    </dgm:pt>
    <dgm:pt modelId="{4576FADF-AAA2-4117-A509-1E142915031A}" type="parTrans" cxnId="{F123F260-602C-4AC9-A3E8-CF389972A804}">
      <dgm:prSet/>
      <dgm:spPr/>
      <dgm:t>
        <a:bodyPr/>
        <a:lstStyle/>
        <a:p>
          <a:endParaRPr lang="en-US"/>
        </a:p>
      </dgm:t>
    </dgm:pt>
    <dgm:pt modelId="{391DE91B-EFE2-428E-BDCC-3F125643B801}" type="sibTrans" cxnId="{F123F260-602C-4AC9-A3E8-CF389972A804}">
      <dgm:prSet/>
      <dgm:spPr/>
      <dgm:t>
        <a:bodyPr/>
        <a:lstStyle/>
        <a:p>
          <a:endParaRPr lang="en-US"/>
        </a:p>
      </dgm:t>
    </dgm:pt>
    <dgm:pt modelId="{48D4E8FD-04C6-4280-88A7-562D491D2093}" type="pres">
      <dgm:prSet presAssocID="{E09E82FD-4E5E-4BB8-99BF-F0155AB4B0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18AA2A-BE6D-4392-B16F-4BB878537A00}" type="pres">
      <dgm:prSet presAssocID="{B8ED105C-D516-42C6-BE43-4332F3545602}" presName="parentText" presStyleLbl="node1" presStyleIdx="0" presStyleCnt="7" custScaleY="487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2C7FC-310C-48CC-9BBD-619C3EB83693}" type="pres">
      <dgm:prSet presAssocID="{B8ED105C-D516-42C6-BE43-4332F3545602}" presName="childText" presStyleLbl="revTx" presStyleIdx="0" presStyleCnt="1" custScaleY="46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10F2B-09D3-4E14-B24D-15E8C8A5ADD1}" type="pres">
      <dgm:prSet presAssocID="{EE4CC9B5-02C3-4CE2-A546-822C7B8DA8DF}" presName="parentText" presStyleLbl="node1" presStyleIdx="1" presStyleCnt="7" custScaleY="51742" custLinFactNeighborX="-917" custLinFactNeighborY="-943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A66FC-CDA9-41E6-9ADE-3CCB55D0D58F}" type="pres">
      <dgm:prSet presAssocID="{BC02DF42-92B4-435A-A0EF-6BB78FF3EF09}" presName="spacer" presStyleCnt="0"/>
      <dgm:spPr/>
    </dgm:pt>
    <dgm:pt modelId="{0A372989-07F7-4779-A0E8-8DD6807630D4}" type="pres">
      <dgm:prSet presAssocID="{32763E81-43B6-4B62-9E00-9C287EA0A558}" presName="parentText" presStyleLbl="node1" presStyleIdx="2" presStyleCnt="7" custScaleY="39342" custLinFactY="-90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4AD1F-645F-4643-90D2-69FF6311AF80}" type="pres">
      <dgm:prSet presAssocID="{C3FDCFD7-07B8-41FC-AFE5-261F2D804E6B}" presName="spacer" presStyleCnt="0"/>
      <dgm:spPr/>
    </dgm:pt>
    <dgm:pt modelId="{5F21BE7F-CDF2-4152-AE28-71EE884886C7}" type="pres">
      <dgm:prSet presAssocID="{5BA88327-0847-4074-90E2-F48D2811CE7C}" presName="parentText" presStyleLbl="node1" presStyleIdx="3" presStyleCnt="7" custScaleY="40814" custLinFactY="-128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EAF3F-0856-4EDF-8DBF-C9F7E9D2FD85}" type="pres">
      <dgm:prSet presAssocID="{D50873C5-EB7A-4117-9797-D5123FE82860}" presName="spacer" presStyleCnt="0"/>
      <dgm:spPr/>
    </dgm:pt>
    <dgm:pt modelId="{09FA2777-0FDC-458D-A6B0-B27D92E89580}" type="pres">
      <dgm:prSet presAssocID="{830956F7-AEFE-4510-B492-B30604D347BE}" presName="parentText" presStyleLbl="node1" presStyleIdx="4" presStyleCnt="7" custScaleY="41907" custLinFactY="-181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D9F33-B3B2-4055-9383-4771982080F3}" type="pres">
      <dgm:prSet presAssocID="{CB4B5DA0-6A30-4BCA-AD88-96F67A704265}" presName="spacer" presStyleCnt="0"/>
      <dgm:spPr/>
    </dgm:pt>
    <dgm:pt modelId="{47488FFC-B530-4410-A02F-E18DF7A0DF71}" type="pres">
      <dgm:prSet presAssocID="{A61A4399-1C82-4315-9C5C-92739452D632}" presName="parentText" presStyleLbl="node1" presStyleIdx="5" presStyleCnt="7" custScaleY="31281" custLinFactY="-245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682A6-F834-48CA-983C-740248F8525B}" type="pres">
      <dgm:prSet presAssocID="{378A8570-58AA-4D85-9476-C9C71D7AEC4E}" presName="spacer" presStyleCnt="0"/>
      <dgm:spPr/>
    </dgm:pt>
    <dgm:pt modelId="{D882DD9C-3C2B-486A-9350-5EC9C4DEF5D5}" type="pres">
      <dgm:prSet presAssocID="{4201F2FF-10EE-4839-A981-FFB79BF5913C}" presName="parentText" presStyleLbl="node1" presStyleIdx="6" presStyleCnt="7" custScaleY="37489" custLinFactY="-26739" custLinFactNeighborX="4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04ED90-19A5-4AEC-915A-DA6ADC7CD241}" type="presOf" srcId="{EE4CC9B5-02C3-4CE2-A546-822C7B8DA8DF}" destId="{DC210F2B-09D3-4E14-B24D-15E8C8A5ADD1}" srcOrd="0" destOrd="0" presId="urn:microsoft.com/office/officeart/2005/8/layout/vList2"/>
    <dgm:cxn modelId="{33D53F28-B8CA-4342-BF17-B941A3950D5E}" srcId="{E09E82FD-4E5E-4BB8-99BF-F0155AB4B0A6}" destId="{5BA88327-0847-4074-90E2-F48D2811CE7C}" srcOrd="3" destOrd="0" parTransId="{2271AF99-41A5-4236-BEDA-B91B51C957FF}" sibTransId="{D50873C5-EB7A-4117-9797-D5123FE82860}"/>
    <dgm:cxn modelId="{31C46452-9F19-47DE-B236-4D8B6494E7D5}" type="presOf" srcId="{A61A4399-1C82-4315-9C5C-92739452D632}" destId="{47488FFC-B530-4410-A02F-E18DF7A0DF71}" srcOrd="0" destOrd="0" presId="urn:microsoft.com/office/officeart/2005/8/layout/vList2"/>
    <dgm:cxn modelId="{39A2D036-E745-42A2-9E4E-50AA286FB555}" srcId="{B8ED105C-D516-42C6-BE43-4332F3545602}" destId="{66A86BCF-5C4F-4DFF-9CCA-775D6E0CC801}" srcOrd="0" destOrd="0" parTransId="{11E2C4B7-3316-4100-BB4A-E33106C61B0F}" sibTransId="{7705389D-E158-4877-B8F2-318D69D8E7DF}"/>
    <dgm:cxn modelId="{B93FDF50-61D5-4CDB-AF91-AAABF1CB534A}" srcId="{E09E82FD-4E5E-4BB8-99BF-F0155AB4B0A6}" destId="{A61A4399-1C82-4315-9C5C-92739452D632}" srcOrd="5" destOrd="0" parTransId="{7465029C-899D-44D8-9B93-1F4686A95388}" sibTransId="{378A8570-58AA-4D85-9476-C9C71D7AEC4E}"/>
    <dgm:cxn modelId="{26787ED4-0812-48CA-804F-06BFA1DE07F3}" type="presOf" srcId="{E09E82FD-4E5E-4BB8-99BF-F0155AB4B0A6}" destId="{48D4E8FD-04C6-4280-88A7-562D491D2093}" srcOrd="0" destOrd="0" presId="urn:microsoft.com/office/officeart/2005/8/layout/vList2"/>
    <dgm:cxn modelId="{F123F260-602C-4AC9-A3E8-CF389972A804}" srcId="{E09E82FD-4E5E-4BB8-99BF-F0155AB4B0A6}" destId="{4201F2FF-10EE-4839-A981-FFB79BF5913C}" srcOrd="6" destOrd="0" parTransId="{4576FADF-AAA2-4117-A509-1E142915031A}" sibTransId="{391DE91B-EFE2-428E-BDCC-3F125643B801}"/>
    <dgm:cxn modelId="{BD494FFF-631A-4033-A538-056AE244EF81}" type="presOf" srcId="{830956F7-AEFE-4510-B492-B30604D347BE}" destId="{09FA2777-0FDC-458D-A6B0-B27D92E89580}" srcOrd="0" destOrd="0" presId="urn:microsoft.com/office/officeart/2005/8/layout/vList2"/>
    <dgm:cxn modelId="{142B3738-937D-4007-B3A1-D4B2DECC5E6E}" type="presOf" srcId="{B8ED105C-D516-42C6-BE43-4332F3545602}" destId="{5A18AA2A-BE6D-4392-B16F-4BB878537A00}" srcOrd="0" destOrd="0" presId="urn:microsoft.com/office/officeart/2005/8/layout/vList2"/>
    <dgm:cxn modelId="{459260FB-D78D-414C-9657-03E3BD3C8624}" type="presOf" srcId="{5BA88327-0847-4074-90E2-F48D2811CE7C}" destId="{5F21BE7F-CDF2-4152-AE28-71EE884886C7}" srcOrd="0" destOrd="0" presId="urn:microsoft.com/office/officeart/2005/8/layout/vList2"/>
    <dgm:cxn modelId="{F498EE98-972D-44B8-B28F-F0C0D0C5E932}" type="presOf" srcId="{66A86BCF-5C4F-4DFF-9CCA-775D6E0CC801}" destId="{CC72C7FC-310C-48CC-9BBD-619C3EB83693}" srcOrd="0" destOrd="0" presId="urn:microsoft.com/office/officeart/2005/8/layout/vList2"/>
    <dgm:cxn modelId="{A66975AE-A0AE-47EA-B5B9-7461B8AF3A02}" type="presOf" srcId="{32763E81-43B6-4B62-9E00-9C287EA0A558}" destId="{0A372989-07F7-4779-A0E8-8DD6807630D4}" srcOrd="0" destOrd="0" presId="urn:microsoft.com/office/officeart/2005/8/layout/vList2"/>
    <dgm:cxn modelId="{01B9BD66-D34C-432B-B902-729A32CB0945}" type="presOf" srcId="{4201F2FF-10EE-4839-A981-FFB79BF5913C}" destId="{D882DD9C-3C2B-486A-9350-5EC9C4DEF5D5}" srcOrd="0" destOrd="0" presId="urn:microsoft.com/office/officeart/2005/8/layout/vList2"/>
    <dgm:cxn modelId="{034E3003-1272-44AA-9FA0-0D3232FE792E}" srcId="{E09E82FD-4E5E-4BB8-99BF-F0155AB4B0A6}" destId="{830956F7-AEFE-4510-B492-B30604D347BE}" srcOrd="4" destOrd="0" parTransId="{80484956-8781-4663-9FF3-8D3EAF34F3F6}" sibTransId="{CB4B5DA0-6A30-4BCA-AD88-96F67A704265}"/>
    <dgm:cxn modelId="{C0F1F8C0-2F21-4ADD-85BD-4C263843BB51}" srcId="{E09E82FD-4E5E-4BB8-99BF-F0155AB4B0A6}" destId="{B8ED105C-D516-42C6-BE43-4332F3545602}" srcOrd="0" destOrd="0" parTransId="{9A45A927-A96B-4D5B-9C8C-297E2AD221E8}" sibTransId="{6D87D5B7-0B9E-46A7-967E-DA50F8F3ABA8}"/>
    <dgm:cxn modelId="{55E9B8E2-2147-4208-9931-94C9093B5EEE}" srcId="{E09E82FD-4E5E-4BB8-99BF-F0155AB4B0A6}" destId="{EE4CC9B5-02C3-4CE2-A546-822C7B8DA8DF}" srcOrd="1" destOrd="0" parTransId="{404B048F-332F-40C7-8A26-3C1B3A6F488D}" sibTransId="{BC02DF42-92B4-435A-A0EF-6BB78FF3EF09}"/>
    <dgm:cxn modelId="{926AAA6C-2FF4-4713-8EFF-694DD03DCCFB}" srcId="{E09E82FD-4E5E-4BB8-99BF-F0155AB4B0A6}" destId="{32763E81-43B6-4B62-9E00-9C287EA0A558}" srcOrd="2" destOrd="0" parTransId="{B10A1217-210B-4E6F-A359-F93DAA58675B}" sibTransId="{C3FDCFD7-07B8-41FC-AFE5-261F2D804E6B}"/>
    <dgm:cxn modelId="{833ABE13-5C7E-424D-B3C0-919F0629034D}" type="presParOf" srcId="{48D4E8FD-04C6-4280-88A7-562D491D2093}" destId="{5A18AA2A-BE6D-4392-B16F-4BB878537A00}" srcOrd="0" destOrd="0" presId="urn:microsoft.com/office/officeart/2005/8/layout/vList2"/>
    <dgm:cxn modelId="{BB61C7A9-6BEC-44EC-B868-7F09D3F129D2}" type="presParOf" srcId="{48D4E8FD-04C6-4280-88A7-562D491D2093}" destId="{CC72C7FC-310C-48CC-9BBD-619C3EB83693}" srcOrd="1" destOrd="0" presId="urn:microsoft.com/office/officeart/2005/8/layout/vList2"/>
    <dgm:cxn modelId="{5CE72507-7A4B-4335-B948-42F8EB495A34}" type="presParOf" srcId="{48D4E8FD-04C6-4280-88A7-562D491D2093}" destId="{DC210F2B-09D3-4E14-B24D-15E8C8A5ADD1}" srcOrd="2" destOrd="0" presId="urn:microsoft.com/office/officeart/2005/8/layout/vList2"/>
    <dgm:cxn modelId="{9A09476B-B164-43CD-807A-EBD011578DD8}" type="presParOf" srcId="{48D4E8FD-04C6-4280-88A7-562D491D2093}" destId="{082A66FC-CDA9-41E6-9ADE-3CCB55D0D58F}" srcOrd="3" destOrd="0" presId="urn:microsoft.com/office/officeart/2005/8/layout/vList2"/>
    <dgm:cxn modelId="{8CC1C128-B3E5-4638-81CC-6A2528ADD504}" type="presParOf" srcId="{48D4E8FD-04C6-4280-88A7-562D491D2093}" destId="{0A372989-07F7-4779-A0E8-8DD6807630D4}" srcOrd="4" destOrd="0" presId="urn:microsoft.com/office/officeart/2005/8/layout/vList2"/>
    <dgm:cxn modelId="{E4475C06-9C48-4F9B-8EAA-48E208BCF9C4}" type="presParOf" srcId="{48D4E8FD-04C6-4280-88A7-562D491D2093}" destId="{B364AD1F-645F-4643-90D2-69FF6311AF80}" srcOrd="5" destOrd="0" presId="urn:microsoft.com/office/officeart/2005/8/layout/vList2"/>
    <dgm:cxn modelId="{7D97B8D3-18D6-4E7F-97ED-B94916DDB1E5}" type="presParOf" srcId="{48D4E8FD-04C6-4280-88A7-562D491D2093}" destId="{5F21BE7F-CDF2-4152-AE28-71EE884886C7}" srcOrd="6" destOrd="0" presId="urn:microsoft.com/office/officeart/2005/8/layout/vList2"/>
    <dgm:cxn modelId="{2708007D-0864-4786-8490-F8FCD461E371}" type="presParOf" srcId="{48D4E8FD-04C6-4280-88A7-562D491D2093}" destId="{93FEAF3F-0856-4EDF-8DBF-C9F7E9D2FD85}" srcOrd="7" destOrd="0" presId="urn:microsoft.com/office/officeart/2005/8/layout/vList2"/>
    <dgm:cxn modelId="{E3FC7B00-669F-4D8E-B82A-E721D9E55021}" type="presParOf" srcId="{48D4E8FD-04C6-4280-88A7-562D491D2093}" destId="{09FA2777-0FDC-458D-A6B0-B27D92E89580}" srcOrd="8" destOrd="0" presId="urn:microsoft.com/office/officeart/2005/8/layout/vList2"/>
    <dgm:cxn modelId="{6EB37125-5576-4C29-859B-7BE4E077700C}" type="presParOf" srcId="{48D4E8FD-04C6-4280-88A7-562D491D2093}" destId="{42ED9F33-B3B2-4055-9383-4771982080F3}" srcOrd="9" destOrd="0" presId="urn:microsoft.com/office/officeart/2005/8/layout/vList2"/>
    <dgm:cxn modelId="{B9D2883E-C792-450D-9A0C-151AD8937A00}" type="presParOf" srcId="{48D4E8FD-04C6-4280-88A7-562D491D2093}" destId="{47488FFC-B530-4410-A02F-E18DF7A0DF71}" srcOrd="10" destOrd="0" presId="urn:microsoft.com/office/officeart/2005/8/layout/vList2"/>
    <dgm:cxn modelId="{92A777EA-2400-43F4-9C9D-109DF735C6D1}" type="presParOf" srcId="{48D4E8FD-04C6-4280-88A7-562D491D2093}" destId="{793682A6-F834-48CA-983C-740248F8525B}" srcOrd="11" destOrd="0" presId="urn:microsoft.com/office/officeart/2005/8/layout/vList2"/>
    <dgm:cxn modelId="{00711355-E63E-4E4B-BB96-12C0B438696C}" type="presParOf" srcId="{48D4E8FD-04C6-4280-88A7-562D491D2093}" destId="{D882DD9C-3C2B-486A-9350-5EC9C4DEF5D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853D7-2926-48C8-AA07-1C0BFFE3D35E}">
      <dsp:nvSpPr>
        <dsp:cNvPr id="0" name=""/>
        <dsp:cNvSpPr/>
      </dsp:nvSpPr>
      <dsp:spPr>
        <a:xfrm>
          <a:off x="0" y="81105"/>
          <a:ext cx="73914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Overview </a:t>
          </a:r>
          <a:endParaRPr lang="en-US" sz="2700" kern="1200"/>
        </a:p>
      </dsp:txBody>
      <dsp:txXfrm>
        <a:off x="31613" y="112718"/>
        <a:ext cx="7328174" cy="584369"/>
      </dsp:txXfrm>
    </dsp:sp>
    <dsp:sp modelId="{057DCC3D-A1E3-46CD-94A3-80387A4CE5B7}">
      <dsp:nvSpPr>
        <dsp:cNvPr id="0" name=""/>
        <dsp:cNvSpPr/>
      </dsp:nvSpPr>
      <dsp:spPr>
        <a:xfrm>
          <a:off x="0" y="728700"/>
          <a:ext cx="7391400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77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LTE Overview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Next Generation 9-1-1 Overview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Social Media</a:t>
          </a:r>
          <a:endParaRPr lang="en-US" sz="2100" kern="1200" dirty="0"/>
        </a:p>
      </dsp:txBody>
      <dsp:txXfrm>
        <a:off x="0" y="728700"/>
        <a:ext cx="7391400" cy="1089854"/>
      </dsp:txXfrm>
    </dsp:sp>
    <dsp:sp modelId="{C4BD1A96-5145-4A2A-9B24-6E73A540F8E8}">
      <dsp:nvSpPr>
        <dsp:cNvPr id="0" name=""/>
        <dsp:cNvSpPr/>
      </dsp:nvSpPr>
      <dsp:spPr>
        <a:xfrm>
          <a:off x="0" y="1818555"/>
          <a:ext cx="73914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New Era in Public Safety Dispatch</a:t>
          </a:r>
          <a:endParaRPr lang="en-US" sz="2700" kern="1200"/>
        </a:p>
      </dsp:txBody>
      <dsp:txXfrm>
        <a:off x="31613" y="1850168"/>
        <a:ext cx="7328174" cy="584369"/>
      </dsp:txXfrm>
    </dsp:sp>
    <dsp:sp modelId="{086E93F7-656C-48C8-9DD6-3CC30EEF36D8}">
      <dsp:nvSpPr>
        <dsp:cNvPr id="0" name=""/>
        <dsp:cNvSpPr/>
      </dsp:nvSpPr>
      <dsp:spPr>
        <a:xfrm>
          <a:off x="0" y="2543910"/>
          <a:ext cx="73914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NPSTC BBWB Console LTE Task</a:t>
          </a:r>
          <a:endParaRPr lang="en-US" sz="2700" kern="1200" dirty="0"/>
        </a:p>
      </dsp:txBody>
      <dsp:txXfrm>
        <a:off x="31613" y="2575523"/>
        <a:ext cx="7328174" cy="584369"/>
      </dsp:txXfrm>
    </dsp:sp>
    <dsp:sp modelId="{EDDB1CF8-9970-4FFF-866D-CCFF6810B9EC}">
      <dsp:nvSpPr>
        <dsp:cNvPr id="0" name=""/>
        <dsp:cNvSpPr/>
      </dsp:nvSpPr>
      <dsp:spPr>
        <a:xfrm>
          <a:off x="0" y="3269265"/>
          <a:ext cx="73914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Data Impact on Dispatch </a:t>
          </a:r>
          <a:endParaRPr lang="en-US" sz="2700" kern="1200"/>
        </a:p>
      </dsp:txBody>
      <dsp:txXfrm>
        <a:off x="31613" y="3300878"/>
        <a:ext cx="7328174" cy="584369"/>
      </dsp:txXfrm>
    </dsp:sp>
    <dsp:sp modelId="{EDC76485-9F58-4590-AE31-AC39BAE359DA}">
      <dsp:nvSpPr>
        <dsp:cNvPr id="0" name=""/>
        <dsp:cNvSpPr/>
      </dsp:nvSpPr>
      <dsp:spPr>
        <a:xfrm>
          <a:off x="0" y="3994620"/>
          <a:ext cx="73914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In Preparation for the New Environment</a:t>
          </a:r>
          <a:endParaRPr lang="en-US" sz="2700" kern="1200"/>
        </a:p>
      </dsp:txBody>
      <dsp:txXfrm>
        <a:off x="31613" y="4026233"/>
        <a:ext cx="7328174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AEB45-3CAE-4279-8EC4-AE819EB501E7}">
      <dsp:nvSpPr>
        <dsp:cNvPr id="0" name=""/>
        <dsp:cNvSpPr/>
      </dsp:nvSpPr>
      <dsp:spPr>
        <a:xfrm>
          <a:off x="0" y="104887"/>
          <a:ext cx="6934200" cy="45571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Advancement in technologies</a:t>
          </a:r>
          <a:endParaRPr lang="en-US" sz="1900" kern="1200"/>
        </a:p>
      </dsp:txBody>
      <dsp:txXfrm>
        <a:off x="22246" y="127133"/>
        <a:ext cx="6889708" cy="411223"/>
      </dsp:txXfrm>
    </dsp:sp>
    <dsp:sp modelId="{80333586-1DE1-48A4-8AE5-4CE8DC0C6706}">
      <dsp:nvSpPr>
        <dsp:cNvPr id="0" name=""/>
        <dsp:cNvSpPr/>
      </dsp:nvSpPr>
      <dsp:spPr>
        <a:xfrm>
          <a:off x="0" y="560602"/>
          <a:ext cx="69342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NG-911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Mobile CAD applications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Nationwide Public Safety Broadband Network (NPSBN)</a:t>
          </a:r>
          <a:endParaRPr lang="en-US" sz="1500" kern="1200"/>
        </a:p>
      </dsp:txBody>
      <dsp:txXfrm>
        <a:off x="0" y="560602"/>
        <a:ext cx="6934200" cy="786599"/>
      </dsp:txXfrm>
    </dsp:sp>
    <dsp:sp modelId="{4DADBBCD-5332-470A-9422-69B84ED0EC9D}">
      <dsp:nvSpPr>
        <dsp:cNvPr id="0" name=""/>
        <dsp:cNvSpPr/>
      </dsp:nvSpPr>
      <dsp:spPr>
        <a:xfrm>
          <a:off x="0" y="1347202"/>
          <a:ext cx="6934200" cy="455715"/>
        </a:xfrm>
        <a:prstGeom prst="roundRect">
          <a:avLst/>
        </a:prstGeom>
        <a:solidFill>
          <a:schemeClr val="accent3">
            <a:shade val="50000"/>
            <a:hueOff val="-368362"/>
            <a:satOff val="1751"/>
            <a:lumOff val="28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Enhanced vendor solutions</a:t>
          </a:r>
          <a:endParaRPr lang="en-US" sz="1900" kern="1200"/>
        </a:p>
      </dsp:txBody>
      <dsp:txXfrm>
        <a:off x="22246" y="1369448"/>
        <a:ext cx="6889708" cy="411223"/>
      </dsp:txXfrm>
    </dsp:sp>
    <dsp:sp modelId="{01492961-ABF5-4CB8-876A-E9B2D6F6C72B}">
      <dsp:nvSpPr>
        <dsp:cNvPr id="0" name=""/>
        <dsp:cNvSpPr/>
      </dsp:nvSpPr>
      <dsp:spPr>
        <a:xfrm>
          <a:off x="0" y="1802917"/>
          <a:ext cx="6934200" cy="15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911 call management systems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Records management systems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Computer aided dispatch (CAD)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Broadband mobile data</a:t>
          </a:r>
          <a:endParaRPr lang="en-US" sz="1500" kern="120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Commercial cellular carriers</a:t>
          </a:r>
          <a:endParaRPr lang="en-U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Future NPSBN</a:t>
          </a:r>
          <a:endParaRPr lang="en-US" sz="1500" kern="1200" dirty="0"/>
        </a:p>
      </dsp:txBody>
      <dsp:txXfrm>
        <a:off x="0" y="1802917"/>
        <a:ext cx="6934200" cy="1573199"/>
      </dsp:txXfrm>
    </dsp:sp>
    <dsp:sp modelId="{936BB9EC-E159-468A-B5D9-5F47D9BCE0A7}">
      <dsp:nvSpPr>
        <dsp:cNvPr id="0" name=""/>
        <dsp:cNvSpPr/>
      </dsp:nvSpPr>
      <dsp:spPr>
        <a:xfrm>
          <a:off x="0" y="3376117"/>
          <a:ext cx="6934200" cy="455715"/>
        </a:xfrm>
        <a:prstGeom prst="roundRect">
          <a:avLst/>
        </a:prstGeom>
        <a:solidFill>
          <a:schemeClr val="accent3">
            <a:shade val="50000"/>
            <a:hueOff val="-368362"/>
            <a:satOff val="1751"/>
            <a:lumOff val="28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The new streams of data will impact 911 Call Taking and Dispatch</a:t>
          </a:r>
          <a:endParaRPr lang="en-US" sz="1900" kern="1200"/>
        </a:p>
      </dsp:txBody>
      <dsp:txXfrm>
        <a:off x="22246" y="3398363"/>
        <a:ext cx="6889708" cy="411223"/>
      </dsp:txXfrm>
    </dsp:sp>
    <dsp:sp modelId="{A1283EAB-39B7-49B4-9E91-9A883DC968B3}">
      <dsp:nvSpPr>
        <dsp:cNvPr id="0" name=""/>
        <dsp:cNvSpPr/>
      </dsp:nvSpPr>
      <dsp:spPr>
        <a:xfrm>
          <a:off x="0" y="3831832"/>
          <a:ext cx="69342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What impact?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What changes?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How to prepare for the change?</a:t>
          </a:r>
          <a:endParaRPr lang="en-US" sz="1500" kern="1200"/>
        </a:p>
      </dsp:txBody>
      <dsp:txXfrm>
        <a:off x="0" y="3831832"/>
        <a:ext cx="6934200" cy="786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D7623-54CC-40F7-B62C-90B36BA02F12}">
      <dsp:nvSpPr>
        <dsp:cNvPr id="0" name=""/>
        <dsp:cNvSpPr/>
      </dsp:nvSpPr>
      <dsp:spPr>
        <a:xfrm>
          <a:off x="0" y="208573"/>
          <a:ext cx="7467600" cy="7027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Better performance to all previous broadband data standards</a:t>
          </a:r>
          <a:endParaRPr lang="en-US" sz="2200" kern="1200" dirty="0"/>
        </a:p>
      </dsp:txBody>
      <dsp:txXfrm>
        <a:off x="34303" y="242876"/>
        <a:ext cx="7398994" cy="634101"/>
      </dsp:txXfrm>
    </dsp:sp>
    <dsp:sp modelId="{24DAE84B-070E-49C6-8001-3765BEDA741A}">
      <dsp:nvSpPr>
        <dsp:cNvPr id="0" name=""/>
        <dsp:cNvSpPr/>
      </dsp:nvSpPr>
      <dsp:spPr>
        <a:xfrm>
          <a:off x="0" y="1070666"/>
          <a:ext cx="7467600" cy="5521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Supports data and voice communications over one technology </a:t>
          </a:r>
          <a:endParaRPr lang="en-US" sz="2200" kern="1200" dirty="0"/>
        </a:p>
      </dsp:txBody>
      <dsp:txXfrm>
        <a:off x="26952" y="1097618"/>
        <a:ext cx="7413696" cy="498205"/>
      </dsp:txXfrm>
    </dsp:sp>
    <dsp:sp modelId="{E01CFCCB-F55A-49A1-A25B-2297BBF7AFB1}">
      <dsp:nvSpPr>
        <dsp:cNvPr id="0" name=""/>
        <dsp:cNvSpPr/>
      </dsp:nvSpPr>
      <dsp:spPr>
        <a:xfrm>
          <a:off x="0" y="1726455"/>
          <a:ext cx="7467600" cy="5643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Public Safety Band Class 14 standardized</a:t>
          </a:r>
          <a:endParaRPr lang="en-US" sz="2200" kern="1200" dirty="0"/>
        </a:p>
      </dsp:txBody>
      <dsp:txXfrm>
        <a:off x="27549" y="1754004"/>
        <a:ext cx="7412502" cy="509256"/>
      </dsp:txXfrm>
    </dsp:sp>
    <dsp:sp modelId="{BD3A85D4-BADC-4F08-9246-B0D85E5712B4}">
      <dsp:nvSpPr>
        <dsp:cNvPr id="0" name=""/>
        <dsp:cNvSpPr/>
      </dsp:nvSpPr>
      <dsp:spPr>
        <a:xfrm>
          <a:off x="0" y="2394489"/>
          <a:ext cx="7467600" cy="6028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Interoperable with commercial cellular LTE networks</a:t>
          </a:r>
          <a:endParaRPr lang="en-US" sz="2200" kern="1200" dirty="0"/>
        </a:p>
      </dsp:txBody>
      <dsp:txXfrm>
        <a:off x="29427" y="2423916"/>
        <a:ext cx="7408746" cy="543951"/>
      </dsp:txXfrm>
    </dsp:sp>
    <dsp:sp modelId="{F80CD29B-E2FA-4EC1-8F37-C38C1F39BEE9}">
      <dsp:nvSpPr>
        <dsp:cNvPr id="0" name=""/>
        <dsp:cNvSpPr/>
      </dsp:nvSpPr>
      <dsp:spPr>
        <a:xfrm>
          <a:off x="0" y="2997295"/>
          <a:ext cx="7467600" cy="98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Substantial North American and Global adoption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Billions in R&amp;D investments over the next 10 years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The 4+ billion subscribers = potential massive economies of scale</a:t>
          </a:r>
          <a:endParaRPr lang="en-US" sz="1700" kern="1200" dirty="0"/>
        </a:p>
      </dsp:txBody>
      <dsp:txXfrm>
        <a:off x="0" y="2997295"/>
        <a:ext cx="7467600" cy="980185"/>
      </dsp:txXfrm>
    </dsp:sp>
    <dsp:sp modelId="{E1190A12-266D-4D97-8DB1-A9E7214EEA57}">
      <dsp:nvSpPr>
        <dsp:cNvPr id="0" name=""/>
        <dsp:cNvSpPr/>
      </dsp:nvSpPr>
      <dsp:spPr>
        <a:xfrm>
          <a:off x="0" y="3977480"/>
          <a:ext cx="7467600" cy="558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Enhance direct and back-up PSAP communications</a:t>
          </a:r>
          <a:endParaRPr lang="en-US" sz="2200" kern="1200" dirty="0"/>
        </a:p>
      </dsp:txBody>
      <dsp:txXfrm>
        <a:off x="27280" y="4004760"/>
        <a:ext cx="7413040" cy="504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AA2A-BE6D-4392-B16F-4BB878537A00}">
      <dsp:nvSpPr>
        <dsp:cNvPr id="0" name=""/>
        <dsp:cNvSpPr/>
      </dsp:nvSpPr>
      <dsp:spPr>
        <a:xfrm>
          <a:off x="0" y="417773"/>
          <a:ext cx="8305800" cy="5837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Define call management, computer aided dispatch and broadband wireless </a:t>
          </a:r>
          <a:r>
            <a:rPr lang="en-US" sz="1600" b="1" kern="1200" dirty="0" smtClean="0"/>
            <a:t>solution</a:t>
          </a:r>
          <a:r>
            <a:rPr lang="en-US" sz="1600" kern="1200" dirty="0" smtClean="0"/>
            <a:t> and </a:t>
          </a:r>
          <a:r>
            <a:rPr lang="en-US" sz="1600" b="1" kern="1200" dirty="0" smtClean="0"/>
            <a:t>operational</a:t>
          </a:r>
          <a:r>
            <a:rPr lang="en-US" sz="1600" kern="1200" dirty="0" smtClean="0"/>
            <a:t> requirements</a:t>
          </a:r>
          <a:endParaRPr lang="en-US" sz="1600" kern="1200" dirty="0"/>
        </a:p>
      </dsp:txBody>
      <dsp:txXfrm>
        <a:off x="28497" y="446270"/>
        <a:ext cx="8248806" cy="526770"/>
      </dsp:txXfrm>
    </dsp:sp>
    <dsp:sp modelId="{CC72C7FC-310C-48CC-9BBD-619C3EB83693}">
      <dsp:nvSpPr>
        <dsp:cNvPr id="0" name=""/>
        <dsp:cNvSpPr/>
      </dsp:nvSpPr>
      <dsp:spPr>
        <a:xfrm>
          <a:off x="0" y="1001537"/>
          <a:ext cx="8305800" cy="49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Collaborative effort between PSAP, network operators, information technology and end users</a:t>
          </a:r>
          <a:endParaRPr lang="en-US" sz="1600" kern="1200" dirty="0"/>
        </a:p>
      </dsp:txBody>
      <dsp:txXfrm>
        <a:off x="0" y="1001537"/>
        <a:ext cx="8305800" cy="498008"/>
      </dsp:txXfrm>
    </dsp:sp>
    <dsp:sp modelId="{DC210F2B-09D3-4E14-B24D-15E8C8A5ADD1}">
      <dsp:nvSpPr>
        <dsp:cNvPr id="0" name=""/>
        <dsp:cNvSpPr/>
      </dsp:nvSpPr>
      <dsp:spPr>
        <a:xfrm>
          <a:off x="0" y="1325562"/>
          <a:ext cx="8305800" cy="6199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Participate in </a:t>
          </a:r>
          <a:r>
            <a:rPr lang="en-US" sz="1600" kern="1200" dirty="0" smtClean="0"/>
            <a:t>local, regional, state, national working committees to assess impact of </a:t>
          </a:r>
          <a:r>
            <a:rPr lang="en-US" sz="1600" kern="1200" dirty="0" smtClean="0"/>
            <a:t>NG-911 </a:t>
          </a:r>
          <a:r>
            <a:rPr lang="en-US" sz="1600" kern="1200" dirty="0" smtClean="0"/>
            <a:t>and LTE data on PSAP </a:t>
          </a:r>
          <a:r>
            <a:rPr lang="en-US" sz="1600" kern="1200" dirty="0" smtClean="0"/>
            <a:t>operations (join NPSTC BBWG Console LTE)</a:t>
          </a:r>
          <a:endParaRPr lang="en-US" sz="1600" kern="1200" dirty="0"/>
        </a:p>
      </dsp:txBody>
      <dsp:txXfrm>
        <a:off x="30262" y="1355824"/>
        <a:ext cx="8245276" cy="559386"/>
      </dsp:txXfrm>
    </dsp:sp>
    <dsp:sp modelId="{0A372989-07F7-4779-A0E8-8DD6807630D4}">
      <dsp:nvSpPr>
        <dsp:cNvPr id="0" name=""/>
        <dsp:cNvSpPr/>
      </dsp:nvSpPr>
      <dsp:spPr>
        <a:xfrm>
          <a:off x="0" y="2011365"/>
          <a:ext cx="8305800" cy="4713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Meet with the vendor community to review their solutions </a:t>
          </a:r>
          <a:r>
            <a:rPr lang="en-US" sz="1600" kern="1200" dirty="0" smtClean="0"/>
            <a:t>and define your requirements</a:t>
          </a:r>
          <a:endParaRPr lang="en-US" sz="1600" kern="1200" dirty="0"/>
        </a:p>
      </dsp:txBody>
      <dsp:txXfrm>
        <a:off x="23009" y="2034374"/>
        <a:ext cx="8259782" cy="425330"/>
      </dsp:txXfrm>
    </dsp:sp>
    <dsp:sp modelId="{5F21BE7F-CDF2-4152-AE28-71EE884886C7}">
      <dsp:nvSpPr>
        <dsp:cNvPr id="0" name=""/>
        <dsp:cNvSpPr/>
      </dsp:nvSpPr>
      <dsp:spPr>
        <a:xfrm>
          <a:off x="0" y="2620956"/>
          <a:ext cx="8305800" cy="4889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 with your existing solutions providers to assess their product plans and provide </a:t>
          </a:r>
          <a:r>
            <a:rPr lang="en-US" sz="1800" kern="1200" dirty="0" smtClean="0"/>
            <a:t>input</a:t>
          </a:r>
          <a:endParaRPr lang="en-US" sz="1800" kern="1200" dirty="0"/>
        </a:p>
      </dsp:txBody>
      <dsp:txXfrm>
        <a:off x="23870" y="2644826"/>
        <a:ext cx="8258060" cy="441244"/>
      </dsp:txXfrm>
    </dsp:sp>
    <dsp:sp modelId="{09FA2777-0FDC-458D-A6B0-B27D92E89580}">
      <dsp:nvSpPr>
        <dsp:cNvPr id="0" name=""/>
        <dsp:cNvSpPr/>
      </dsp:nvSpPr>
      <dsp:spPr>
        <a:xfrm>
          <a:off x="0" y="3230558"/>
          <a:ext cx="8305800" cy="5020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Consult directly with PSAP personnel to obtain input</a:t>
          </a:r>
          <a:endParaRPr lang="en-US" sz="1600" kern="1200" dirty="0"/>
        </a:p>
      </dsp:txBody>
      <dsp:txXfrm>
        <a:off x="24509" y="3255067"/>
        <a:ext cx="8256782" cy="453061"/>
      </dsp:txXfrm>
    </dsp:sp>
    <dsp:sp modelId="{47488FFC-B530-4410-A02F-E18DF7A0DF71}">
      <dsp:nvSpPr>
        <dsp:cNvPr id="0" name=""/>
        <dsp:cNvSpPr/>
      </dsp:nvSpPr>
      <dsp:spPr>
        <a:xfrm>
          <a:off x="0" y="3840161"/>
          <a:ext cx="8305800" cy="3747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Provide required outreach and training to PSAP personnel </a:t>
          </a:r>
          <a:endParaRPr lang="en-US" sz="1600" kern="1200" dirty="0"/>
        </a:p>
      </dsp:txBody>
      <dsp:txXfrm>
        <a:off x="18295" y="3858456"/>
        <a:ext cx="8269210" cy="338181"/>
      </dsp:txXfrm>
    </dsp:sp>
    <dsp:sp modelId="{D882DD9C-3C2B-486A-9350-5EC9C4DEF5D5}">
      <dsp:nvSpPr>
        <dsp:cNvPr id="0" name=""/>
        <dsp:cNvSpPr/>
      </dsp:nvSpPr>
      <dsp:spPr>
        <a:xfrm>
          <a:off x="0" y="4373565"/>
          <a:ext cx="8305800" cy="4491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Determine budgetary requirements and secure funding (911 fees, grants, capital improvement funds)</a:t>
          </a:r>
          <a:endParaRPr lang="en-US" sz="1600" kern="1200" dirty="0"/>
        </a:p>
      </dsp:txBody>
      <dsp:txXfrm>
        <a:off x="21926" y="4395491"/>
        <a:ext cx="8261948" cy="405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82E32-71AD-4153-8324-2B131ADC2B3E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DB0D4-65CC-4E3A-A62B-6AFAA80964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5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B0D4-65CC-4E3A-A62B-6AFAA80964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3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5F67F-BF54-42C7-A19D-70C2EE209402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6870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8149B-DAFA-45C8-9840-5EBB0B422F4C}" type="slidenum">
              <a:rPr lang="en-US" smtClean="0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7631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2947" name="Slide Number Placeholder 3"/>
          <p:cNvSpPr txBox="1">
            <a:spLocks noGrp="1"/>
          </p:cNvSpPr>
          <p:nvPr/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5FDF2EE7-BEBC-4E7A-80C7-3554B4882F60}" type="slidenum">
              <a:rPr lang="en-US" sz="1200"/>
              <a:pPr algn="r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858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examples cut and pasted from the Internet last week.  Run it in</a:t>
            </a:r>
            <a:r>
              <a:rPr lang="en-US" baseline="0" dirty="0" smtClean="0"/>
              <a:t> Slide Show mode.  Shows the use of Social Media in Law Enforcement – not a stretch at </a:t>
            </a:r>
            <a:r>
              <a:rPr lang="en-US" baseline="0" dirty="0" err="1" smtClean="0"/>
              <a:t>at</a:t>
            </a:r>
            <a:r>
              <a:rPr lang="en-US" baseline="0" dirty="0" smtClean="0"/>
              <a:t> to NG911 and the impact on dispatch will be great.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6B34-2A47-42BB-897B-4A316169AB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B0D4-65CC-4E3A-A62B-6AFAA809641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1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0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767"/>
            <a:ext cx="8229600" cy="46404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524000" cy="11435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rot="10800000">
            <a:off x="304800" y="1447800"/>
            <a:ext cx="8534400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CF635A7F-5196-4FCE-AB4A-A8AF26F20B2D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rot="10800000">
            <a:off x="304800" y="6324599"/>
            <a:ext cx="8534400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8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>
                <a:solidFill>
                  <a:prstClr val="black"/>
                </a:solidFill>
              </a:rPr>
              <a:pPr/>
              <a:t>4/10/2014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9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>
                <a:solidFill>
                  <a:prstClr val="black"/>
                </a:solidFill>
              </a:rPr>
              <a:pPr/>
              <a:t>4/10/2014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6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>
                <a:solidFill>
                  <a:prstClr val="black"/>
                </a:solidFill>
              </a:rPr>
              <a:pPr/>
              <a:t>4/10/2014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>
                <a:solidFill>
                  <a:prstClr val="black"/>
                </a:solidFill>
              </a:rPr>
              <a:pPr/>
              <a:t>4/10/2014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02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>
                <a:solidFill>
                  <a:prstClr val="black"/>
                </a:solidFill>
              </a:rPr>
              <a:pPr/>
              <a:t>4/10/2014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60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>
                <a:solidFill>
                  <a:prstClr val="black"/>
                </a:solidFill>
              </a:rPr>
              <a:pPr/>
              <a:t>4/10/2014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9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2931656" y="-136525"/>
            <a:ext cx="9144000" cy="68580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529"/>
            <a:ext cx="8229600" cy="47233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524000" cy="11435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rot="10800000">
            <a:off x="304800" y="1447800"/>
            <a:ext cx="8534400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35A7F-5196-4FCE-AB4A-A8AF26F20B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rot="10800000">
            <a:off x="381000" y="6248400"/>
            <a:ext cx="8534400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31505"/>
            <a:ext cx="1491996" cy="397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>
                <a:solidFill>
                  <a:prstClr val="black"/>
                </a:solidFill>
              </a:rPr>
              <a:pPr/>
              <a:t>4/10/2014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69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>
                <a:solidFill>
                  <a:prstClr val="black"/>
                </a:solidFill>
              </a:rPr>
              <a:pPr/>
              <a:t>4/10/2014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03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>
                <a:solidFill>
                  <a:prstClr val="black"/>
                </a:solidFill>
              </a:rPr>
              <a:pPr/>
              <a:t>4/10/2014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2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4167516-562B-4D5D-BA83-4B07D272CAD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5A7F-5196-4FCE-AB4A-A8AF26F20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5A7F-5196-4FCE-AB4A-A8AF26F20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5A7F-5196-4FCE-AB4A-A8AF26F20B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5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burke@televate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04800"/>
            <a:ext cx="3886200" cy="291594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5400000">
            <a:off x="1104900" y="3390900"/>
            <a:ext cx="6172200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3400" y="1930638"/>
            <a:ext cx="464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Public Safety </a:t>
            </a:r>
            <a:r>
              <a:rPr lang="en-US" dirty="0" smtClean="0">
                <a:latin typeface="Arial Black" pitchFamily="34" charset="0"/>
              </a:rPr>
              <a:t>Broadband for </a:t>
            </a:r>
            <a:r>
              <a:rPr lang="en-US" dirty="0" smtClean="0">
                <a:latin typeface="Arial Black" pitchFamily="34" charset="0"/>
              </a:rPr>
              <a:t>the PSAP</a:t>
            </a:r>
            <a:r>
              <a:rPr lang="en-US" dirty="0">
                <a:latin typeface="Arial Black" pitchFamily="34" charset="0"/>
              </a:rPr>
              <a:t/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/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2014 Minnesota Public Safety Interoperable Communications Conference 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Speaker: 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Rick Burke, </a:t>
            </a:r>
            <a:endParaRPr lang="en-US" dirty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Televate, LLC</a:t>
            </a:r>
            <a:r>
              <a:rPr lang="en-US" dirty="0">
                <a:latin typeface="Arial Black" pitchFamily="34" charset="0"/>
              </a:rPr>
              <a:t/>
            </a:r>
            <a:br>
              <a:rPr lang="en-US" dirty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Managing Partner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478390"/>
            <a:ext cx="3200400" cy="31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59" y="609600"/>
            <a:ext cx="3144053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876073"/>
              </p:ext>
            </p:extLst>
          </p:nvPr>
        </p:nvGraphicFramePr>
        <p:xfrm>
          <a:off x="457200" y="1584954"/>
          <a:ext cx="8000999" cy="4502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279"/>
                <a:gridCol w="7265720"/>
              </a:tblGrid>
              <a:tr h="238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</a:rPr>
                        <a:t>Console will view status of incident area network performance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8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Ability to store incident records.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16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Vehicle and any UE device should be able to send video and data to console.  </a:t>
                      </a:r>
                      <a:r>
                        <a:rPr lang="en-US" sz="1300" dirty="0">
                          <a:effectLst/>
                        </a:rPr>
                        <a:t>Example- Video is automatically turned on and automated license plate reader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Variety of standard frames/settings should be available.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can control video and data feeds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warns dispatcher that there is a high probability to go into neighboring jurisdiction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Console has capability to turn-off in-car data feeds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must have voice, video, and data connection between PSAPs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7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needs to support legacy voice and data networks and allow mission critical patching between legacy and LTE networks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Stop stick sensor sends data to console and pushes location information out to other responders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Ability to dynamically share data as units join the incident based on preconfigured rules. 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Console should be able to display and filter location information for resources (vehicle, person, animal).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Console should be able to receive location-data time stamp and other meta data initiated by first responder or dispatcher (gun buried at X location).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API should be able to interface with multiple systems. 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Console should register incident command whiteboard plan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Role-based console view.  Console to console synchronized data set.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should register when devices go into direct mode.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BBWG Console LTE Draft Requirements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78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304012"/>
              </p:ext>
            </p:extLst>
          </p:nvPr>
        </p:nvGraphicFramePr>
        <p:xfrm>
          <a:off x="685800" y="1676397"/>
          <a:ext cx="7924799" cy="4394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276"/>
                <a:gridCol w="7196523"/>
              </a:tblGrid>
              <a:tr h="442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</a:rPr>
                        <a:t>Console receives emergency alerts and overrides D2D settings (if applicable).  Alert includes voice, data, etc.  Need requirement in UE Section.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</a:tr>
              <a:tr h="253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Remote console should be able to connect to D2D communications.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must be able to accept biometric information alerts.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Console should support and export incident information for reporting purposes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should remind dispatcher to check on responder based on a series of parameters.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Console user should be able to activate emergency alert and share information about alert with responding team.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43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Activate personal alerts for first responder.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should be able to connect to a building automation system and control it. 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43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Console must have the ability to integrate with third party applications.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must have NG911 features and functionality.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must receive and capture data from predefined sensors.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85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Console must be able to accept reliable feeds and provide confirmation of receiving complete and uncorrupted data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Console needs to be able to go backward and forward through data.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Console needs to provide access control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4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needs to have a security capability to manage traffic between public safety and other networks.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BBWG Console LTE Draft Requirements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87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solidFill>
                  <a:schemeClr val="accent6"/>
                </a:solidFill>
                <a:cs typeface="Arial" pitchFamily="34" charset="0"/>
              </a:rPr>
              <a:t>TRANSITION TO NG-911 ENABLES</a:t>
            </a:r>
          </a:p>
        </p:txBody>
      </p:sp>
      <p:sp>
        <p:nvSpPr>
          <p:cNvPr id="18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7924800" y="6705600"/>
            <a:ext cx="8382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00" dirty="0" smtClean="0"/>
              <a:t>PAGE </a:t>
            </a:r>
            <a:fld id="{78405FF6-8BCF-B844-A9A9-0FA4E02C5A27}" type="slidenum">
              <a:rPr lang="en-US" sz="800" smtClean="0"/>
              <a:pPr/>
              <a:t>12</a:t>
            </a:fld>
            <a:endParaRPr lang="en-US" sz="800" dirty="0"/>
          </a:p>
        </p:txBody>
      </p:sp>
      <p:grpSp>
        <p:nvGrpSpPr>
          <p:cNvPr id="2" name="Group 5"/>
          <p:cNvGrpSpPr/>
          <p:nvPr/>
        </p:nvGrpSpPr>
        <p:grpSpPr>
          <a:xfrm>
            <a:off x="685800" y="1600200"/>
            <a:ext cx="7924800" cy="4086345"/>
            <a:chOff x="284934" y="1339369"/>
            <a:chExt cx="8521095" cy="4312269"/>
          </a:xfrm>
        </p:grpSpPr>
        <p:sp>
          <p:nvSpPr>
            <p:cNvPr id="31" name="Rectangle 30"/>
            <p:cNvSpPr/>
            <p:nvPr/>
          </p:nvSpPr>
          <p:spPr>
            <a:xfrm>
              <a:off x="284934" y="1339369"/>
              <a:ext cx="8521095" cy="685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82880" anchor="ctr"/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Quicker receipt of more robust information as the result of making a 9-1-1 call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4934" y="2791775"/>
              <a:ext cx="8521095" cy="685800"/>
            </a:xfrm>
            <a:prstGeom prst="rect">
              <a:avLst/>
            </a:prstGeom>
            <a:solidFill>
              <a:srgbClr val="BFBFBF"/>
            </a:solidFill>
            <a:ln w="25400" algn="ctr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Transfer of 9-1-1 calls between geographically dispersed public safety answering points (PSAPs)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4934" y="3517978"/>
              <a:ext cx="8521095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anchor="ctr"/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Increased aggregation and sharing of data, resources, procedures, and standards to improve emergency response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4934" y="4244181"/>
              <a:ext cx="8521095" cy="6858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anchor="ctr"/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Effective use of available public capital and operating costs for emergency communications services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934" y="4970383"/>
              <a:ext cx="8521095" cy="6812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Promotion of increased coordination and partnerships within the emergency response community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4934" y="2065572"/>
              <a:ext cx="8521095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anchor="ctr"/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PSAP receipt of better and more useful forms of information (text, images, and video) from any networked communications device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9160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INTEGRATED COMMAND AND CONTROL</a:t>
            </a:r>
            <a:endParaRPr lang="en-US" sz="2800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33400" y="4986253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457200">
              <a:buFont typeface="Wingdings" panose="05000000000000000000" pitchFamily="2" charset="2"/>
              <a:buChar char="q"/>
            </a:pPr>
            <a:r>
              <a:rPr lang="en-US" sz="2000" dirty="0" smtClean="0">
                <a:ea typeface="ＭＳ Ｐゴシック" pitchFamily="34" charset="-128"/>
              </a:rPr>
              <a:t>Texting to 9-1-1 is achievable via </a:t>
            </a:r>
            <a:r>
              <a:rPr lang="en-US" sz="2000" dirty="0" smtClean="0">
                <a:ea typeface="ＭＳ Ｐゴシック" pitchFamily="34" charset="-128"/>
              </a:rPr>
              <a:t>NG-911 </a:t>
            </a:r>
            <a:r>
              <a:rPr lang="en-US" sz="2000" dirty="0" smtClean="0">
                <a:ea typeface="ＭＳ Ｐゴシック" pitchFamily="34" charset="-128"/>
              </a:rPr>
              <a:t>and </a:t>
            </a:r>
          </a:p>
          <a:p>
            <a:pPr marL="342900" indent="-342900" defTabSz="457200">
              <a:buFont typeface="Wingdings" panose="05000000000000000000" pitchFamily="2" charset="2"/>
              <a:buChar char="q"/>
            </a:pPr>
            <a:r>
              <a:rPr lang="en-US" sz="2000" dirty="0" smtClean="0">
                <a:ea typeface="ＭＳ Ｐゴシック" pitchFamily="34" charset="-128"/>
              </a:rPr>
              <a:t>Valuable opportunities to integrate and share this information within the dispatch environment </a:t>
            </a:r>
            <a:endParaRPr lang="en-US" sz="2000" dirty="0" smtClean="0">
              <a:ea typeface="ＭＳ Ｐゴシック" pitchFamily="34" charset="-128"/>
            </a:endParaRPr>
          </a:p>
          <a:p>
            <a:pPr marL="342900" indent="-342900" defTabSz="457200">
              <a:buFont typeface="Wingdings" panose="05000000000000000000" pitchFamily="2" charset="2"/>
              <a:buChar char="q"/>
            </a:pPr>
            <a:r>
              <a:rPr lang="en-US" sz="2000" dirty="0" smtClean="0">
                <a:ea typeface="ＭＳ Ｐゴシック" pitchFamily="34" charset="-128"/>
              </a:rPr>
              <a:t>Eventually share over FirstNet, commercial cellular for the time being</a:t>
            </a: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045167" cy="34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063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728" t="16311" r="18418" b="37763"/>
          <a:stretch>
            <a:fillRect/>
          </a:stretch>
        </p:blipFill>
        <p:spPr bwMode="auto">
          <a:xfrm>
            <a:off x="-296262" y="1290257"/>
            <a:ext cx="9144000" cy="356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6907"/>
            <a:ext cx="6858000" cy="1143000"/>
          </a:xfrm>
        </p:spPr>
        <p:txBody>
          <a:bodyPr/>
          <a:lstStyle/>
          <a:p>
            <a:r>
              <a:rPr lang="en-US" sz="3200" dirty="0" smtClean="0"/>
              <a:t>Social Media in Richmond Law </a:t>
            </a:r>
            <a:r>
              <a:rPr lang="en-US" sz="3200" dirty="0" smtClean="0"/>
              <a:t>Enforcement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705600"/>
            <a:ext cx="838200" cy="152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3FD58A5B-391C-468F-970B-D8DD5F74908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 l="17896" t="16070" r="18994" b="3188"/>
          <a:stretch>
            <a:fillRect/>
          </a:stretch>
        </p:blipFill>
        <p:spPr bwMode="auto">
          <a:xfrm>
            <a:off x="1477593" y="1447800"/>
            <a:ext cx="761551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62165" t="21913" r="20914" b="3525"/>
          <a:stretch>
            <a:fillRect/>
          </a:stretch>
        </p:blipFill>
        <p:spPr bwMode="auto">
          <a:xfrm>
            <a:off x="797312" y="1290257"/>
            <a:ext cx="2062976" cy="492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19639" t="19263" r="20494" b="3177"/>
          <a:stretch>
            <a:fillRect/>
          </a:stretch>
        </p:blipFill>
        <p:spPr bwMode="auto">
          <a:xfrm>
            <a:off x="-228600" y="2846241"/>
            <a:ext cx="3886805" cy="374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19801" t="23883" r="21662" b="4413"/>
          <a:stretch>
            <a:fillRect/>
          </a:stretch>
        </p:blipFill>
        <p:spPr bwMode="auto">
          <a:xfrm>
            <a:off x="4885691" y="1905000"/>
            <a:ext cx="3877309" cy="36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069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Variety of Text Message and Social Media Options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5240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5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LTE and NG-911 Impact on the Dispatcher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705600"/>
            <a:ext cx="8382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14EA75-EF00-4318-B2EA-FFA8F064967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4803" y="1947487"/>
            <a:ext cx="7359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ea typeface="+mj-ea"/>
              </a:rPr>
              <a:t>There are three primary components of call taking </a:t>
            </a:r>
          </a:p>
          <a:p>
            <a:pPr algn="ctr"/>
            <a:r>
              <a:rPr lang="en-US" sz="2400" dirty="0" smtClean="0">
                <a:latin typeface="+mj-lt"/>
                <a:ea typeface="+mj-ea"/>
              </a:rPr>
              <a:t>and dispatch of impact by enhanced NG-911 and LTE data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506403"/>
              </p:ext>
            </p:extLst>
          </p:nvPr>
        </p:nvGraphicFramePr>
        <p:xfrm>
          <a:off x="457200" y="3090093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Call Taking/Data</a:t>
                      </a:r>
                      <a:r>
                        <a:rPr lang="en-US" baseline="0" dirty="0" smtClean="0"/>
                        <a:t> Delivery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Computer-Aided Dispatch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Communications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27650" name="Picture 2" descr="http://upload.wikimedia.org/wikipedia/commons/d/d6/CAD_8-12_pa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34313"/>
            <a:ext cx="2590800" cy="1826093"/>
          </a:xfrm>
          <a:prstGeom prst="rect">
            <a:avLst/>
          </a:prstGeom>
          <a:noFill/>
        </p:spPr>
      </p:pic>
      <p:sp>
        <p:nvSpPr>
          <p:cNvPr id="5122" name="AutoShape 2" descr="MCC 5500 Dispatch Console"/>
          <p:cNvSpPr>
            <a:spLocks noChangeAspect="1" noChangeArrowheads="1"/>
          </p:cNvSpPr>
          <p:nvPr/>
        </p:nvSpPr>
        <p:spPr bwMode="auto">
          <a:xfrm>
            <a:off x="155575" y="-1477963"/>
            <a:ext cx="3086100" cy="308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381" y="3827642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http://www.tampabay.com/multimedia/archive/00036/herrotary090108_36251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3858360"/>
            <a:ext cx="2667000" cy="177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8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Safety Broadband Data Applications Survey #1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81000" y="1905000"/>
            <a:ext cx="2895600" cy="388620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600" dirty="0" smtClean="0"/>
              <a:t>Devices are moving toward more hand portable devices</a:t>
            </a:r>
          </a:p>
          <a:p>
            <a:pPr lvl="1">
              <a:defRPr/>
            </a:pPr>
            <a:r>
              <a:rPr lang="en-US" sz="1400" dirty="0" smtClean="0"/>
              <a:t>Smartphones</a:t>
            </a:r>
          </a:p>
          <a:p>
            <a:pPr lvl="1">
              <a:defRPr/>
            </a:pPr>
            <a:r>
              <a:rPr lang="en-US" sz="1400" dirty="0" smtClean="0"/>
              <a:t>Tablets with embedded modems</a:t>
            </a:r>
          </a:p>
          <a:p>
            <a:pPr>
              <a:defRPr/>
            </a:pPr>
            <a:r>
              <a:rPr lang="en-US" sz="1600" dirty="0" smtClean="0"/>
              <a:t>Preferred Applications</a:t>
            </a:r>
          </a:p>
          <a:p>
            <a:pPr lvl="1">
              <a:defRPr/>
            </a:pPr>
            <a:r>
              <a:rPr lang="en-US" sz="1400" dirty="0" smtClean="0"/>
              <a:t>Email/Desktop Extension</a:t>
            </a:r>
          </a:p>
          <a:p>
            <a:pPr lvl="1">
              <a:defRPr/>
            </a:pPr>
            <a:r>
              <a:rPr lang="en-US" sz="1400" dirty="0" smtClean="0"/>
              <a:t>Incident Reports (RMS)</a:t>
            </a:r>
          </a:p>
          <a:p>
            <a:pPr lvl="1">
              <a:defRPr/>
            </a:pPr>
            <a:r>
              <a:rPr lang="en-US" sz="1400" dirty="0" smtClean="0"/>
              <a:t>Video</a:t>
            </a:r>
          </a:p>
          <a:p>
            <a:pPr lvl="1">
              <a:defRPr/>
            </a:pPr>
            <a:r>
              <a:rPr lang="en-US" sz="1400" dirty="0" smtClean="0"/>
              <a:t>Geospatial Data</a:t>
            </a:r>
          </a:p>
          <a:p>
            <a:pPr lvl="1">
              <a:defRPr/>
            </a:pPr>
            <a:r>
              <a:rPr lang="en-US" sz="1400" dirty="0" smtClean="0"/>
              <a:t>High Definition Images</a:t>
            </a:r>
          </a:p>
          <a:p>
            <a:pPr lvl="1">
              <a:defRPr/>
            </a:pPr>
            <a:r>
              <a:rPr lang="en-US" sz="1400" dirty="0" smtClean="0"/>
              <a:t>Mapping</a:t>
            </a:r>
          </a:p>
          <a:p>
            <a:pPr lvl="1">
              <a:defRPr/>
            </a:pPr>
            <a:r>
              <a:rPr lang="en-US" sz="1400" dirty="0" smtClean="0"/>
              <a:t>Telemetry</a:t>
            </a:r>
          </a:p>
          <a:p>
            <a:pPr lvl="1">
              <a:defRPr/>
            </a:pPr>
            <a:r>
              <a:rPr lang="en-US" sz="1400" dirty="0" smtClean="0"/>
              <a:t>Incident command</a:t>
            </a:r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673493"/>
              </p:ext>
            </p:extLst>
          </p:nvPr>
        </p:nvGraphicFramePr>
        <p:xfrm>
          <a:off x="3276600" y="1438233"/>
          <a:ext cx="5715000" cy="214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587925"/>
              </p:ext>
            </p:extLst>
          </p:nvPr>
        </p:nvGraphicFramePr>
        <p:xfrm>
          <a:off x="3429000" y="3581400"/>
          <a:ext cx="5486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11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Safety Broadband Data Applications Survey #2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800" y="1718508"/>
            <a:ext cx="2857500" cy="396240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800" dirty="0" smtClean="0"/>
              <a:t>Preferred Devices:</a:t>
            </a:r>
            <a:endParaRPr lang="en-US" sz="1800" dirty="0"/>
          </a:p>
          <a:p>
            <a:pPr lvl="1">
              <a:defRPr/>
            </a:pPr>
            <a:r>
              <a:rPr lang="en-US" sz="1600" dirty="0" smtClean="0"/>
              <a:t>PC &amp; Tables with embedded modem or USB modem</a:t>
            </a:r>
          </a:p>
          <a:p>
            <a:pPr lvl="1">
              <a:defRPr/>
            </a:pPr>
            <a:r>
              <a:rPr lang="en-US" sz="1600" dirty="0" smtClean="0"/>
              <a:t>Smartphones</a:t>
            </a:r>
            <a:endParaRPr lang="en-US" sz="1600" dirty="0"/>
          </a:p>
          <a:p>
            <a:pPr>
              <a:defRPr/>
            </a:pPr>
            <a:r>
              <a:rPr lang="en-US" sz="1800" dirty="0" smtClean="0"/>
              <a:t>Preferred Applications:</a:t>
            </a:r>
          </a:p>
          <a:p>
            <a:pPr lvl="1">
              <a:defRPr/>
            </a:pPr>
            <a:r>
              <a:rPr lang="en-US" sz="1600" dirty="0" smtClean="0"/>
              <a:t>Email</a:t>
            </a:r>
          </a:p>
          <a:p>
            <a:pPr lvl="1">
              <a:defRPr/>
            </a:pPr>
            <a:r>
              <a:rPr lang="en-US" sz="1600" dirty="0" smtClean="0"/>
              <a:t>Video</a:t>
            </a:r>
          </a:p>
          <a:p>
            <a:pPr lvl="1">
              <a:defRPr/>
            </a:pPr>
            <a:r>
              <a:rPr lang="en-US" sz="1600" dirty="0" smtClean="0"/>
              <a:t>High Definition Images</a:t>
            </a:r>
          </a:p>
          <a:p>
            <a:pPr lvl="1">
              <a:defRPr/>
            </a:pPr>
            <a:r>
              <a:rPr lang="en-US" sz="1600" dirty="0" smtClean="0"/>
              <a:t>Mapping</a:t>
            </a:r>
          </a:p>
          <a:p>
            <a:pPr lvl="1">
              <a:defRPr/>
            </a:pPr>
            <a:r>
              <a:rPr lang="en-US" sz="1600" dirty="0" smtClean="0"/>
              <a:t>Geospatial Data</a:t>
            </a:r>
          </a:p>
          <a:p>
            <a:pPr lvl="1">
              <a:defRPr/>
            </a:pPr>
            <a:r>
              <a:rPr lang="en-US" sz="1600" dirty="0" smtClean="0"/>
              <a:t>Telemetry</a:t>
            </a:r>
          </a:p>
          <a:p>
            <a:pPr lvl="1">
              <a:defRPr/>
            </a:pPr>
            <a:r>
              <a:rPr lang="en-US" sz="1600" dirty="0" smtClean="0"/>
              <a:t>GIS-based dispatch</a:t>
            </a:r>
          </a:p>
          <a:p>
            <a:pPr lvl="1">
              <a:defRPr/>
            </a:pPr>
            <a:r>
              <a:rPr lang="en-US" sz="1600" dirty="0" smtClean="0"/>
              <a:t>Incident command</a:t>
            </a:r>
          </a:p>
        </p:txBody>
      </p:sp>
      <p:graphicFrame>
        <p:nvGraphicFramePr>
          <p:cNvPr id="6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699270"/>
              </p:ext>
            </p:extLst>
          </p:nvPr>
        </p:nvGraphicFramePr>
        <p:xfrm>
          <a:off x="3886200" y="1383546"/>
          <a:ext cx="4902200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r:id="rId3" imgW="5127180" imgH="2389839" progId="Excel.Sheet.8">
                  <p:embed/>
                </p:oleObj>
              </mc:Choice>
              <mc:Fallback>
                <p:oleObj r:id="rId3" imgW="5127180" imgH="238983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383546"/>
                        <a:ext cx="4902200" cy="2316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932984"/>
              </p:ext>
            </p:extLst>
          </p:nvPr>
        </p:nvGraphicFramePr>
        <p:xfrm>
          <a:off x="3352800" y="3505200"/>
          <a:ext cx="547370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r:id="rId5" imgW="5968501" imgH="3615241" progId="Excel.Sheet.8">
                  <p:embed/>
                </p:oleObj>
              </mc:Choice>
              <mc:Fallback>
                <p:oleObj r:id="rId5" imgW="5968501" imgH="361524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05200"/>
                        <a:ext cx="5473700" cy="2879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2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14400"/>
            <a:ext cx="6781800" cy="457200"/>
          </a:xfrm>
        </p:spPr>
        <p:txBody>
          <a:bodyPr/>
          <a:lstStyle/>
          <a:p>
            <a:r>
              <a:rPr lang="en-US" sz="3200" dirty="0" smtClean="0"/>
              <a:t>911 Call Processing and </a:t>
            </a:r>
            <a:r>
              <a:rPr lang="en-US" sz="3200" dirty="0" smtClean="0"/>
              <a:t>CAD Systems and Solutions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705600"/>
            <a:ext cx="8382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14EA75-EF00-4318-B2EA-FFA8F064967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055387"/>
              </p:ext>
            </p:extLst>
          </p:nvPr>
        </p:nvGraphicFramePr>
        <p:xfrm>
          <a:off x="838200" y="2724329"/>
          <a:ext cx="7391400" cy="3476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2933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</a:rPr>
                        <a:t>Aegis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</a:rPr>
                        <a:t>LEGT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EAEAEA"/>
                    </a:solidFill>
                  </a:tcPr>
                </a:tc>
              </a:tr>
              <a:tr h="217326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Automated Records Management Systems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ModUcom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5340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BobCOP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Motorola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5340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Communications Electronics              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New World Systems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5340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Competitive Edge Software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Siemens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5340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Computer Information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</a:rPr>
                        <a:t>Systems, Inc.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Sleuth Software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5340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Dassault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Spillman Tech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5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Digital FTO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SunGard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5340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Gordon Security Solutions-GSS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Teltronic, Inc                                                                         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5340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Harris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Tiburon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5340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Infotech Enterprises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FF0000"/>
                          </a:solidFill>
                          <a:effectLst/>
                        </a:rPr>
                        <a:t>Tritech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5340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InterAct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FF0000"/>
                          </a:solidFill>
                          <a:effectLst/>
                        </a:rPr>
                        <a:t>VisionAIR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, Inc.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5340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FF0000"/>
                          </a:solidFill>
                          <a:effectLst/>
                        </a:rPr>
                        <a:t>Integraph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Geo Conex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87135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400" kern="1200" dirty="0" smtClean="0">
                          <a:effectLst/>
                        </a:rPr>
                        <a:t>Priority Dispatch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PSSI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524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Call processing and CAD systems and solutions must be upgraded to accommodate NG-911 and PS broadband communications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 Broadband consoles will be required to support PS broadband communications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Call processing and CAD system upgrades have been initiated by select vendors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705600"/>
            <a:ext cx="838200" cy="152400"/>
          </a:xfrm>
          <a:prstGeom prst="rect">
            <a:avLst/>
          </a:prstGeom>
          <a:noFill/>
        </p:spPr>
        <p:txBody>
          <a:bodyPr/>
          <a:lstStyle/>
          <a:p>
            <a:fld id="{EFDD4EC3-F148-4F92-AF8A-E940B08F794D}" type="slidenum">
              <a:rPr lang="en-US" smtClean="0">
                <a:latin typeface="Palatino" pitchFamily="-64" charset="0"/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latin typeface="Palatino" pitchFamily="-64" charset="0"/>
              <a:ea typeface="ヒラギノ角ゴ Pro W3"/>
              <a:cs typeface="ヒラギノ角ゴ Pro W3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Agenda</a:t>
            </a:r>
            <a:endParaRPr lang="en-US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77194015"/>
              </p:ext>
            </p:extLst>
          </p:nvPr>
        </p:nvGraphicFramePr>
        <p:xfrm>
          <a:off x="838200" y="1524000"/>
          <a:ext cx="7391400" cy="472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16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CAD Applications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11550" b="8156"/>
          <a:stretch>
            <a:fillRect/>
          </a:stretch>
        </p:blipFill>
        <p:spPr bwMode="auto">
          <a:xfrm>
            <a:off x="1981200" y="1440292"/>
            <a:ext cx="5060728" cy="31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4464" y="472440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+mn-lt"/>
              </a:rPr>
              <a:t> Mobile CAD applications are available today from many vendors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+mn-lt"/>
              </a:rPr>
              <a:t> Mobile CAD delivered today over commercial cellular networks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+mn-lt"/>
              </a:rPr>
              <a:t> Will be delivered over the NPSBN network in the future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+mn-lt"/>
              </a:rPr>
              <a:t> Mobile CAD offers significant dispatching options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+mn-lt"/>
              </a:rPr>
              <a:t> Provides enhanced field capabilities/situational awareness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5702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685800"/>
          </a:xfrm>
        </p:spPr>
        <p:txBody>
          <a:bodyPr/>
          <a:lstStyle/>
          <a:p>
            <a:r>
              <a:rPr lang="en-US" sz="3000" dirty="0" smtClean="0"/>
              <a:t>How Will Integrated Data Impact   the Dispatch Environment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705600"/>
            <a:ext cx="8382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14EA75-EF00-4318-B2EA-FFA8F064967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76204"/>
              </p:ext>
            </p:extLst>
          </p:nvPr>
        </p:nvGraphicFramePr>
        <p:xfrm>
          <a:off x="381000" y="1371600"/>
          <a:ext cx="8534400" cy="493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206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Areas of Impact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Pros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Cons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56228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Call Taking/Data</a:t>
                      </a:r>
                      <a:r>
                        <a:rPr lang="en-US" sz="1600" baseline="0" dirty="0" smtClean="0"/>
                        <a:t> Delivery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Mobile 911</a:t>
                      </a:r>
                      <a:r>
                        <a:rPr lang="en-US" sz="1300" baseline="0" dirty="0" smtClean="0"/>
                        <a:t> emergency </a:t>
                      </a:r>
                      <a:r>
                        <a:rPr lang="en-US" sz="1300" dirty="0" smtClean="0"/>
                        <a:t>data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Robust regional interoperable voice/data</a:t>
                      </a:r>
                      <a:r>
                        <a:rPr lang="en-US" sz="1300" baseline="0" dirty="0" smtClean="0"/>
                        <a:t> messaging w/l</a:t>
                      </a:r>
                      <a:r>
                        <a:rPr lang="en-US" sz="1300" dirty="0" smtClean="0"/>
                        <a:t>ocation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 Improved information accuracy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 Workforce efficiencies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3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Work</a:t>
                      </a:r>
                      <a:r>
                        <a:rPr lang="en-US" sz="1300" baseline="0" dirty="0" smtClean="0"/>
                        <a:t> flow process modification</a:t>
                      </a:r>
                      <a:endParaRPr lang="en-US" sz="13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 Increased stress: visualize incidents and fatalities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 Increased call and data </a:t>
                      </a:r>
                      <a:r>
                        <a:rPr lang="en-US" sz="1300" baseline="0" dirty="0" smtClean="0"/>
                        <a:t>management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smtClean="0"/>
                        <a:t>Workload already burdensome </a:t>
                      </a:r>
                      <a:endParaRPr lang="en-US" sz="13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 Cost and operational challenges</a:t>
                      </a:r>
                      <a:r>
                        <a:rPr lang="en-US" sz="1300" baseline="0" dirty="0" smtClean="0"/>
                        <a:t> </a:t>
                      </a:r>
                      <a:endParaRPr lang="en-US" sz="13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 Training </a:t>
                      </a:r>
                    </a:p>
                  </a:txBody>
                  <a:tcPr/>
                </a:tc>
              </a:tr>
              <a:tr h="187363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Computer-Aided Dispatch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Integrated</a:t>
                      </a:r>
                      <a:r>
                        <a:rPr lang="en-US" sz="1300" baseline="0" dirty="0" smtClean="0"/>
                        <a:t> voice and data</a:t>
                      </a:r>
                      <a:r>
                        <a:rPr lang="en-US" sz="13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  Access to NG 911 citizen data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Real time video delivered from incident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Drag</a:t>
                      </a:r>
                      <a:r>
                        <a:rPr lang="en-US" sz="1300" baseline="0" dirty="0" smtClean="0"/>
                        <a:t> and drop capabilities to retrieve and forward data (video, blueprints, etc.)</a:t>
                      </a:r>
                      <a:endParaRPr lang="en-US" sz="13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Ability to provide comprehensions dispatch support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Work</a:t>
                      </a:r>
                      <a:r>
                        <a:rPr lang="en-US" sz="1300" baseline="0" dirty="0" smtClean="0"/>
                        <a:t> flow process modification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baseline="0" dirty="0" smtClean="0"/>
                        <a:t> Workload already burdensome </a:t>
                      </a:r>
                      <a:endParaRPr lang="en-US" sz="13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 Increased stress: visualize incidents and fatalities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 Workload already burdensome </a:t>
                      </a:r>
                      <a:endParaRPr lang="en-US" sz="13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/>
                        <a:t> Cost and operational challenges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Additional data may not provide greater benefits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Training</a:t>
                      </a:r>
                      <a:endParaRPr lang="en-US" sz="1300" dirty="0"/>
                    </a:p>
                  </a:txBody>
                  <a:tcPr/>
                </a:tc>
              </a:tr>
              <a:tr h="9311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Broadband Communications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Consoles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Integrated command and control over voice and data communications systems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Robust interface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 Simplified operations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 Work</a:t>
                      </a:r>
                      <a:r>
                        <a:rPr lang="en-US" sz="1300" baseline="0" dirty="0" smtClean="0"/>
                        <a:t> flow process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Cost and operational challenges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Training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300" baseline="0" dirty="0" smtClean="0"/>
                        <a:t> Workload already burdensome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696200" cy="1143000"/>
          </a:xfrm>
        </p:spPr>
        <p:txBody>
          <a:bodyPr/>
          <a:lstStyle/>
          <a:p>
            <a:r>
              <a:rPr lang="en-US" sz="3000" dirty="0" smtClean="0"/>
              <a:t>CAD System With Integrated Text Messaging Capabilities</a:t>
            </a:r>
            <a:endParaRPr lang="en-US" sz="3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31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9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8580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6"/>
                </a:solidFill>
              </a:rPr>
              <a:t>Nationwide LTE Demo Applications</a:t>
            </a:r>
            <a:r>
              <a:rPr lang="en-US" sz="6000" dirty="0">
                <a:solidFill>
                  <a:schemeClr val="tx2"/>
                </a:solidFill>
              </a:rPr>
              <a:t/>
            </a:r>
            <a:br>
              <a:rPr lang="en-US" sz="6000" dirty="0">
                <a:solidFill>
                  <a:schemeClr val="tx2"/>
                </a:solidFill>
              </a:rPr>
            </a:br>
            <a:endParaRPr lang="en-US" dirty="0"/>
          </a:p>
        </p:txBody>
      </p:sp>
      <p:grpSp>
        <p:nvGrpSpPr>
          <p:cNvPr id="4" name="Group 7"/>
          <p:cNvGrpSpPr/>
          <p:nvPr/>
        </p:nvGrpSpPr>
        <p:grpSpPr>
          <a:xfrm>
            <a:off x="442784" y="1569529"/>
            <a:ext cx="8167816" cy="3276600"/>
            <a:chOff x="381000" y="914400"/>
            <a:chExt cx="9550400" cy="3962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1905000"/>
              <a:ext cx="52832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336397" y="971754"/>
              <a:ext cx="3581400" cy="1004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600" dirty="0" smtClean="0">
                  <a:latin typeface="+mn-lt"/>
                </a:rPr>
                <a:t>Streaming video to dispatcher</a:t>
              </a:r>
            </a:p>
            <a:p>
              <a:pPr marL="342900" indent="-342900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600" dirty="0" smtClean="0">
                  <a:latin typeface="+mn-lt"/>
                </a:rPr>
                <a:t>Miami, Las Vegas, Rochester, Chelmsford</a:t>
              </a: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914400"/>
              <a:ext cx="4741333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9"/>
          <p:cNvGrpSpPr/>
          <p:nvPr/>
        </p:nvGrpSpPr>
        <p:grpSpPr>
          <a:xfrm>
            <a:off x="442784" y="3842929"/>
            <a:ext cx="8003437" cy="2328210"/>
            <a:chOff x="289036" y="2931552"/>
            <a:chExt cx="8751423" cy="2718365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036" y="2931552"/>
              <a:ext cx="4931732" cy="2718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459059" y="4698217"/>
              <a:ext cx="3581400" cy="68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600" dirty="0" smtClean="0">
                  <a:latin typeface="+mn-lt"/>
                </a:rPr>
                <a:t>Real-time GPS mapping</a:t>
              </a:r>
            </a:p>
            <a:p>
              <a:pPr marL="342900" indent="-342900"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US" sz="1600" dirty="0" smtClean="0">
                  <a:latin typeface="+mn-lt"/>
                </a:rPr>
                <a:t>Presence data</a:t>
              </a:r>
            </a:p>
          </p:txBody>
        </p:sp>
      </p:grpSp>
      <p:pic>
        <p:nvPicPr>
          <p:cNvPr id="14" name="Picture 2" descr="http://localizedusa.com/logos/harris-logo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834502"/>
            <a:ext cx="1878676" cy="511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48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858000" cy="1143000"/>
          </a:xfrm>
        </p:spPr>
        <p:txBody>
          <a:bodyPr/>
          <a:lstStyle/>
          <a:p>
            <a:r>
              <a:rPr lang="en-US" sz="3200" dirty="0" smtClean="0"/>
              <a:t>In Preparation for the New Dispatch Environment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369750"/>
              </p:ext>
            </p:extLst>
          </p:nvPr>
        </p:nvGraphicFramePr>
        <p:xfrm>
          <a:off x="381000" y="1112838"/>
          <a:ext cx="8305800" cy="574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705600"/>
            <a:ext cx="8382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14EA75-EF00-4318-B2EA-FFA8F064967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42900" y="5604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accent3"/>
                </a:solidFill>
                <a:latin typeface="Arial Black" pitchFamily="34" charset="0"/>
              </a:rPr>
              <a:t>Questions?</a:t>
            </a:r>
            <a:endParaRPr lang="en-US" sz="400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304800" y="1447800"/>
            <a:ext cx="8534400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33600" y="1981200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Arial Black" pitchFamily="34" charset="0"/>
              </a:rPr>
              <a:t>Rick Burke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  <a:latin typeface="Arial Black" pitchFamily="34" charset="0"/>
              </a:rPr>
              <a:t>Managing Partner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  <a:latin typeface="Arial Black" pitchFamily="34" charset="0"/>
              </a:rPr>
              <a:t>Televate, LLC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  <a:latin typeface="Arial Black" pitchFamily="34" charset="0"/>
                <a:hlinkClick r:id="rId3"/>
              </a:rPr>
              <a:t>rburke@televate.com</a:t>
            </a:r>
            <a:r>
              <a:rPr lang="en-US" sz="1600" dirty="0" smtClean="0">
                <a:solidFill>
                  <a:schemeClr val="accent1"/>
                </a:solidFill>
                <a:latin typeface="Arial Black" pitchFamily="34" charset="0"/>
              </a:rPr>
              <a:t>   </a:t>
            </a:r>
            <a:endParaRPr lang="en-US" sz="1600" dirty="0">
              <a:solidFill>
                <a:schemeClr val="accent1"/>
              </a:solidFill>
              <a:latin typeface="Arial Black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1"/>
                </a:solidFill>
                <a:latin typeface="Arial Black" pitchFamily="34" charset="0"/>
              </a:rPr>
              <a:t>(703) 639-4201</a:t>
            </a:r>
            <a:endParaRPr lang="en-US" sz="16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51702"/>
            <a:ext cx="1524000" cy="4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781800" cy="457200"/>
          </a:xfrm>
        </p:spPr>
        <p:txBody>
          <a:bodyPr/>
          <a:lstStyle/>
          <a:p>
            <a:r>
              <a:rPr lang="en-US" sz="2800" dirty="0" smtClean="0"/>
              <a:t>Entering a New Era in Public Safety Call Taking and Dispatch 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164505"/>
              </p:ext>
            </p:extLst>
          </p:nvPr>
        </p:nvGraphicFramePr>
        <p:xfrm>
          <a:off x="1025769" y="1524000"/>
          <a:ext cx="6934200" cy="472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705600"/>
            <a:ext cx="8382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14EA75-EF00-4318-B2EA-FFA8F06496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620000" cy="7318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Why </a:t>
            </a:r>
            <a:r>
              <a:rPr lang="en-US" sz="3200" dirty="0" smtClean="0"/>
              <a:t>Long Term Evolution (LTE)?</a:t>
            </a:r>
            <a:endParaRPr lang="en-US" sz="3200" dirty="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67377"/>
              </p:ext>
            </p:extLst>
          </p:nvPr>
        </p:nvGraphicFramePr>
        <p:xfrm>
          <a:off x="876300" y="1422095"/>
          <a:ext cx="7467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705600"/>
            <a:ext cx="838200" cy="152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CE69DF-97C2-445F-A5EC-B2CB8908AF9D}" type="slidenum">
              <a:rPr lang="en-US" smtClean="0"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168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LMR and LTE Throughput Pipes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7924800" y="6705600"/>
            <a:ext cx="8382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700">
                <a:solidFill>
                  <a:srgbClr val="FFFFFF"/>
                </a:solidFill>
                <a:latin typeface="Palatino" charset="0"/>
              </a:rPr>
              <a:t>© 2009 Televate, LLC All rights reserved.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705600"/>
            <a:ext cx="838200" cy="152400"/>
          </a:xfrm>
          <a:prstGeom prst="rect">
            <a:avLst/>
          </a:prstGeom>
          <a:noFill/>
        </p:spPr>
        <p:txBody>
          <a:bodyPr/>
          <a:lstStyle/>
          <a:p>
            <a:fld id="{874ED0D0-8966-4A8B-A0A9-6E1EDF90A225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51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524000"/>
            <a:ext cx="6164263" cy="4564463"/>
          </a:xfrm>
          <a:solidFill>
            <a:schemeClr val="accent6">
              <a:alpha val="0"/>
            </a:schemeClr>
          </a:solidFill>
          <a:effectLst>
            <a:glow rad="127000">
              <a:schemeClr val="accent6"/>
            </a:glow>
          </a:effectLst>
        </p:spPr>
      </p:pic>
    </p:spTree>
    <p:extLst>
      <p:ext uri="{BB962C8B-B14F-4D97-AF65-F5344CB8AC3E}">
        <p14:creationId xmlns:p14="http://schemas.microsoft.com/office/powerpoint/2010/main" val="4293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Next </a:t>
            </a:r>
            <a:r>
              <a:rPr lang="en-US" sz="3200" dirty="0" smtClean="0"/>
              <a:t>Generation 911 (NG-911) </a:t>
            </a:r>
            <a:r>
              <a:rPr lang="en-US" sz="3200" dirty="0"/>
              <a:t>Provides</a:t>
            </a:r>
          </a:p>
        </p:txBody>
      </p:sp>
      <p:pic>
        <p:nvPicPr>
          <p:cNvPr id="4" name="Picture 12" descr="C:\Users\Vharris.TVT1\AppData\Local\Microsoft\Windows\Temporary Internet Files\Content.IE5\0D1MKQ9J\MP9004019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618" y="3810000"/>
            <a:ext cx="2526031" cy="1981201"/>
          </a:xfrm>
          <a:prstGeom prst="rect">
            <a:avLst/>
          </a:prstGeom>
          <a:noFill/>
        </p:spPr>
      </p:pic>
      <p:pic>
        <p:nvPicPr>
          <p:cNvPr id="5" name="Picture 2" descr="http://glossynews.com/wp-content/uploads/2012/08/NCY-bank-robber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742" y="3810001"/>
            <a:ext cx="2547258" cy="1981200"/>
          </a:xfrm>
          <a:prstGeom prst="rect">
            <a:avLst/>
          </a:prstGeom>
          <a:noFill/>
        </p:spPr>
      </p:pic>
      <p:pic>
        <p:nvPicPr>
          <p:cNvPr id="6" name="Picture 6" descr="http://ww3.hdnux.com/photos/10/77/53/2357978/13/628x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577" y="1703146"/>
            <a:ext cx="2057400" cy="1698338"/>
          </a:xfrm>
          <a:prstGeom prst="rect">
            <a:avLst/>
          </a:prstGeom>
          <a:noFill/>
        </p:spPr>
      </p:pic>
      <p:pic>
        <p:nvPicPr>
          <p:cNvPr id="7" name="Picture 4" descr="http://cdn.physorg.com/newman/gfx/news/hires/2012/amanusesamo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2120" y="1703146"/>
            <a:ext cx="2133600" cy="1615472"/>
          </a:xfrm>
          <a:prstGeom prst="rect">
            <a:avLst/>
          </a:prstGeom>
          <a:noFill/>
        </p:spPr>
      </p:pic>
      <p:pic>
        <p:nvPicPr>
          <p:cNvPr id="8" name="Picture 2" descr="http://r.phonedog.com/shared/images/2010/11/134240-1119_5109-file-911-dispatch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4422" y="1697265"/>
            <a:ext cx="2447925" cy="1621353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 bwMode="auto">
          <a:xfrm>
            <a:off x="5181600" y="21336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72530" y="1143000"/>
            <a:ext cx="8077200" cy="522604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Equip first observers/citizens</a:t>
            </a:r>
          </a:p>
          <a:p>
            <a:pPr>
              <a:spcBef>
                <a:spcPct val="0"/>
              </a:spcBef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Situational awareness enhancement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5791201"/>
            <a:ext cx="633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 Can </a:t>
            </a:r>
            <a:r>
              <a:rPr lang="en-US" dirty="0">
                <a:solidFill>
                  <a:srgbClr val="FF0000"/>
                </a:solidFill>
              </a:rPr>
              <a:t>be delivered directly to first responders in the field</a:t>
            </a:r>
          </a:p>
        </p:txBody>
      </p:sp>
    </p:spTree>
    <p:extLst>
      <p:ext uri="{BB962C8B-B14F-4D97-AF65-F5344CB8AC3E}">
        <p14:creationId xmlns:p14="http://schemas.microsoft.com/office/powerpoint/2010/main" val="4800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9528"/>
            <a:ext cx="8229600" cy="55170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b="1" u="sng" dirty="0" smtClean="0"/>
              <a:t>Guidelines </a:t>
            </a:r>
            <a:r>
              <a:rPr lang="en-US" sz="4000" b="1" u="sng" dirty="0"/>
              <a:t>for developing LTE Console Use </a:t>
            </a:r>
            <a:r>
              <a:rPr lang="en-US" sz="4000" b="1" u="sng" dirty="0" smtClean="0"/>
              <a:t>Cases and Associated Requirements</a:t>
            </a:r>
            <a:endParaRPr lang="en-US" sz="4000" dirty="0"/>
          </a:p>
          <a:p>
            <a:pPr marL="0" indent="0">
              <a:buNone/>
            </a:pPr>
            <a:r>
              <a:rPr lang="en-US" sz="3700" dirty="0"/>
              <a:t> 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000" dirty="0"/>
              <a:t>Think in </a:t>
            </a:r>
            <a:r>
              <a:rPr lang="en-US" sz="4000" b="1" dirty="0">
                <a:solidFill>
                  <a:srgbClr val="FF0000"/>
                </a:solidFill>
              </a:rPr>
              <a:t>terms of capabilities that will be present 50 years from now </a:t>
            </a:r>
            <a:r>
              <a:rPr lang="en-US" sz="4000" dirty="0"/>
              <a:t>– don’t be constrained by what PS does now, or what consumers do with their smart phones now.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000" dirty="0"/>
              <a:t>Don’t be constrained by assuming that communications centers and PSAPS will have the same types of equipment in the future. </a:t>
            </a:r>
            <a:r>
              <a:rPr lang="en-US" sz="4000" b="1" dirty="0">
                <a:solidFill>
                  <a:srgbClr val="FF0000"/>
                </a:solidFill>
              </a:rPr>
              <a:t>Assume that there will be at the dispatch center one “device”; an “LTE Console” that does it all – call taking, dispatching, CAD, logging, etc.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000" dirty="0" smtClean="0"/>
              <a:t>Focus </a:t>
            </a:r>
            <a:r>
              <a:rPr lang="en-US" sz="4000" b="1" dirty="0">
                <a:solidFill>
                  <a:srgbClr val="FF0000"/>
                </a:solidFill>
              </a:rPr>
              <a:t>on the “What” </a:t>
            </a:r>
            <a:r>
              <a:rPr lang="en-US" sz="4000" dirty="0"/>
              <a:t>(capabilities), </a:t>
            </a:r>
            <a:r>
              <a:rPr lang="en-US" sz="4000" b="1" dirty="0">
                <a:solidFill>
                  <a:srgbClr val="FF0000"/>
                </a:solidFill>
              </a:rPr>
              <a:t>not the “How” </a:t>
            </a:r>
            <a:r>
              <a:rPr lang="en-US" sz="4000" dirty="0"/>
              <a:t>(technical solutions).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000" dirty="0"/>
              <a:t>If a use case becomes large or complicated, break it down into several smaller, simpler use cases. </a:t>
            </a:r>
            <a:endParaRPr lang="en-US" sz="4000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000" dirty="0" smtClean="0"/>
              <a:t>Alternate </a:t>
            </a:r>
            <a:r>
              <a:rPr lang="en-US" sz="4000" dirty="0"/>
              <a:t>flows can include what happens if the network is congested.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000" dirty="0"/>
              <a:t>Document your assumptions as pre-conditions.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000" dirty="0"/>
              <a:t>The assumptions section of a use case can </a:t>
            </a:r>
            <a:r>
              <a:rPr lang="en-US" sz="4000" b="1" dirty="0">
                <a:solidFill>
                  <a:srgbClr val="FF0000"/>
                </a:solidFill>
              </a:rPr>
              <a:t>identify and assume resolution of policy, governance and procedural issues which might otherwise be a hindrance to actual use case scenarios</a:t>
            </a:r>
            <a:r>
              <a:rPr lang="en-US" sz="4000" dirty="0"/>
              <a:t>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FF0000"/>
                </a:solidFill>
              </a:rPr>
              <a:t>Use cases can be focused by discipline </a:t>
            </a:r>
            <a:r>
              <a:rPr lang="en-US" sz="4000" dirty="0" smtClean="0"/>
              <a:t>(Fire, EMS, LE), but should take into consideration two other dimensions; size of </a:t>
            </a:r>
            <a:r>
              <a:rPr lang="en-US" sz="4000" b="1" dirty="0" smtClean="0">
                <a:solidFill>
                  <a:srgbClr val="FF0000"/>
                </a:solidFill>
              </a:rPr>
              <a:t>jurisdiction (rural, urban)</a:t>
            </a:r>
            <a:r>
              <a:rPr lang="en-US" sz="4000" dirty="0" smtClean="0"/>
              <a:t>, and </a:t>
            </a:r>
            <a:r>
              <a:rPr lang="en-US" sz="4000" b="1" dirty="0" smtClean="0">
                <a:solidFill>
                  <a:srgbClr val="FF0000"/>
                </a:solidFill>
              </a:rPr>
              <a:t>scope of jurisdiction (local, county, state, federal)</a:t>
            </a:r>
            <a:r>
              <a:rPr lang="en-US" sz="4000" dirty="0" smtClean="0"/>
              <a:t>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FF0000"/>
                </a:solidFill>
              </a:rPr>
              <a:t>Any use case may contain a voice component</a:t>
            </a:r>
            <a:r>
              <a:rPr lang="en-US" sz="4000" dirty="0" smtClean="0"/>
              <a:t>. Voice does not have to be left out just because mission critical voice will not be part of the initial FirstNet deployment.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National Public Safety Telecommunications Council (NPSTC) and </a:t>
            </a:r>
            <a:r>
              <a:rPr lang="en-US" sz="1800" dirty="0" smtClean="0"/>
              <a:t>the </a:t>
            </a:r>
            <a:r>
              <a:rPr lang="en-US" sz="1800" dirty="0"/>
              <a:t>BBWG </a:t>
            </a:r>
            <a:r>
              <a:rPr lang="en-US" sz="1800" b="1" dirty="0"/>
              <a:t>Console LTE Task </a:t>
            </a:r>
            <a:r>
              <a:rPr lang="en-US" sz="1800" b="1" dirty="0" smtClean="0"/>
              <a:t>Group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61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747412"/>
              </p:ext>
            </p:extLst>
          </p:nvPr>
        </p:nvGraphicFramePr>
        <p:xfrm>
          <a:off x="609600" y="1496233"/>
          <a:ext cx="8077200" cy="4753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280"/>
                <a:gridCol w="7334920"/>
              </a:tblGrid>
              <a:tr h="213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Draft NPSTC Broadband Console Working Group Requirements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213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Video is monitored at the facility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218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Receiving voice, video data to the PSAP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1766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Alert to dispatcher that it’s a high-risk facility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218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Process to filter or select data to send only relevant data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218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Other data flows will come to comm. Sensor (fire alarms)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2893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Process to organize and prioritize data/information- need to avoid overwhelming PSAP with information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218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Situational awareness of where calls are coming from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218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Coordinate among PSAP that will start to get diverted calls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218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Automated way to off-load calls via geo-fencing (Covered in NG911)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4102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Dispatcher to record automated overcall message management to inform people calling in that PSAP is aware of event.  Get a call-back number for new information.  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Message could be via text. 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234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Data automatically pushed to appropriate first responders based on predefined needs and requirements and certifications.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222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Some data shared automatically with other PSAPs/disciplines.  Need sharing capability so that one person is not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</a:rPr>
                        <a:t>overwhelmed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213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Data must be sorted and forwarded to the correct people. 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3533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Bucket data and by protocol certain buckets are available to relevant responders.  </a:t>
                      </a:r>
                      <a:r>
                        <a:rPr lang="en-US" sz="1300" dirty="0">
                          <a:effectLst/>
                        </a:rPr>
                        <a:t>Allows first responders to “pull” data based on what’s available.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3533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Console must be able to tag and add meta data to incoming data feeds to make it searchable.  Need switchboard/analysis beyond automated categorization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  <a:tr h="235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Automatic notification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</a:rPr>
                        <a:t>to 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COML and specialized responders is needed. 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36" marR="67536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BBWG </a:t>
            </a:r>
            <a:r>
              <a:rPr lang="en-US" sz="3200" dirty="0" smtClean="0"/>
              <a:t>Console LTE </a:t>
            </a:r>
            <a:r>
              <a:rPr lang="en-US" sz="3200" dirty="0" smtClean="0"/>
              <a:t>Draft Requirements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07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909232"/>
              </p:ext>
            </p:extLst>
          </p:nvPr>
        </p:nvGraphicFramePr>
        <p:xfrm>
          <a:off x="533400" y="1614170"/>
          <a:ext cx="8229599" cy="4594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286"/>
                <a:gridCol w="7473313"/>
              </a:tblGrid>
              <a:tr h="241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Ability to prioritize access based on need/role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0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CAD needs to inform the LTE Network of what is needed for the response to incident.  </a:t>
                      </a:r>
                      <a:r>
                        <a:rPr lang="en-US" sz="1300" dirty="0">
                          <a:effectLst/>
                        </a:rPr>
                        <a:t>Example- access to incident data based on role.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7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Dispatcher must be able to receive data from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</a:rPr>
                        <a:t>Incident Commander (IC) 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either automatically or by request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8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Allow capability and flexibility for PSAP to pull needed data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1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Process of transitioning certain functions to appropriate on scene management from dispatcher to IC.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9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Process of transitioning functions from dispatcher to other organizations.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must be able to receive video/data feeds as appropriate or needed from incident. 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will notify user of network overload and lack of availability at the point at which data request is made.  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Capability for tactical supervisor to request additional bandwidth.  Console ability to assign roles and needs to communicate with LTE Network. 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Console communicates user role and resources they get based on role and communicates that back to the LTE system.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communicates need for elevated priority and role based on need.  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Console can preview, grab, edit, or tag video data within specific parameters.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has database of available video cameras and has the ability to choose what camera feeds to watch based on location of cameras.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9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Console needs capability to discover video streams in area and in building. 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2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Console can access and review stored video and incident data as needed for investigative purposes.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7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</a:rPr>
                        <a:t>Dispatcher has ability to prioritize and distribute video.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BBWG Console LTE Draft Requirements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55C9E"/>
      </a:accent1>
      <a:accent2>
        <a:srgbClr val="EF4A4E"/>
      </a:accent2>
      <a:accent3>
        <a:srgbClr val="E6923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55C9E"/>
      </a:accent1>
      <a:accent2>
        <a:srgbClr val="EF4A4E"/>
      </a:accent2>
      <a:accent3>
        <a:srgbClr val="E6923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155C9E"/>
    </a:accent1>
    <a:accent2>
      <a:srgbClr val="EF4A4E"/>
    </a:accent2>
    <a:accent3>
      <a:srgbClr val="E69232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template1 13">
    <a:dk1>
      <a:srgbClr val="000000"/>
    </a:dk1>
    <a:lt1>
      <a:srgbClr val="FFFFFF"/>
    </a:lt1>
    <a:dk2>
      <a:srgbClr val="005396"/>
    </a:dk2>
    <a:lt2>
      <a:srgbClr val="808080"/>
    </a:lt2>
    <a:accent1>
      <a:srgbClr val="8D1D00"/>
    </a:accent1>
    <a:accent2>
      <a:srgbClr val="004810"/>
    </a:accent2>
    <a:accent3>
      <a:srgbClr val="FFFFFF"/>
    </a:accent3>
    <a:accent4>
      <a:srgbClr val="000000"/>
    </a:accent4>
    <a:accent5>
      <a:srgbClr val="C5ABAA"/>
    </a:accent5>
    <a:accent6>
      <a:srgbClr val="00400D"/>
    </a:accent6>
    <a:hlink>
      <a:srgbClr val="E27914"/>
    </a:hlink>
    <a:folHlink>
      <a:srgbClr val="005396"/>
    </a:folHlink>
  </a:clrScheme>
  <a:fontScheme name="template1">
    <a:majorFont>
      <a:latin typeface="Trebuchet MS"/>
      <a:ea typeface="ヒラギノ角ゴ Pro W3"/>
      <a:cs typeface=""/>
    </a:majorFont>
    <a:minorFont>
      <a:latin typeface="Trebuchet MS"/>
      <a:ea typeface="ヒラギノ角ゴ Pro W3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mplate1 13">
    <a:dk1>
      <a:srgbClr val="000000"/>
    </a:dk1>
    <a:lt1>
      <a:srgbClr val="FFFFFF"/>
    </a:lt1>
    <a:dk2>
      <a:srgbClr val="005396"/>
    </a:dk2>
    <a:lt2>
      <a:srgbClr val="808080"/>
    </a:lt2>
    <a:accent1>
      <a:srgbClr val="8D1D00"/>
    </a:accent1>
    <a:accent2>
      <a:srgbClr val="004810"/>
    </a:accent2>
    <a:accent3>
      <a:srgbClr val="FFFFFF"/>
    </a:accent3>
    <a:accent4>
      <a:srgbClr val="000000"/>
    </a:accent4>
    <a:accent5>
      <a:srgbClr val="C5ABAA"/>
    </a:accent5>
    <a:accent6>
      <a:srgbClr val="00400D"/>
    </a:accent6>
    <a:hlink>
      <a:srgbClr val="E27914"/>
    </a:hlink>
    <a:folHlink>
      <a:srgbClr val="005396"/>
    </a:folHlink>
  </a:clrScheme>
  <a:fontScheme name="template1">
    <a:majorFont>
      <a:latin typeface="Trebuchet MS"/>
      <a:ea typeface="ヒラギノ角ゴ Pro W3"/>
      <a:cs typeface=""/>
    </a:majorFont>
    <a:minorFont>
      <a:latin typeface="Trebuchet MS"/>
      <a:ea typeface="ヒラギノ角ゴ Pro W3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2C061E511464D949CC365C8FAECC2" ma:contentTypeVersion="0" ma:contentTypeDescription="Create a new document." ma:contentTypeScope="" ma:versionID="830c44c61df218c7fcfb215d698fb07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D48519-950C-4C9B-BEF5-9920D4635781}"/>
</file>

<file path=customXml/itemProps2.xml><?xml version="1.0" encoding="utf-8"?>
<ds:datastoreItem xmlns:ds="http://schemas.openxmlformats.org/officeDocument/2006/customXml" ds:itemID="{318AA860-EF89-47B9-B7AB-22A5FB16C4AF}"/>
</file>

<file path=customXml/itemProps3.xml><?xml version="1.0" encoding="utf-8"?>
<ds:datastoreItem xmlns:ds="http://schemas.openxmlformats.org/officeDocument/2006/customXml" ds:itemID="{40F7ADB5-09A0-4F15-8621-725CACE1C58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12857</TotalTime>
  <Words>2042</Words>
  <Application>Microsoft Office PowerPoint</Application>
  <PresentationFormat>On-screen Show (4:3)</PresentationFormat>
  <Paragraphs>356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PGothic</vt:lpstr>
      <vt:lpstr>Arial</vt:lpstr>
      <vt:lpstr>Arial Black</vt:lpstr>
      <vt:lpstr>Calibri</vt:lpstr>
      <vt:lpstr>Palatino</vt:lpstr>
      <vt:lpstr>Times New Roman</vt:lpstr>
      <vt:lpstr>Wingdings</vt:lpstr>
      <vt:lpstr>ヒラギノ角ゴ Pro W3</vt:lpstr>
      <vt:lpstr>Office Theme</vt:lpstr>
      <vt:lpstr>4_Office Theme</vt:lpstr>
      <vt:lpstr>Microsoft Excel 97-2003 Worksheet</vt:lpstr>
      <vt:lpstr>PowerPoint Presentation</vt:lpstr>
      <vt:lpstr>Agenda</vt:lpstr>
      <vt:lpstr>Entering a New Era in Public Safety Call Taking and Dispatch </vt:lpstr>
      <vt:lpstr>Why Long Term Evolution (LTE)?</vt:lpstr>
      <vt:lpstr>LMR and LTE Throughput Pipes</vt:lpstr>
      <vt:lpstr>What Next Generation 911 (NG-911) Provides</vt:lpstr>
      <vt:lpstr>National Public Safety Telecommunications Council (NPSTC) and the BBWG Console LTE Task Group </vt:lpstr>
      <vt:lpstr>BBWG Console LTE Draft Requirements </vt:lpstr>
      <vt:lpstr>BBWG Console LTE Draft Requirements </vt:lpstr>
      <vt:lpstr>BBWG Console LTE Draft Requirements </vt:lpstr>
      <vt:lpstr>BBWG Console LTE Draft Requirements </vt:lpstr>
      <vt:lpstr>TRANSITION TO NG-911 ENABLES</vt:lpstr>
      <vt:lpstr>INTEGRATED COMMAND AND CONTROL</vt:lpstr>
      <vt:lpstr>Social Media in Richmond Law Enforcement</vt:lpstr>
      <vt:lpstr>Variety of Text Message and Social Media Options</vt:lpstr>
      <vt:lpstr>LTE and NG-911 Impact on the Dispatcher</vt:lpstr>
      <vt:lpstr>Public Safety Broadband Data Applications Survey #1</vt:lpstr>
      <vt:lpstr>Public Safety Broadband Data Applications Survey #2</vt:lpstr>
      <vt:lpstr>911 Call Processing and CAD Systems and Solutions  </vt:lpstr>
      <vt:lpstr>Mobile CAD Applications</vt:lpstr>
      <vt:lpstr>How Will Integrated Data Impact   the Dispatch Environment</vt:lpstr>
      <vt:lpstr>CAD System With Integrated Text Messaging Capabilities</vt:lpstr>
      <vt:lpstr>Nationwide LTE Demo Applications </vt:lpstr>
      <vt:lpstr>In Preparation for the New Dispatch Environment</vt:lpstr>
      <vt:lpstr>PowerPoint Presentation</vt:lpstr>
    </vt:vector>
  </TitlesOfParts>
  <Company>National Park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Brandon Abley</dc:creator>
  <cp:lastModifiedBy>Rick Burke</cp:lastModifiedBy>
  <cp:revision>604</cp:revision>
  <dcterms:created xsi:type="dcterms:W3CDTF">2010-06-05T18:07:40Z</dcterms:created>
  <dcterms:modified xsi:type="dcterms:W3CDTF">2014-04-10T18:13:14Z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0x010100F3D2C061E511464D949CC365C8FAECC2</vt:lpwstr>
  </property>
</Properties>
</file>