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44.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62.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61.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43.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40.xml" ContentType="application/vnd.openxmlformats-officedocument.presentationml.slideLayout+xml"/>
  <Override PartName="/ppt/slideLayouts/slideLayout37.xml" ContentType="application/vnd.openxmlformats-officedocument.presentationml.slideLayout+xml"/>
  <Override PartName="/ppt/slideLayouts/slideLayout42.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1.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66"/>
  </p:notesMasterIdLst>
  <p:sldIdLst>
    <p:sldId id="256" r:id="rId4"/>
    <p:sldId id="258" r:id="rId5"/>
    <p:sldId id="259" r:id="rId6"/>
    <p:sldId id="260" r:id="rId7"/>
    <p:sldId id="274" r:id="rId8"/>
    <p:sldId id="277" r:id="rId9"/>
    <p:sldId id="278" r:id="rId10"/>
    <p:sldId id="279" r:id="rId11"/>
    <p:sldId id="280" r:id="rId12"/>
    <p:sldId id="281" r:id="rId13"/>
    <p:sldId id="282" r:id="rId14"/>
    <p:sldId id="276" r:id="rId15"/>
    <p:sldId id="283" r:id="rId16"/>
    <p:sldId id="275" r:id="rId17"/>
    <p:sldId id="285" r:id="rId18"/>
    <p:sldId id="284" r:id="rId19"/>
    <p:sldId id="261" r:id="rId20"/>
    <p:sldId id="264" r:id="rId21"/>
    <p:sldId id="266" r:id="rId22"/>
    <p:sldId id="267" r:id="rId23"/>
    <p:sldId id="265" r:id="rId24"/>
    <p:sldId id="269" r:id="rId25"/>
    <p:sldId id="268" r:id="rId26"/>
    <p:sldId id="262" r:id="rId27"/>
    <p:sldId id="271" r:id="rId28"/>
    <p:sldId id="270" r:id="rId29"/>
    <p:sldId id="272" r:id="rId30"/>
    <p:sldId id="273" r:id="rId31"/>
    <p:sldId id="286"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287" r:id="rId57"/>
    <p:sldId id="312" r:id="rId58"/>
    <p:sldId id="313" r:id="rId59"/>
    <p:sldId id="314" r:id="rId60"/>
    <p:sldId id="315" r:id="rId61"/>
    <p:sldId id="316" r:id="rId62"/>
    <p:sldId id="317" r:id="rId63"/>
    <p:sldId id="318" r:id="rId64"/>
    <p:sldId id="319" r:id="rId6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978DC83-A1F9-46A7-838A-A04987338196}">
          <p14:sldIdLst>
            <p14:sldId id="256"/>
            <p14:sldId id="258"/>
            <p14:sldId id="259"/>
            <p14:sldId id="260"/>
            <p14:sldId id="274"/>
            <p14:sldId id="277"/>
            <p14:sldId id="278"/>
            <p14:sldId id="279"/>
            <p14:sldId id="280"/>
            <p14:sldId id="281"/>
            <p14:sldId id="282"/>
            <p14:sldId id="276"/>
            <p14:sldId id="283"/>
            <p14:sldId id="275"/>
            <p14:sldId id="285"/>
            <p14:sldId id="284"/>
            <p14:sldId id="261"/>
            <p14:sldId id="264"/>
            <p14:sldId id="266"/>
            <p14:sldId id="267"/>
            <p14:sldId id="265"/>
            <p14:sldId id="269"/>
            <p14:sldId id="268"/>
            <p14:sldId id="262"/>
            <p14:sldId id="271"/>
            <p14:sldId id="270"/>
            <p14:sldId id="272"/>
            <p14:sldId id="273"/>
            <p14:sldId id="286"/>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287"/>
            <p14:sldId id="312"/>
            <p14:sldId id="313"/>
            <p14:sldId id="314"/>
            <p14:sldId id="315"/>
            <p14:sldId id="316"/>
            <p14:sldId id="317"/>
            <p14:sldId id="318"/>
            <p14:sldId id="31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5" d="100"/>
          <a:sy n="115" d="100"/>
        </p:scale>
        <p:origin x="1494"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B2E371C-98D9-49AD-86E8-66869DB9A4CA}" type="datetimeFigureOut">
              <a:rPr lang="en-US" smtClean="0"/>
              <a:t>10/16/2018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418637B-4B59-450C-9A68-A91741CD6F7C}" type="slidenum">
              <a:rPr lang="en-US" smtClean="0"/>
              <a:t>‹#›</a:t>
            </a:fld>
            <a:endParaRPr lang="en-US"/>
          </a:p>
        </p:txBody>
      </p:sp>
    </p:spTree>
    <p:extLst>
      <p:ext uri="{BB962C8B-B14F-4D97-AF65-F5344CB8AC3E}">
        <p14:creationId xmlns:p14="http://schemas.microsoft.com/office/powerpoint/2010/main" val="2480314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9800"/>
            <a:ext cx="7772400" cy="1238250"/>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581400"/>
            <a:ext cx="6400800" cy="1143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TextBox 5"/>
          <p:cNvSpPr txBox="1"/>
          <p:nvPr userDrawn="1"/>
        </p:nvSpPr>
        <p:spPr>
          <a:xfrm>
            <a:off x="3835400" y="1524000"/>
            <a:ext cx="4267200" cy="369332"/>
          </a:xfrm>
          <a:prstGeom prst="rect">
            <a:avLst/>
          </a:prstGeom>
          <a:noFill/>
        </p:spPr>
        <p:txBody>
          <a:bodyPr wrap="square" rtlCol="0">
            <a:spAutoFit/>
          </a:bodyPr>
          <a:lstStyle/>
          <a:p>
            <a:r>
              <a:rPr lang="en-US" i="1" dirty="0" smtClean="0">
                <a:solidFill>
                  <a:schemeClr val="bg1"/>
                </a:solidFill>
              </a:rPr>
              <a:t>Emergency Management Training Center</a:t>
            </a:r>
            <a:endParaRPr lang="en-US" i="1" dirty="0">
              <a:solidFill>
                <a:schemeClr val="bg1"/>
              </a:solidFill>
            </a:endParaRPr>
          </a:p>
        </p:txBody>
      </p:sp>
      <p:sp>
        <p:nvSpPr>
          <p:cNvPr id="8" name="Text Placeholder 7"/>
          <p:cNvSpPr>
            <a:spLocks noGrp="1"/>
          </p:cNvSpPr>
          <p:nvPr>
            <p:ph type="body" sz="quarter" idx="10" hasCustomPrompt="1"/>
          </p:nvPr>
        </p:nvSpPr>
        <p:spPr>
          <a:xfrm>
            <a:off x="1485900" y="4876800"/>
            <a:ext cx="6210300" cy="381000"/>
          </a:xfrm>
        </p:spPr>
        <p:txBody>
          <a:bodyPr>
            <a:noAutofit/>
          </a:bodyPr>
          <a:lstStyle>
            <a:lvl1pPr marL="0" indent="0" algn="ctr">
              <a:buNone/>
              <a:defRPr sz="2400" baseline="0">
                <a:solidFill>
                  <a:schemeClr val="bg1">
                    <a:lumMod val="50000"/>
                  </a:schemeClr>
                </a:solidFill>
              </a:defRPr>
            </a:lvl1pPr>
          </a:lstStyle>
          <a:p>
            <a:pPr lvl="0"/>
            <a:r>
              <a:rPr lang="en-US" dirty="0" smtClean="0"/>
              <a:t>Instructors and date</a:t>
            </a:r>
          </a:p>
        </p:txBody>
      </p:sp>
      <p:sp>
        <p:nvSpPr>
          <p:cNvPr id="7" name="Picture Placeholder 6"/>
          <p:cNvSpPr>
            <a:spLocks noGrp="1"/>
          </p:cNvSpPr>
          <p:nvPr>
            <p:ph type="pic" sz="quarter" idx="11"/>
          </p:nvPr>
        </p:nvSpPr>
        <p:spPr>
          <a:xfrm>
            <a:off x="609600" y="304800"/>
            <a:ext cx="7924800" cy="1752600"/>
          </a:xfrm>
        </p:spPr>
        <p:txBody>
          <a:bodyPr/>
          <a:lstStyle/>
          <a:p>
            <a:endParaRPr lang="en-US"/>
          </a:p>
        </p:txBody>
      </p:sp>
    </p:spTree>
    <p:extLst>
      <p:ext uri="{BB962C8B-B14F-4D97-AF65-F5344CB8AC3E}">
        <p14:creationId xmlns:p14="http://schemas.microsoft.com/office/powerpoint/2010/main" val="23082130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EE5EE63-22F2-480B-A4D0-9AC8206DF439}" type="datetimeFigureOut">
              <a:rPr lang="en-US" smtClean="0"/>
              <a:t>10/16/2018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CD0F10D-7695-4400-8CD1-EE6B8E1EC738}" type="slidenum">
              <a:rPr lang="en-US" smtClean="0"/>
              <a:t>‹#›</a:t>
            </a:fld>
            <a:endParaRPr lang="en-US"/>
          </a:p>
        </p:txBody>
      </p:sp>
    </p:spTree>
    <p:extLst>
      <p:ext uri="{BB962C8B-B14F-4D97-AF65-F5344CB8AC3E}">
        <p14:creationId xmlns:p14="http://schemas.microsoft.com/office/powerpoint/2010/main" val="214267511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EE5EE63-22F2-480B-A4D0-9AC8206DF439}" type="datetimeFigureOut">
              <a:rPr lang="en-US" smtClean="0"/>
              <a:t>10/16/2018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CD0F10D-7695-4400-8CD1-EE6B8E1EC738}" type="slidenum">
              <a:rPr lang="en-US" smtClean="0"/>
              <a:t>‹#›</a:t>
            </a:fld>
            <a:endParaRPr lang="en-US"/>
          </a:p>
        </p:txBody>
      </p:sp>
    </p:spTree>
    <p:extLst>
      <p:ext uri="{BB962C8B-B14F-4D97-AF65-F5344CB8AC3E}">
        <p14:creationId xmlns:p14="http://schemas.microsoft.com/office/powerpoint/2010/main" val="235494625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EE5EE63-22F2-480B-A4D0-9AC8206DF439}" type="datetimeFigureOut">
              <a:rPr lang="en-US" smtClean="0"/>
              <a:t>10/16/2018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CD0F10D-7695-4400-8CD1-EE6B8E1EC738}" type="slidenum">
              <a:rPr lang="en-US" smtClean="0"/>
              <a:t>‹#›</a:t>
            </a:fld>
            <a:endParaRPr lang="en-US"/>
          </a:p>
        </p:txBody>
      </p:sp>
    </p:spTree>
    <p:extLst>
      <p:ext uri="{BB962C8B-B14F-4D97-AF65-F5344CB8AC3E}">
        <p14:creationId xmlns:p14="http://schemas.microsoft.com/office/powerpoint/2010/main" val="401310395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9800"/>
            <a:ext cx="7772400" cy="1238250"/>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581400"/>
            <a:ext cx="6400800" cy="1143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TextBox 5"/>
          <p:cNvSpPr txBox="1"/>
          <p:nvPr userDrawn="1"/>
        </p:nvSpPr>
        <p:spPr>
          <a:xfrm>
            <a:off x="3371850" y="1764268"/>
            <a:ext cx="4114800" cy="369332"/>
          </a:xfrm>
          <a:prstGeom prst="rect">
            <a:avLst/>
          </a:prstGeom>
          <a:noFill/>
        </p:spPr>
        <p:txBody>
          <a:bodyPr wrap="square" rtlCol="0">
            <a:spAutoFit/>
          </a:bodyPr>
          <a:lstStyle/>
          <a:p>
            <a:r>
              <a:rPr lang="en-US" b="1" i="1" dirty="0" smtClean="0">
                <a:solidFill>
                  <a:schemeClr val="bg1"/>
                </a:solidFill>
              </a:rPr>
              <a:t>Emergency Management Training Center</a:t>
            </a:r>
            <a:endParaRPr lang="en-US" b="1" i="1" dirty="0">
              <a:solidFill>
                <a:schemeClr val="bg1"/>
              </a:solidFill>
            </a:endParaRPr>
          </a:p>
        </p:txBody>
      </p:sp>
      <p:sp>
        <p:nvSpPr>
          <p:cNvPr id="8" name="Text Placeholder 7"/>
          <p:cNvSpPr>
            <a:spLocks noGrp="1"/>
          </p:cNvSpPr>
          <p:nvPr>
            <p:ph type="body" sz="quarter" idx="10" hasCustomPrompt="1"/>
          </p:nvPr>
        </p:nvSpPr>
        <p:spPr>
          <a:xfrm>
            <a:off x="1485900" y="4876800"/>
            <a:ext cx="6210300" cy="381000"/>
          </a:xfrm>
        </p:spPr>
        <p:txBody>
          <a:bodyPr>
            <a:noAutofit/>
          </a:bodyPr>
          <a:lstStyle>
            <a:lvl1pPr marL="0" indent="0" algn="ctr">
              <a:buNone/>
              <a:defRPr sz="2400" baseline="0">
                <a:solidFill>
                  <a:schemeClr val="bg1">
                    <a:lumMod val="50000"/>
                  </a:schemeClr>
                </a:solidFill>
              </a:defRPr>
            </a:lvl1pPr>
          </a:lstStyle>
          <a:p>
            <a:pPr lvl="0"/>
            <a:r>
              <a:rPr lang="en-US" dirty="0" smtClean="0"/>
              <a:t>Instructors and date</a:t>
            </a:r>
          </a:p>
        </p:txBody>
      </p:sp>
    </p:spTree>
    <p:extLst>
      <p:ext uri="{BB962C8B-B14F-4D97-AF65-F5344CB8AC3E}">
        <p14:creationId xmlns:p14="http://schemas.microsoft.com/office/powerpoint/2010/main" val="23082130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3352800" cy="838200"/>
          </a:xfrm>
          <a:solidFill>
            <a:schemeClr val="tx2">
              <a:lumMod val="60000"/>
              <a:lumOff val="40000"/>
              <a:alpha val="94000"/>
            </a:schemeClr>
          </a:solidFill>
          <a:effectLst>
            <a:outerShdw blurRad="50800" dist="38100" algn="l" rotWithShape="0">
              <a:prstClr val="black">
                <a:alpha val="40000"/>
              </a:prstClr>
            </a:outerShdw>
          </a:effectLst>
        </p:spPr>
        <p:txBody>
          <a:bodyPr>
            <a:normAutofit/>
          </a:bodyPr>
          <a:lstStyle>
            <a:lvl1pPr algn="l">
              <a:defRPr sz="2000">
                <a:solidFill>
                  <a:schemeClr val="bg1"/>
                </a:solidFill>
                <a:latin typeface="Arial Black" panose="020B0A04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0"/>
            <a:ext cx="8229600" cy="4260625"/>
          </a:xfrm>
        </p:spPr>
        <p:txBody>
          <a:bodyPr/>
          <a:lstStyle>
            <a:lvl1pPr marL="0" indent="0">
              <a:buNone/>
              <a:defRPr/>
            </a:lvl1pPr>
          </a:lstStyle>
          <a:p>
            <a:pPr lvl="0"/>
            <a:endParaRPr lang="en-US" dirty="0"/>
          </a:p>
        </p:txBody>
      </p:sp>
      <p:sp>
        <p:nvSpPr>
          <p:cNvPr id="12" name="Text Placeholder 11"/>
          <p:cNvSpPr>
            <a:spLocks noGrp="1"/>
          </p:cNvSpPr>
          <p:nvPr>
            <p:ph type="body" sz="quarter" idx="13"/>
          </p:nvPr>
        </p:nvSpPr>
        <p:spPr>
          <a:xfrm>
            <a:off x="3810000" y="228600"/>
            <a:ext cx="4953000" cy="838200"/>
          </a:xfrm>
        </p:spPr>
        <p:txBody>
          <a:bodyPr>
            <a:normAutofit/>
          </a:bodyPr>
          <a:lstStyle>
            <a:lvl1pPr marL="0" indent="0">
              <a:buNone/>
              <a:defRPr sz="2800" b="1"/>
            </a:lvl1pPr>
          </a:lstStyle>
          <a:p>
            <a:pPr lvl="0"/>
            <a:r>
              <a:rPr lang="en-US" dirty="0" smtClean="0"/>
              <a:t>Click to edit Master text styles</a:t>
            </a:r>
            <a:endParaRPr lang="en-US" dirty="0"/>
          </a:p>
        </p:txBody>
      </p:sp>
      <p:sp>
        <p:nvSpPr>
          <p:cNvPr id="14" name="TextBox 13"/>
          <p:cNvSpPr txBox="1"/>
          <p:nvPr userDrawn="1"/>
        </p:nvSpPr>
        <p:spPr>
          <a:xfrm>
            <a:off x="2438400" y="6324600"/>
            <a:ext cx="3581400" cy="307777"/>
          </a:xfrm>
          <a:prstGeom prst="rect">
            <a:avLst/>
          </a:prstGeom>
          <a:solidFill>
            <a:schemeClr val="bg1"/>
          </a:solidFill>
        </p:spPr>
        <p:txBody>
          <a:bodyPr wrap="square" rtlCol="0">
            <a:spAutoFit/>
          </a:bodyPr>
          <a:lstStyle/>
          <a:p>
            <a:r>
              <a:rPr lang="en-US" sz="1400" b="1" i="1" dirty="0" smtClean="0"/>
              <a:t>Emergency Management Training Center</a:t>
            </a:r>
            <a:endParaRPr lang="en-US" sz="1400" b="1" i="1" dirty="0"/>
          </a:p>
        </p:txBody>
      </p:sp>
    </p:spTree>
    <p:extLst>
      <p:ext uri="{BB962C8B-B14F-4D97-AF65-F5344CB8AC3E}">
        <p14:creationId xmlns:p14="http://schemas.microsoft.com/office/powerpoint/2010/main" val="10326353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3352800" cy="838200"/>
          </a:xfrm>
          <a:solidFill>
            <a:schemeClr val="tx2">
              <a:lumMod val="60000"/>
              <a:lumOff val="40000"/>
              <a:alpha val="94000"/>
            </a:schemeClr>
          </a:solidFill>
          <a:effectLst>
            <a:outerShdw blurRad="50800" dist="38100" algn="l" rotWithShape="0">
              <a:prstClr val="black">
                <a:alpha val="40000"/>
              </a:prstClr>
            </a:outerShdw>
          </a:effectLst>
        </p:spPr>
        <p:txBody>
          <a:bodyPr>
            <a:normAutofit/>
          </a:bodyPr>
          <a:lstStyle>
            <a:lvl1pPr algn="l">
              <a:defRPr sz="2000">
                <a:solidFill>
                  <a:schemeClr val="bg1"/>
                </a:solidFill>
                <a:latin typeface="Arial Black" panose="020B0A04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0"/>
            <a:ext cx="8229600" cy="4260625"/>
          </a:xfrm>
        </p:spPr>
        <p:txBody>
          <a:bodyPr/>
          <a:lstStyle>
            <a:lvl1pPr marL="0" indent="0">
              <a:buNone/>
              <a:defRPr/>
            </a:lvl1pPr>
          </a:lstStyle>
          <a:p>
            <a:pPr lvl="0"/>
            <a:endParaRPr lang="en-US" dirty="0"/>
          </a:p>
        </p:txBody>
      </p:sp>
      <p:sp>
        <p:nvSpPr>
          <p:cNvPr id="12" name="Text Placeholder 11"/>
          <p:cNvSpPr>
            <a:spLocks noGrp="1"/>
          </p:cNvSpPr>
          <p:nvPr>
            <p:ph type="body" sz="quarter" idx="13"/>
          </p:nvPr>
        </p:nvSpPr>
        <p:spPr>
          <a:xfrm>
            <a:off x="3810000" y="228600"/>
            <a:ext cx="4953000" cy="838200"/>
          </a:xfrm>
        </p:spPr>
        <p:txBody>
          <a:bodyPr>
            <a:normAutofit/>
          </a:bodyPr>
          <a:lstStyle>
            <a:lvl1pPr marL="0" indent="0">
              <a:buNone/>
              <a:defRPr sz="2800" b="1"/>
            </a:lvl1pPr>
          </a:lstStyle>
          <a:p>
            <a:pPr lvl="0"/>
            <a:r>
              <a:rPr lang="en-US" dirty="0" smtClean="0"/>
              <a:t>Click to edit Master text styles</a:t>
            </a:r>
            <a:endParaRPr lang="en-US" dirty="0"/>
          </a:p>
        </p:txBody>
      </p:sp>
      <p:sp>
        <p:nvSpPr>
          <p:cNvPr id="14" name="TextBox 13"/>
          <p:cNvSpPr txBox="1"/>
          <p:nvPr userDrawn="1"/>
        </p:nvSpPr>
        <p:spPr>
          <a:xfrm>
            <a:off x="2438400" y="6324600"/>
            <a:ext cx="3581400" cy="307777"/>
          </a:xfrm>
          <a:prstGeom prst="rect">
            <a:avLst/>
          </a:prstGeom>
          <a:solidFill>
            <a:schemeClr val="bg1"/>
          </a:solidFill>
        </p:spPr>
        <p:txBody>
          <a:bodyPr wrap="square" rtlCol="0">
            <a:spAutoFit/>
          </a:bodyPr>
          <a:lstStyle/>
          <a:p>
            <a:r>
              <a:rPr lang="en-US" sz="1400" b="1" i="1" dirty="0" smtClean="0"/>
              <a:t>Emergency Management Training Center</a:t>
            </a:r>
            <a:endParaRPr lang="en-US" sz="1400" b="1" i="1" dirty="0"/>
          </a:p>
        </p:txBody>
      </p:sp>
    </p:spTree>
    <p:extLst>
      <p:ext uri="{BB962C8B-B14F-4D97-AF65-F5344CB8AC3E}">
        <p14:creationId xmlns:p14="http://schemas.microsoft.com/office/powerpoint/2010/main" val="10326353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3352800" cy="838200"/>
          </a:xfrm>
          <a:solidFill>
            <a:schemeClr val="tx2">
              <a:lumMod val="60000"/>
              <a:lumOff val="40000"/>
              <a:alpha val="94000"/>
            </a:schemeClr>
          </a:solidFill>
          <a:effectLst>
            <a:outerShdw blurRad="50800" dist="38100" algn="l" rotWithShape="0">
              <a:prstClr val="black">
                <a:alpha val="40000"/>
              </a:prstClr>
            </a:outerShdw>
          </a:effectLst>
        </p:spPr>
        <p:txBody>
          <a:bodyPr>
            <a:normAutofit/>
          </a:bodyPr>
          <a:lstStyle>
            <a:lvl1pPr algn="l">
              <a:defRPr sz="2000">
                <a:solidFill>
                  <a:schemeClr val="bg1"/>
                </a:solidFill>
                <a:latin typeface="Arial Black" panose="020B0A04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0"/>
            <a:ext cx="8229600" cy="4260625"/>
          </a:xfrm>
        </p:spPr>
        <p:txBody>
          <a:bodyPr/>
          <a:lstStyle>
            <a:lvl1pPr marL="0" indent="0">
              <a:buNone/>
              <a:defRPr/>
            </a:lvl1pPr>
          </a:lstStyle>
          <a:p>
            <a:pPr lvl="0"/>
            <a:endParaRPr lang="en-US" dirty="0"/>
          </a:p>
        </p:txBody>
      </p:sp>
      <p:sp>
        <p:nvSpPr>
          <p:cNvPr id="12" name="Text Placeholder 11"/>
          <p:cNvSpPr>
            <a:spLocks noGrp="1"/>
          </p:cNvSpPr>
          <p:nvPr>
            <p:ph type="body" sz="quarter" idx="13"/>
          </p:nvPr>
        </p:nvSpPr>
        <p:spPr>
          <a:xfrm>
            <a:off x="3810000" y="228600"/>
            <a:ext cx="4953000" cy="838200"/>
          </a:xfrm>
        </p:spPr>
        <p:txBody>
          <a:bodyPr>
            <a:normAutofit/>
          </a:bodyPr>
          <a:lstStyle>
            <a:lvl1pPr marL="0" indent="0">
              <a:buNone/>
              <a:defRPr sz="2800" b="1"/>
            </a:lvl1pPr>
          </a:lstStyle>
          <a:p>
            <a:pPr lvl="0"/>
            <a:r>
              <a:rPr lang="en-US" dirty="0" smtClean="0"/>
              <a:t>Click to edit Master text styles</a:t>
            </a:r>
            <a:endParaRPr lang="en-US" dirty="0"/>
          </a:p>
        </p:txBody>
      </p:sp>
      <p:sp>
        <p:nvSpPr>
          <p:cNvPr id="14" name="TextBox 13"/>
          <p:cNvSpPr txBox="1"/>
          <p:nvPr userDrawn="1"/>
        </p:nvSpPr>
        <p:spPr>
          <a:xfrm>
            <a:off x="2438400" y="6324600"/>
            <a:ext cx="3581400" cy="307777"/>
          </a:xfrm>
          <a:prstGeom prst="rect">
            <a:avLst/>
          </a:prstGeom>
          <a:solidFill>
            <a:schemeClr val="bg1"/>
          </a:solidFill>
        </p:spPr>
        <p:txBody>
          <a:bodyPr wrap="square" rtlCol="0">
            <a:spAutoFit/>
          </a:bodyPr>
          <a:lstStyle/>
          <a:p>
            <a:r>
              <a:rPr lang="en-US" sz="1400" b="1" i="1" dirty="0" smtClean="0"/>
              <a:t>Emergency Management Training Center</a:t>
            </a:r>
            <a:endParaRPr lang="en-US" sz="1400" b="1" i="1" dirty="0"/>
          </a:p>
        </p:txBody>
      </p:sp>
    </p:spTree>
    <p:extLst>
      <p:ext uri="{BB962C8B-B14F-4D97-AF65-F5344CB8AC3E}">
        <p14:creationId xmlns:p14="http://schemas.microsoft.com/office/powerpoint/2010/main" val="10326353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6377F4-BCB2-4E53-B04D-467BBB18B85E}"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E68DD5-D361-4CD6-9C05-8431B0ADCFFA}" type="slidenum">
              <a:rPr lang="en-US" smtClean="0"/>
              <a:t>‹#›</a:t>
            </a:fld>
            <a:endParaRPr lang="en-US"/>
          </a:p>
        </p:txBody>
      </p:sp>
    </p:spTree>
    <p:extLst>
      <p:ext uri="{BB962C8B-B14F-4D97-AF65-F5344CB8AC3E}">
        <p14:creationId xmlns:p14="http://schemas.microsoft.com/office/powerpoint/2010/main" val="97137508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377F4-BCB2-4E53-B04D-467BBB18B85E}"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E68DD5-D361-4CD6-9C05-8431B0ADCFFA}" type="slidenum">
              <a:rPr lang="en-US" smtClean="0"/>
              <a:t>‹#›</a:t>
            </a:fld>
            <a:endParaRPr lang="en-US"/>
          </a:p>
        </p:txBody>
      </p:sp>
    </p:spTree>
    <p:extLst>
      <p:ext uri="{BB962C8B-B14F-4D97-AF65-F5344CB8AC3E}">
        <p14:creationId xmlns:p14="http://schemas.microsoft.com/office/powerpoint/2010/main" val="42344436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6377F4-BCB2-4E53-B04D-467BBB18B85E}"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E68DD5-D361-4CD6-9C05-8431B0ADCFFA}" type="slidenum">
              <a:rPr lang="en-US" smtClean="0"/>
              <a:t>‹#›</a:t>
            </a:fld>
            <a:endParaRPr lang="en-US"/>
          </a:p>
        </p:txBody>
      </p:sp>
    </p:spTree>
    <p:extLst>
      <p:ext uri="{BB962C8B-B14F-4D97-AF65-F5344CB8AC3E}">
        <p14:creationId xmlns:p14="http://schemas.microsoft.com/office/powerpoint/2010/main" val="27813677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2819400" cy="838200"/>
          </a:xfrm>
          <a:solidFill>
            <a:schemeClr val="accent1">
              <a:lumMod val="75000"/>
              <a:alpha val="94000"/>
            </a:schemeClr>
          </a:solidFill>
          <a:effectLst>
            <a:outerShdw blurRad="50800" dist="38100" algn="l" rotWithShape="0">
              <a:prstClr val="black">
                <a:alpha val="40000"/>
              </a:prstClr>
            </a:outerShdw>
          </a:effectLst>
        </p:spPr>
        <p:txBody>
          <a:bodyPr>
            <a:normAutofit/>
          </a:bodyPr>
          <a:lstStyle>
            <a:lvl1pPr algn="l">
              <a:defRPr sz="2000">
                <a:solidFill>
                  <a:schemeClr val="bg1"/>
                </a:solidFill>
                <a:latin typeface="Arial Black" panose="020B0A04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0"/>
            <a:ext cx="8229600" cy="4260625"/>
          </a:xfrm>
        </p:spPr>
        <p:txBody>
          <a:bodyPr/>
          <a:lstStyle>
            <a:lvl1pPr marL="0" indent="0">
              <a:buNone/>
              <a:defRPr/>
            </a:lvl1pPr>
          </a:lstStyle>
          <a:p>
            <a:pPr lvl="0"/>
            <a:endParaRPr lang="en-US" dirty="0"/>
          </a:p>
        </p:txBody>
      </p:sp>
      <p:sp>
        <p:nvSpPr>
          <p:cNvPr id="12" name="Text Placeholder 11"/>
          <p:cNvSpPr>
            <a:spLocks noGrp="1"/>
          </p:cNvSpPr>
          <p:nvPr>
            <p:ph type="body" sz="quarter" idx="13"/>
          </p:nvPr>
        </p:nvSpPr>
        <p:spPr>
          <a:xfrm>
            <a:off x="3429000" y="228600"/>
            <a:ext cx="5334000" cy="838200"/>
          </a:xfrm>
        </p:spPr>
        <p:txBody>
          <a:bodyPr>
            <a:normAutofit/>
          </a:bodyPr>
          <a:lstStyle>
            <a:lvl1pPr marL="0" indent="0">
              <a:buNone/>
              <a:defRPr sz="2800" b="1"/>
            </a:lvl1pPr>
          </a:lstStyle>
          <a:p>
            <a:pPr lvl="0"/>
            <a:r>
              <a:rPr lang="en-US" dirty="0" smtClean="0"/>
              <a:t>Click to edit Master text styles</a:t>
            </a:r>
            <a:endParaRPr lang="en-US" dirty="0"/>
          </a:p>
        </p:txBody>
      </p:sp>
      <p:cxnSp>
        <p:nvCxnSpPr>
          <p:cNvPr id="5" name="Straight Connector 4"/>
          <p:cNvCxnSpPr/>
          <p:nvPr userDrawn="1"/>
        </p:nvCxnSpPr>
        <p:spPr>
          <a:xfrm>
            <a:off x="457200" y="1219200"/>
            <a:ext cx="8305800" cy="0"/>
          </a:xfrm>
          <a:prstGeom prst="line">
            <a:avLst/>
          </a:prstGeom>
          <a:ln w="25400" cmpd="dbl">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6353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6377F4-BCB2-4E53-B04D-467BBB18B85E}"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E68DD5-D361-4CD6-9C05-8431B0ADCFFA}" type="slidenum">
              <a:rPr lang="en-US" smtClean="0"/>
              <a:t>‹#›</a:t>
            </a:fld>
            <a:endParaRPr lang="en-US"/>
          </a:p>
        </p:txBody>
      </p:sp>
    </p:spTree>
    <p:extLst>
      <p:ext uri="{BB962C8B-B14F-4D97-AF65-F5344CB8AC3E}">
        <p14:creationId xmlns:p14="http://schemas.microsoft.com/office/powerpoint/2010/main" val="80115889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6377F4-BCB2-4E53-B04D-467BBB18B85E}" type="datetimeFigureOut">
              <a:rPr lang="en-US" smtClean="0"/>
              <a:t>10/16/2018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E68DD5-D361-4CD6-9C05-8431B0ADCFFA}" type="slidenum">
              <a:rPr lang="en-US" smtClean="0"/>
              <a:t>‹#›</a:t>
            </a:fld>
            <a:endParaRPr lang="en-US"/>
          </a:p>
        </p:txBody>
      </p:sp>
    </p:spTree>
    <p:extLst>
      <p:ext uri="{BB962C8B-B14F-4D97-AF65-F5344CB8AC3E}">
        <p14:creationId xmlns:p14="http://schemas.microsoft.com/office/powerpoint/2010/main" val="173791527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6377F4-BCB2-4E53-B04D-467BBB18B85E}" type="datetimeFigureOut">
              <a:rPr lang="en-US" smtClean="0"/>
              <a:t>10/16/2018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E68DD5-D361-4CD6-9C05-8431B0ADCFFA}" type="slidenum">
              <a:rPr lang="en-US" smtClean="0"/>
              <a:t>‹#›</a:t>
            </a:fld>
            <a:endParaRPr lang="en-US"/>
          </a:p>
        </p:txBody>
      </p:sp>
    </p:spTree>
    <p:extLst>
      <p:ext uri="{BB962C8B-B14F-4D97-AF65-F5344CB8AC3E}">
        <p14:creationId xmlns:p14="http://schemas.microsoft.com/office/powerpoint/2010/main" val="168660016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77F4-BCB2-4E53-B04D-467BBB18B85E}" type="datetimeFigureOut">
              <a:rPr lang="en-US" smtClean="0"/>
              <a:t>10/16/2018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E68DD5-D361-4CD6-9C05-8431B0ADCFFA}" type="slidenum">
              <a:rPr lang="en-US" smtClean="0"/>
              <a:t>‹#›</a:t>
            </a:fld>
            <a:endParaRPr lang="en-US"/>
          </a:p>
        </p:txBody>
      </p:sp>
    </p:spTree>
    <p:extLst>
      <p:ext uri="{BB962C8B-B14F-4D97-AF65-F5344CB8AC3E}">
        <p14:creationId xmlns:p14="http://schemas.microsoft.com/office/powerpoint/2010/main" val="13736266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6377F4-BCB2-4E53-B04D-467BBB18B85E}"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E68DD5-D361-4CD6-9C05-8431B0ADCFFA}" type="slidenum">
              <a:rPr lang="en-US" smtClean="0"/>
              <a:t>‹#›</a:t>
            </a:fld>
            <a:endParaRPr lang="en-US"/>
          </a:p>
        </p:txBody>
      </p:sp>
    </p:spTree>
    <p:extLst>
      <p:ext uri="{BB962C8B-B14F-4D97-AF65-F5344CB8AC3E}">
        <p14:creationId xmlns:p14="http://schemas.microsoft.com/office/powerpoint/2010/main" val="121162236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6377F4-BCB2-4E53-B04D-467BBB18B85E}"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E68DD5-D361-4CD6-9C05-8431B0ADCFFA}" type="slidenum">
              <a:rPr lang="en-US" smtClean="0"/>
              <a:t>‹#›</a:t>
            </a:fld>
            <a:endParaRPr lang="en-US"/>
          </a:p>
        </p:txBody>
      </p:sp>
    </p:spTree>
    <p:extLst>
      <p:ext uri="{BB962C8B-B14F-4D97-AF65-F5344CB8AC3E}">
        <p14:creationId xmlns:p14="http://schemas.microsoft.com/office/powerpoint/2010/main" val="399564952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377F4-BCB2-4E53-B04D-467BBB18B85E}"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E68DD5-D361-4CD6-9C05-8431B0ADCFFA}" type="slidenum">
              <a:rPr lang="en-US" smtClean="0"/>
              <a:t>‹#›</a:t>
            </a:fld>
            <a:endParaRPr lang="en-US"/>
          </a:p>
        </p:txBody>
      </p:sp>
    </p:spTree>
    <p:extLst>
      <p:ext uri="{BB962C8B-B14F-4D97-AF65-F5344CB8AC3E}">
        <p14:creationId xmlns:p14="http://schemas.microsoft.com/office/powerpoint/2010/main" val="10420025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377F4-BCB2-4E53-B04D-467BBB18B85E}"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E68DD5-D361-4CD6-9C05-8431B0ADCFFA}" type="slidenum">
              <a:rPr lang="en-US" smtClean="0"/>
              <a:t>‹#›</a:t>
            </a:fld>
            <a:endParaRPr lang="en-US"/>
          </a:p>
        </p:txBody>
      </p:sp>
    </p:spTree>
    <p:extLst>
      <p:ext uri="{BB962C8B-B14F-4D97-AF65-F5344CB8AC3E}">
        <p14:creationId xmlns:p14="http://schemas.microsoft.com/office/powerpoint/2010/main" val="318568265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9800"/>
            <a:ext cx="7772400" cy="1238250"/>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581400"/>
            <a:ext cx="6400800" cy="1143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0" y="152400"/>
            <a:ext cx="7315200" cy="1824696"/>
          </a:xfrm>
          <a:prstGeom prst="rect">
            <a:avLst/>
          </a:prstGeom>
          <a:ln>
            <a:noFill/>
          </a:ln>
          <a:effectLst>
            <a:softEdge rad="112500"/>
          </a:effectLst>
        </p:spPr>
      </p:pic>
      <p:sp>
        <p:nvSpPr>
          <p:cNvPr id="6" name="TextBox 5"/>
          <p:cNvSpPr txBox="1"/>
          <p:nvPr userDrawn="1"/>
        </p:nvSpPr>
        <p:spPr>
          <a:xfrm>
            <a:off x="3835400" y="1524000"/>
            <a:ext cx="4267200" cy="369332"/>
          </a:xfrm>
          <a:prstGeom prst="rect">
            <a:avLst/>
          </a:prstGeom>
          <a:noFill/>
        </p:spPr>
        <p:txBody>
          <a:bodyPr wrap="square" rtlCol="0">
            <a:spAutoFit/>
          </a:bodyPr>
          <a:lstStyle/>
          <a:p>
            <a:r>
              <a:rPr lang="en-US" i="1" dirty="0" smtClean="0">
                <a:solidFill>
                  <a:schemeClr val="bg1"/>
                </a:solidFill>
              </a:rPr>
              <a:t>Emergency Management Training Center</a:t>
            </a:r>
            <a:endParaRPr lang="en-US" i="1" dirty="0">
              <a:solidFill>
                <a:schemeClr val="bg1"/>
              </a:solidFill>
            </a:endParaRPr>
          </a:p>
        </p:txBody>
      </p:sp>
      <p:sp>
        <p:nvSpPr>
          <p:cNvPr id="8" name="Text Placeholder 7"/>
          <p:cNvSpPr>
            <a:spLocks noGrp="1"/>
          </p:cNvSpPr>
          <p:nvPr>
            <p:ph type="body" sz="quarter" idx="10" hasCustomPrompt="1"/>
          </p:nvPr>
        </p:nvSpPr>
        <p:spPr>
          <a:xfrm>
            <a:off x="1485900" y="4876800"/>
            <a:ext cx="6210300" cy="381000"/>
          </a:xfrm>
        </p:spPr>
        <p:txBody>
          <a:bodyPr>
            <a:noAutofit/>
          </a:bodyPr>
          <a:lstStyle>
            <a:lvl1pPr marL="0" indent="0" algn="ctr">
              <a:buNone/>
              <a:defRPr sz="2400" baseline="0">
                <a:solidFill>
                  <a:schemeClr val="bg1">
                    <a:lumMod val="50000"/>
                  </a:schemeClr>
                </a:solidFill>
              </a:defRPr>
            </a:lvl1pPr>
          </a:lstStyle>
          <a:p>
            <a:pPr lvl="0"/>
            <a:r>
              <a:rPr lang="en-US" dirty="0" smtClean="0"/>
              <a:t>Instructors and date</a:t>
            </a:r>
          </a:p>
        </p:txBody>
      </p:sp>
    </p:spTree>
    <p:extLst>
      <p:ext uri="{BB962C8B-B14F-4D97-AF65-F5344CB8AC3E}">
        <p14:creationId xmlns:p14="http://schemas.microsoft.com/office/powerpoint/2010/main" val="23082130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hf sldNum="0"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3352800" cy="838200"/>
          </a:xfrm>
          <a:solidFill>
            <a:schemeClr val="tx2">
              <a:lumMod val="60000"/>
              <a:lumOff val="40000"/>
              <a:alpha val="94000"/>
            </a:schemeClr>
          </a:solidFill>
          <a:effectLst>
            <a:outerShdw blurRad="50800" dist="38100" algn="l" rotWithShape="0">
              <a:prstClr val="black">
                <a:alpha val="40000"/>
              </a:prstClr>
            </a:outerShdw>
          </a:effectLst>
        </p:spPr>
        <p:txBody>
          <a:bodyPr>
            <a:normAutofit/>
          </a:bodyPr>
          <a:lstStyle>
            <a:lvl1pPr algn="l">
              <a:defRPr sz="2000">
                <a:solidFill>
                  <a:schemeClr val="bg1"/>
                </a:solidFill>
                <a:latin typeface="Arial Black" panose="020B0A04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0"/>
            <a:ext cx="8229600" cy="4260625"/>
          </a:xfrm>
        </p:spPr>
        <p:txBody>
          <a:bodyPr/>
          <a:lstStyle>
            <a:lvl1pPr marL="0" indent="0">
              <a:buNone/>
              <a:defRPr/>
            </a:lvl1pPr>
          </a:lstStyle>
          <a:p>
            <a:pPr lvl="0"/>
            <a:endParaRPr lang="en-US" dirty="0"/>
          </a:p>
        </p:txBody>
      </p:sp>
      <p:sp>
        <p:nvSpPr>
          <p:cNvPr id="12" name="Text Placeholder 11"/>
          <p:cNvSpPr>
            <a:spLocks noGrp="1"/>
          </p:cNvSpPr>
          <p:nvPr>
            <p:ph type="body" sz="quarter" idx="13"/>
          </p:nvPr>
        </p:nvSpPr>
        <p:spPr>
          <a:xfrm>
            <a:off x="3810000" y="228600"/>
            <a:ext cx="4953000" cy="838200"/>
          </a:xfrm>
        </p:spPr>
        <p:txBody>
          <a:bodyPr>
            <a:normAutofit/>
          </a:bodyPr>
          <a:lstStyle>
            <a:lvl1pPr marL="0" indent="0">
              <a:buNone/>
              <a:defRPr sz="2800" b="1"/>
            </a:lvl1pPr>
          </a:lstStyle>
          <a:p>
            <a:pPr lvl="0"/>
            <a:r>
              <a:rPr lang="en-US" dirty="0" smtClean="0"/>
              <a:t>Click to edit Master text styles</a:t>
            </a:r>
            <a:endParaRPr lang="en-US" dirty="0"/>
          </a:p>
        </p:txBody>
      </p:sp>
      <p:sp>
        <p:nvSpPr>
          <p:cNvPr id="14" name="TextBox 13"/>
          <p:cNvSpPr txBox="1"/>
          <p:nvPr userDrawn="1"/>
        </p:nvSpPr>
        <p:spPr>
          <a:xfrm>
            <a:off x="2438400" y="6324600"/>
            <a:ext cx="3581400" cy="307777"/>
          </a:xfrm>
          <a:prstGeom prst="rect">
            <a:avLst/>
          </a:prstGeom>
          <a:solidFill>
            <a:schemeClr val="bg1"/>
          </a:solidFill>
        </p:spPr>
        <p:txBody>
          <a:bodyPr wrap="square" rtlCol="0">
            <a:spAutoFit/>
          </a:bodyPr>
          <a:lstStyle/>
          <a:p>
            <a:r>
              <a:rPr lang="en-US" sz="1400" b="1" i="1" dirty="0" smtClean="0"/>
              <a:t>Emergency Management Training Center</a:t>
            </a:r>
            <a:endParaRPr lang="en-US" sz="1400" b="1" i="1" dirty="0"/>
          </a:p>
        </p:txBody>
      </p:sp>
    </p:spTree>
    <p:extLst>
      <p:ext uri="{BB962C8B-B14F-4D97-AF65-F5344CB8AC3E}">
        <p14:creationId xmlns:p14="http://schemas.microsoft.com/office/powerpoint/2010/main" val="10326353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EE5EE63-22F2-480B-A4D0-9AC8206DF439}" type="datetimeFigureOut">
              <a:rPr lang="en-US" smtClean="0"/>
              <a:t>10/16/2018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CD0F10D-7695-4400-8CD1-EE6B8E1EC738}" type="slidenum">
              <a:rPr lang="en-US" smtClean="0"/>
              <a:t>‹#›</a:t>
            </a:fld>
            <a:endParaRPr lang="en-US"/>
          </a:p>
        </p:txBody>
      </p:sp>
    </p:spTree>
    <p:extLst>
      <p:ext uri="{BB962C8B-B14F-4D97-AF65-F5344CB8AC3E}">
        <p14:creationId xmlns:p14="http://schemas.microsoft.com/office/powerpoint/2010/main" val="65091816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3352800" cy="838200"/>
          </a:xfrm>
          <a:solidFill>
            <a:schemeClr val="tx2">
              <a:lumMod val="60000"/>
              <a:lumOff val="40000"/>
              <a:alpha val="94000"/>
            </a:schemeClr>
          </a:solidFill>
          <a:effectLst>
            <a:outerShdw blurRad="50800" dist="38100" algn="l" rotWithShape="0">
              <a:prstClr val="black">
                <a:alpha val="40000"/>
              </a:prstClr>
            </a:outerShdw>
          </a:effectLst>
        </p:spPr>
        <p:txBody>
          <a:bodyPr>
            <a:normAutofit/>
          </a:bodyPr>
          <a:lstStyle>
            <a:lvl1pPr algn="l">
              <a:defRPr sz="2000">
                <a:solidFill>
                  <a:schemeClr val="bg1"/>
                </a:solidFill>
                <a:latin typeface="Arial Black" panose="020B0A04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0"/>
            <a:ext cx="8229600" cy="4260625"/>
          </a:xfrm>
        </p:spPr>
        <p:txBody>
          <a:bodyPr/>
          <a:lstStyle>
            <a:lvl1pPr marL="0" indent="0">
              <a:buNone/>
              <a:defRPr/>
            </a:lvl1pPr>
          </a:lstStyle>
          <a:p>
            <a:pPr lvl="0"/>
            <a:endParaRPr lang="en-US" dirty="0"/>
          </a:p>
        </p:txBody>
      </p:sp>
      <p:sp>
        <p:nvSpPr>
          <p:cNvPr id="12" name="Text Placeholder 11"/>
          <p:cNvSpPr>
            <a:spLocks noGrp="1"/>
          </p:cNvSpPr>
          <p:nvPr>
            <p:ph type="body" sz="quarter" idx="13"/>
          </p:nvPr>
        </p:nvSpPr>
        <p:spPr>
          <a:xfrm>
            <a:off x="3810000" y="228600"/>
            <a:ext cx="4953000" cy="838200"/>
          </a:xfrm>
        </p:spPr>
        <p:txBody>
          <a:bodyPr>
            <a:normAutofit/>
          </a:bodyPr>
          <a:lstStyle>
            <a:lvl1pPr marL="0" indent="0">
              <a:buNone/>
              <a:defRPr sz="2800" b="1"/>
            </a:lvl1pPr>
          </a:lstStyle>
          <a:p>
            <a:pPr lvl="0"/>
            <a:r>
              <a:rPr lang="en-US" dirty="0" smtClean="0"/>
              <a:t>Click to edit Master text styles</a:t>
            </a:r>
            <a:endParaRPr lang="en-US" dirty="0"/>
          </a:p>
        </p:txBody>
      </p:sp>
      <p:sp>
        <p:nvSpPr>
          <p:cNvPr id="14" name="TextBox 13"/>
          <p:cNvSpPr txBox="1"/>
          <p:nvPr userDrawn="1"/>
        </p:nvSpPr>
        <p:spPr>
          <a:xfrm>
            <a:off x="2438400" y="6324600"/>
            <a:ext cx="3581400" cy="307777"/>
          </a:xfrm>
          <a:prstGeom prst="rect">
            <a:avLst/>
          </a:prstGeom>
          <a:solidFill>
            <a:schemeClr val="bg1"/>
          </a:solidFill>
        </p:spPr>
        <p:txBody>
          <a:bodyPr wrap="square" rtlCol="0">
            <a:spAutoFit/>
          </a:bodyPr>
          <a:lstStyle/>
          <a:p>
            <a:r>
              <a:rPr lang="en-US" sz="1400" b="1" i="1" dirty="0" smtClean="0"/>
              <a:t>Emergency Management Training Center</a:t>
            </a:r>
            <a:endParaRPr lang="en-US" sz="1400" b="1" i="1" dirty="0"/>
          </a:p>
        </p:txBody>
      </p:sp>
    </p:spTree>
    <p:extLst>
      <p:ext uri="{BB962C8B-B14F-4D97-AF65-F5344CB8AC3E}">
        <p14:creationId xmlns:p14="http://schemas.microsoft.com/office/powerpoint/2010/main" val="10326353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3352800" cy="838200"/>
          </a:xfrm>
          <a:solidFill>
            <a:schemeClr val="tx2">
              <a:lumMod val="60000"/>
              <a:lumOff val="40000"/>
              <a:alpha val="94000"/>
            </a:schemeClr>
          </a:solidFill>
          <a:effectLst>
            <a:outerShdw blurRad="50800" dist="38100" algn="l" rotWithShape="0">
              <a:prstClr val="black">
                <a:alpha val="40000"/>
              </a:prstClr>
            </a:outerShdw>
          </a:effectLst>
        </p:spPr>
        <p:txBody>
          <a:bodyPr>
            <a:normAutofit/>
          </a:bodyPr>
          <a:lstStyle>
            <a:lvl1pPr algn="l">
              <a:defRPr sz="2000">
                <a:solidFill>
                  <a:schemeClr val="bg1"/>
                </a:solidFill>
                <a:latin typeface="Arial Black" panose="020B0A04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0"/>
            <a:ext cx="8229600" cy="4260625"/>
          </a:xfrm>
        </p:spPr>
        <p:txBody>
          <a:bodyPr/>
          <a:lstStyle>
            <a:lvl1pPr marL="0" indent="0">
              <a:buNone/>
              <a:defRPr/>
            </a:lvl1pPr>
          </a:lstStyle>
          <a:p>
            <a:pPr lvl="0"/>
            <a:endParaRPr lang="en-US" dirty="0"/>
          </a:p>
        </p:txBody>
      </p:sp>
      <p:sp>
        <p:nvSpPr>
          <p:cNvPr id="12" name="Text Placeholder 11"/>
          <p:cNvSpPr>
            <a:spLocks noGrp="1"/>
          </p:cNvSpPr>
          <p:nvPr>
            <p:ph type="body" sz="quarter" idx="13"/>
          </p:nvPr>
        </p:nvSpPr>
        <p:spPr>
          <a:xfrm>
            <a:off x="3810000" y="228600"/>
            <a:ext cx="4953000" cy="838200"/>
          </a:xfrm>
        </p:spPr>
        <p:txBody>
          <a:bodyPr>
            <a:normAutofit/>
          </a:bodyPr>
          <a:lstStyle>
            <a:lvl1pPr marL="0" indent="0">
              <a:buNone/>
              <a:defRPr sz="2800" b="1"/>
            </a:lvl1pPr>
          </a:lstStyle>
          <a:p>
            <a:pPr lvl="0"/>
            <a:r>
              <a:rPr lang="en-US" dirty="0" smtClean="0"/>
              <a:t>Click to edit Master text styles</a:t>
            </a:r>
            <a:endParaRPr lang="en-US" dirty="0"/>
          </a:p>
        </p:txBody>
      </p:sp>
      <p:sp>
        <p:nvSpPr>
          <p:cNvPr id="14" name="TextBox 13"/>
          <p:cNvSpPr txBox="1"/>
          <p:nvPr userDrawn="1"/>
        </p:nvSpPr>
        <p:spPr>
          <a:xfrm>
            <a:off x="2438400" y="6324600"/>
            <a:ext cx="3581400" cy="307777"/>
          </a:xfrm>
          <a:prstGeom prst="rect">
            <a:avLst/>
          </a:prstGeom>
          <a:solidFill>
            <a:schemeClr val="bg1"/>
          </a:solidFill>
        </p:spPr>
        <p:txBody>
          <a:bodyPr wrap="square" rtlCol="0">
            <a:spAutoFit/>
          </a:bodyPr>
          <a:lstStyle/>
          <a:p>
            <a:r>
              <a:rPr lang="en-US" sz="1400" b="1" i="1" dirty="0" smtClean="0"/>
              <a:t>Emergency Management Training Center</a:t>
            </a:r>
            <a:endParaRPr lang="en-US" sz="1400" b="1" i="1" dirty="0"/>
          </a:p>
        </p:txBody>
      </p:sp>
    </p:spTree>
    <p:extLst>
      <p:ext uri="{BB962C8B-B14F-4D97-AF65-F5344CB8AC3E}">
        <p14:creationId xmlns:p14="http://schemas.microsoft.com/office/powerpoint/2010/main" val="10326353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D75033-CB93-421B-8E52-6AD76DE55923}"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53EB9-18F4-4E21-B295-8E95459E3F93}" type="slidenum">
              <a:rPr lang="en-US" smtClean="0"/>
              <a:t>‹#›</a:t>
            </a:fld>
            <a:endParaRPr lang="en-US"/>
          </a:p>
        </p:txBody>
      </p:sp>
    </p:spTree>
    <p:extLst>
      <p:ext uri="{BB962C8B-B14F-4D97-AF65-F5344CB8AC3E}">
        <p14:creationId xmlns:p14="http://schemas.microsoft.com/office/powerpoint/2010/main" val="113454685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D75033-CB93-421B-8E52-6AD76DE55923}"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53EB9-18F4-4E21-B295-8E95459E3F93}" type="slidenum">
              <a:rPr lang="en-US" smtClean="0"/>
              <a:t>‹#›</a:t>
            </a:fld>
            <a:endParaRPr lang="en-US"/>
          </a:p>
        </p:txBody>
      </p:sp>
    </p:spTree>
    <p:extLst>
      <p:ext uri="{BB962C8B-B14F-4D97-AF65-F5344CB8AC3E}">
        <p14:creationId xmlns:p14="http://schemas.microsoft.com/office/powerpoint/2010/main" val="28705526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D75033-CB93-421B-8E52-6AD76DE55923}"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53EB9-18F4-4E21-B295-8E95459E3F93}" type="slidenum">
              <a:rPr lang="en-US" smtClean="0"/>
              <a:t>‹#›</a:t>
            </a:fld>
            <a:endParaRPr lang="en-US"/>
          </a:p>
        </p:txBody>
      </p:sp>
    </p:spTree>
    <p:extLst>
      <p:ext uri="{BB962C8B-B14F-4D97-AF65-F5344CB8AC3E}">
        <p14:creationId xmlns:p14="http://schemas.microsoft.com/office/powerpoint/2010/main" val="2709675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D75033-CB93-421B-8E52-6AD76DE55923}"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C53EB9-18F4-4E21-B295-8E95459E3F93}" type="slidenum">
              <a:rPr lang="en-US" smtClean="0"/>
              <a:t>‹#›</a:t>
            </a:fld>
            <a:endParaRPr lang="en-US"/>
          </a:p>
        </p:txBody>
      </p:sp>
    </p:spTree>
    <p:extLst>
      <p:ext uri="{BB962C8B-B14F-4D97-AF65-F5344CB8AC3E}">
        <p14:creationId xmlns:p14="http://schemas.microsoft.com/office/powerpoint/2010/main" val="9478930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D75033-CB93-421B-8E52-6AD76DE55923}" type="datetimeFigureOut">
              <a:rPr lang="en-US" smtClean="0"/>
              <a:t>10/16/2018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C53EB9-18F4-4E21-B295-8E95459E3F93}" type="slidenum">
              <a:rPr lang="en-US" smtClean="0"/>
              <a:t>‹#›</a:t>
            </a:fld>
            <a:endParaRPr lang="en-US"/>
          </a:p>
        </p:txBody>
      </p:sp>
    </p:spTree>
    <p:extLst>
      <p:ext uri="{BB962C8B-B14F-4D97-AF65-F5344CB8AC3E}">
        <p14:creationId xmlns:p14="http://schemas.microsoft.com/office/powerpoint/2010/main" val="166070090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D75033-CB93-421B-8E52-6AD76DE55923}" type="datetimeFigureOut">
              <a:rPr lang="en-US" smtClean="0"/>
              <a:t>10/16/2018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C53EB9-18F4-4E21-B295-8E95459E3F93}" type="slidenum">
              <a:rPr lang="en-US" smtClean="0"/>
              <a:t>‹#›</a:t>
            </a:fld>
            <a:endParaRPr lang="en-US"/>
          </a:p>
        </p:txBody>
      </p:sp>
    </p:spTree>
    <p:extLst>
      <p:ext uri="{BB962C8B-B14F-4D97-AF65-F5344CB8AC3E}">
        <p14:creationId xmlns:p14="http://schemas.microsoft.com/office/powerpoint/2010/main" val="175614889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D75033-CB93-421B-8E52-6AD76DE55923}" type="datetimeFigureOut">
              <a:rPr lang="en-US" smtClean="0"/>
              <a:t>10/16/2018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C53EB9-18F4-4E21-B295-8E95459E3F93}" type="slidenum">
              <a:rPr lang="en-US" smtClean="0"/>
              <a:t>‹#›</a:t>
            </a:fld>
            <a:endParaRPr lang="en-US"/>
          </a:p>
        </p:txBody>
      </p:sp>
      <p:sp>
        <p:nvSpPr>
          <p:cNvPr id="6" name="Text Placeholder 5"/>
          <p:cNvSpPr>
            <a:spLocks noGrp="1"/>
          </p:cNvSpPr>
          <p:nvPr>
            <p:ph type="body" sz="quarter" idx="13"/>
          </p:nvPr>
        </p:nvSpPr>
        <p:spPr>
          <a:xfrm>
            <a:off x="609600" y="609600"/>
            <a:ext cx="2133600" cy="68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95582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D75033-CB93-421B-8E52-6AD76DE55923}"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C53EB9-18F4-4E21-B295-8E95459E3F93}" type="slidenum">
              <a:rPr lang="en-US" smtClean="0"/>
              <a:t>‹#›</a:t>
            </a:fld>
            <a:endParaRPr lang="en-US"/>
          </a:p>
        </p:txBody>
      </p:sp>
    </p:spTree>
    <p:extLst>
      <p:ext uri="{BB962C8B-B14F-4D97-AF65-F5344CB8AC3E}">
        <p14:creationId xmlns:p14="http://schemas.microsoft.com/office/powerpoint/2010/main" val="283506861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EE5EE63-22F2-480B-A4D0-9AC8206DF439}" type="datetimeFigureOut">
              <a:rPr lang="en-US" smtClean="0"/>
              <a:t>10/16/2018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CD0F10D-7695-4400-8CD1-EE6B8E1EC738}" type="slidenum">
              <a:rPr lang="en-US" smtClean="0"/>
              <a:t>‹#›</a:t>
            </a:fld>
            <a:endParaRPr lang="en-US"/>
          </a:p>
        </p:txBody>
      </p:sp>
    </p:spTree>
    <p:extLst>
      <p:ext uri="{BB962C8B-B14F-4D97-AF65-F5344CB8AC3E}">
        <p14:creationId xmlns:p14="http://schemas.microsoft.com/office/powerpoint/2010/main" val="378463355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D75033-CB93-421B-8E52-6AD76DE55923}"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C53EB9-18F4-4E21-B295-8E95459E3F93}" type="slidenum">
              <a:rPr lang="en-US" smtClean="0"/>
              <a:t>‹#›</a:t>
            </a:fld>
            <a:endParaRPr lang="en-US"/>
          </a:p>
        </p:txBody>
      </p:sp>
    </p:spTree>
    <p:extLst>
      <p:ext uri="{BB962C8B-B14F-4D97-AF65-F5344CB8AC3E}">
        <p14:creationId xmlns:p14="http://schemas.microsoft.com/office/powerpoint/2010/main" val="74509173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D75033-CB93-421B-8E52-6AD76DE55923}"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53EB9-18F4-4E21-B295-8E95459E3F93}" type="slidenum">
              <a:rPr lang="en-US" smtClean="0"/>
              <a:t>‹#›</a:t>
            </a:fld>
            <a:endParaRPr lang="en-US"/>
          </a:p>
        </p:txBody>
      </p:sp>
    </p:spTree>
    <p:extLst>
      <p:ext uri="{BB962C8B-B14F-4D97-AF65-F5344CB8AC3E}">
        <p14:creationId xmlns:p14="http://schemas.microsoft.com/office/powerpoint/2010/main" val="381176408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D75033-CB93-421B-8E52-6AD76DE55923}"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C53EB9-18F4-4E21-B295-8E95459E3F93}" type="slidenum">
              <a:rPr lang="en-US" smtClean="0"/>
              <a:t>‹#›</a:t>
            </a:fld>
            <a:endParaRPr lang="en-US"/>
          </a:p>
        </p:txBody>
      </p:sp>
    </p:spTree>
    <p:extLst>
      <p:ext uri="{BB962C8B-B14F-4D97-AF65-F5344CB8AC3E}">
        <p14:creationId xmlns:p14="http://schemas.microsoft.com/office/powerpoint/2010/main" val="183965935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D75033-CB93-421B-8E52-6AD76DE55923}" type="datetimeFigureOut">
              <a:rPr lang="en-US" smtClean="0"/>
              <a:t>10/16/2018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C53EB9-18F4-4E21-B295-8E95459E3F93}" type="slidenum">
              <a:rPr lang="en-US" smtClean="0"/>
              <a:t>‹#›</a:t>
            </a:fld>
            <a:endParaRPr lang="en-US"/>
          </a:p>
        </p:txBody>
      </p:sp>
    </p:spTree>
    <p:extLst>
      <p:ext uri="{BB962C8B-B14F-4D97-AF65-F5344CB8AC3E}">
        <p14:creationId xmlns:p14="http://schemas.microsoft.com/office/powerpoint/2010/main" val="31493343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9800"/>
            <a:ext cx="7772400" cy="1238250"/>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581400"/>
            <a:ext cx="6400800" cy="1143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0" y="152400"/>
            <a:ext cx="7315200" cy="1824696"/>
          </a:xfrm>
          <a:prstGeom prst="rect">
            <a:avLst/>
          </a:prstGeom>
          <a:ln>
            <a:noFill/>
          </a:ln>
          <a:effectLst>
            <a:softEdge rad="112500"/>
          </a:effectLst>
        </p:spPr>
      </p:pic>
      <p:sp>
        <p:nvSpPr>
          <p:cNvPr id="6" name="TextBox 5"/>
          <p:cNvSpPr txBox="1"/>
          <p:nvPr userDrawn="1"/>
        </p:nvSpPr>
        <p:spPr>
          <a:xfrm>
            <a:off x="3835400" y="1524000"/>
            <a:ext cx="4267200" cy="369332"/>
          </a:xfrm>
          <a:prstGeom prst="rect">
            <a:avLst/>
          </a:prstGeom>
          <a:noFill/>
        </p:spPr>
        <p:txBody>
          <a:bodyPr wrap="square" rtlCol="0">
            <a:spAutoFit/>
          </a:bodyPr>
          <a:lstStyle/>
          <a:p>
            <a:r>
              <a:rPr lang="en-US" i="1" dirty="0" smtClean="0">
                <a:solidFill>
                  <a:schemeClr val="bg1"/>
                </a:solidFill>
              </a:rPr>
              <a:t>Emergency Management Training Center</a:t>
            </a:r>
            <a:endParaRPr lang="en-US" i="1" dirty="0">
              <a:solidFill>
                <a:schemeClr val="bg1"/>
              </a:solidFill>
            </a:endParaRPr>
          </a:p>
        </p:txBody>
      </p:sp>
      <p:sp>
        <p:nvSpPr>
          <p:cNvPr id="8" name="Text Placeholder 7"/>
          <p:cNvSpPr>
            <a:spLocks noGrp="1"/>
          </p:cNvSpPr>
          <p:nvPr>
            <p:ph type="body" sz="quarter" idx="10" hasCustomPrompt="1"/>
          </p:nvPr>
        </p:nvSpPr>
        <p:spPr>
          <a:xfrm>
            <a:off x="1485900" y="4876800"/>
            <a:ext cx="6210300" cy="381000"/>
          </a:xfrm>
        </p:spPr>
        <p:txBody>
          <a:bodyPr>
            <a:noAutofit/>
          </a:bodyPr>
          <a:lstStyle>
            <a:lvl1pPr marL="0" indent="0" algn="ctr">
              <a:buNone/>
              <a:defRPr sz="2400" baseline="0">
                <a:solidFill>
                  <a:schemeClr val="bg1">
                    <a:lumMod val="50000"/>
                  </a:schemeClr>
                </a:solidFill>
              </a:defRPr>
            </a:lvl1pPr>
          </a:lstStyle>
          <a:p>
            <a:pPr lvl="0"/>
            <a:r>
              <a:rPr lang="en-US" dirty="0" smtClean="0"/>
              <a:t>Instructors and date</a:t>
            </a:r>
          </a:p>
        </p:txBody>
      </p:sp>
    </p:spTree>
    <p:extLst>
      <p:ext uri="{BB962C8B-B14F-4D97-AF65-F5344CB8AC3E}">
        <p14:creationId xmlns:p14="http://schemas.microsoft.com/office/powerpoint/2010/main" val="23082130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hf sldNum="0"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3352800" cy="838200"/>
          </a:xfrm>
          <a:solidFill>
            <a:schemeClr val="tx2">
              <a:lumMod val="60000"/>
              <a:lumOff val="40000"/>
              <a:alpha val="94000"/>
            </a:schemeClr>
          </a:solidFill>
          <a:effectLst>
            <a:outerShdw blurRad="50800" dist="38100" algn="l" rotWithShape="0">
              <a:prstClr val="black">
                <a:alpha val="40000"/>
              </a:prstClr>
            </a:outerShdw>
          </a:effectLst>
        </p:spPr>
        <p:txBody>
          <a:bodyPr>
            <a:normAutofit/>
          </a:bodyPr>
          <a:lstStyle>
            <a:lvl1pPr algn="l">
              <a:defRPr sz="2000">
                <a:solidFill>
                  <a:schemeClr val="bg1"/>
                </a:solidFill>
                <a:latin typeface="Arial Black" panose="020B0A04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0"/>
            <a:ext cx="8229600" cy="4260625"/>
          </a:xfrm>
        </p:spPr>
        <p:txBody>
          <a:bodyPr/>
          <a:lstStyle>
            <a:lvl1pPr marL="0" indent="0">
              <a:buNone/>
              <a:defRPr/>
            </a:lvl1pPr>
          </a:lstStyle>
          <a:p>
            <a:pPr lvl="0"/>
            <a:endParaRPr lang="en-US" dirty="0"/>
          </a:p>
        </p:txBody>
      </p:sp>
      <p:sp>
        <p:nvSpPr>
          <p:cNvPr id="12" name="Text Placeholder 11"/>
          <p:cNvSpPr>
            <a:spLocks noGrp="1"/>
          </p:cNvSpPr>
          <p:nvPr>
            <p:ph type="body" sz="quarter" idx="13"/>
          </p:nvPr>
        </p:nvSpPr>
        <p:spPr>
          <a:xfrm>
            <a:off x="3810000" y="228600"/>
            <a:ext cx="4953000" cy="838200"/>
          </a:xfrm>
        </p:spPr>
        <p:txBody>
          <a:bodyPr>
            <a:normAutofit/>
          </a:bodyPr>
          <a:lstStyle>
            <a:lvl1pPr marL="0" indent="0">
              <a:buNone/>
              <a:defRPr sz="2800" b="1"/>
            </a:lvl1pPr>
          </a:lstStyle>
          <a:p>
            <a:pPr lvl="0"/>
            <a:r>
              <a:rPr lang="en-US" dirty="0" smtClean="0"/>
              <a:t>Click to edit Master text styles</a:t>
            </a:r>
            <a:endParaRPr lang="en-US" dirty="0"/>
          </a:p>
        </p:txBody>
      </p:sp>
      <p:sp>
        <p:nvSpPr>
          <p:cNvPr id="14" name="TextBox 13"/>
          <p:cNvSpPr txBox="1"/>
          <p:nvPr userDrawn="1"/>
        </p:nvSpPr>
        <p:spPr>
          <a:xfrm>
            <a:off x="2438400" y="6324600"/>
            <a:ext cx="3581400" cy="307777"/>
          </a:xfrm>
          <a:prstGeom prst="rect">
            <a:avLst/>
          </a:prstGeom>
          <a:solidFill>
            <a:schemeClr val="bg1"/>
          </a:solidFill>
        </p:spPr>
        <p:txBody>
          <a:bodyPr wrap="square" rtlCol="0">
            <a:spAutoFit/>
          </a:bodyPr>
          <a:lstStyle/>
          <a:p>
            <a:r>
              <a:rPr lang="en-US" sz="1400" b="1" i="1" dirty="0" smtClean="0"/>
              <a:t>Emergency Management Training Center</a:t>
            </a:r>
            <a:endParaRPr lang="en-US" sz="1400" b="1" i="1" dirty="0"/>
          </a:p>
        </p:txBody>
      </p:sp>
    </p:spTree>
    <p:extLst>
      <p:ext uri="{BB962C8B-B14F-4D97-AF65-F5344CB8AC3E}">
        <p14:creationId xmlns:p14="http://schemas.microsoft.com/office/powerpoint/2010/main" val="10326353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3352800" cy="838200"/>
          </a:xfrm>
          <a:solidFill>
            <a:schemeClr val="tx2">
              <a:lumMod val="60000"/>
              <a:lumOff val="40000"/>
              <a:alpha val="94000"/>
            </a:schemeClr>
          </a:solidFill>
          <a:effectLst>
            <a:outerShdw blurRad="50800" dist="38100" algn="l" rotWithShape="0">
              <a:prstClr val="black">
                <a:alpha val="40000"/>
              </a:prstClr>
            </a:outerShdw>
          </a:effectLst>
        </p:spPr>
        <p:txBody>
          <a:bodyPr>
            <a:normAutofit/>
          </a:bodyPr>
          <a:lstStyle>
            <a:lvl1pPr algn="l">
              <a:defRPr sz="2000">
                <a:solidFill>
                  <a:schemeClr val="bg1"/>
                </a:solidFill>
                <a:latin typeface="Arial Black" panose="020B0A04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0"/>
            <a:ext cx="8229600" cy="4260625"/>
          </a:xfrm>
        </p:spPr>
        <p:txBody>
          <a:bodyPr/>
          <a:lstStyle>
            <a:lvl1pPr marL="0" indent="0">
              <a:buNone/>
              <a:defRPr/>
            </a:lvl1pPr>
          </a:lstStyle>
          <a:p>
            <a:pPr lvl="0"/>
            <a:endParaRPr lang="en-US" dirty="0"/>
          </a:p>
        </p:txBody>
      </p:sp>
      <p:sp>
        <p:nvSpPr>
          <p:cNvPr id="12" name="Text Placeholder 11"/>
          <p:cNvSpPr>
            <a:spLocks noGrp="1"/>
          </p:cNvSpPr>
          <p:nvPr>
            <p:ph type="body" sz="quarter" idx="13"/>
          </p:nvPr>
        </p:nvSpPr>
        <p:spPr>
          <a:xfrm>
            <a:off x="3810000" y="228600"/>
            <a:ext cx="4953000" cy="838200"/>
          </a:xfrm>
        </p:spPr>
        <p:txBody>
          <a:bodyPr>
            <a:normAutofit/>
          </a:bodyPr>
          <a:lstStyle>
            <a:lvl1pPr marL="0" indent="0">
              <a:buNone/>
              <a:defRPr sz="2800" b="1"/>
            </a:lvl1pPr>
          </a:lstStyle>
          <a:p>
            <a:pPr lvl="0"/>
            <a:r>
              <a:rPr lang="en-US" dirty="0" smtClean="0"/>
              <a:t>Click to edit Master text styles</a:t>
            </a:r>
            <a:endParaRPr lang="en-US" dirty="0"/>
          </a:p>
        </p:txBody>
      </p:sp>
      <p:sp>
        <p:nvSpPr>
          <p:cNvPr id="14" name="TextBox 13"/>
          <p:cNvSpPr txBox="1"/>
          <p:nvPr userDrawn="1"/>
        </p:nvSpPr>
        <p:spPr>
          <a:xfrm>
            <a:off x="2438400" y="6324600"/>
            <a:ext cx="3581400" cy="307777"/>
          </a:xfrm>
          <a:prstGeom prst="rect">
            <a:avLst/>
          </a:prstGeom>
          <a:solidFill>
            <a:schemeClr val="bg1"/>
          </a:solidFill>
        </p:spPr>
        <p:txBody>
          <a:bodyPr wrap="square" rtlCol="0">
            <a:spAutoFit/>
          </a:bodyPr>
          <a:lstStyle/>
          <a:p>
            <a:r>
              <a:rPr lang="en-US" sz="1400" b="1" i="1" dirty="0" smtClean="0"/>
              <a:t>Emergency Management Training Center</a:t>
            </a:r>
            <a:endParaRPr lang="en-US" sz="1400" b="1" i="1" dirty="0"/>
          </a:p>
        </p:txBody>
      </p:sp>
    </p:spTree>
    <p:extLst>
      <p:ext uri="{BB962C8B-B14F-4D97-AF65-F5344CB8AC3E}">
        <p14:creationId xmlns:p14="http://schemas.microsoft.com/office/powerpoint/2010/main" val="10326353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EE5EE63-22F2-480B-A4D0-9AC8206DF439}" type="datetimeFigureOut">
              <a:rPr lang="en-US" smtClean="0"/>
              <a:t>10/16/2018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CD0F10D-7695-4400-8CD1-EE6B8E1EC738}" type="slidenum">
              <a:rPr lang="en-US" smtClean="0"/>
              <a:t>‹#›</a:t>
            </a:fld>
            <a:endParaRPr lang="en-US"/>
          </a:p>
        </p:txBody>
      </p:sp>
    </p:spTree>
    <p:extLst>
      <p:ext uri="{BB962C8B-B14F-4D97-AF65-F5344CB8AC3E}">
        <p14:creationId xmlns:p14="http://schemas.microsoft.com/office/powerpoint/2010/main" val="89258412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EE5EE63-22F2-480B-A4D0-9AC8206DF439}" type="datetimeFigureOut">
              <a:rPr lang="en-US" smtClean="0"/>
              <a:t>10/16/2018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CD0F10D-7695-4400-8CD1-EE6B8E1EC738}" type="slidenum">
              <a:rPr lang="en-US" smtClean="0"/>
              <a:t>‹#›</a:t>
            </a:fld>
            <a:endParaRPr lang="en-US"/>
          </a:p>
        </p:txBody>
      </p:sp>
    </p:spTree>
    <p:extLst>
      <p:ext uri="{BB962C8B-B14F-4D97-AF65-F5344CB8AC3E}">
        <p14:creationId xmlns:p14="http://schemas.microsoft.com/office/powerpoint/2010/main" val="24928635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7112999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EE5EE63-22F2-480B-A4D0-9AC8206DF439}" type="datetimeFigureOut">
              <a:rPr lang="en-US" smtClean="0"/>
              <a:t>10/16/2018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CD0F10D-7695-4400-8CD1-EE6B8E1EC738}" type="slidenum">
              <a:rPr lang="en-US" smtClean="0"/>
              <a:t>‹#›</a:t>
            </a:fld>
            <a:endParaRPr lang="en-US"/>
          </a:p>
        </p:txBody>
      </p:sp>
    </p:spTree>
    <p:extLst>
      <p:ext uri="{BB962C8B-B14F-4D97-AF65-F5344CB8AC3E}">
        <p14:creationId xmlns:p14="http://schemas.microsoft.com/office/powerpoint/2010/main" val="40006398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EE5EE63-22F2-480B-A4D0-9AC8206DF439}" type="datetimeFigureOut">
              <a:rPr lang="en-US" smtClean="0"/>
              <a:t>10/16/2018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CD0F10D-7695-4400-8CD1-EE6B8E1EC738}" type="slidenum">
              <a:rPr lang="en-US" smtClean="0"/>
              <a:t>‹#›</a:t>
            </a:fld>
            <a:endParaRPr lang="en-US"/>
          </a:p>
        </p:txBody>
      </p:sp>
    </p:spTree>
    <p:extLst>
      <p:ext uri="{BB962C8B-B14F-4D97-AF65-F5344CB8AC3E}">
        <p14:creationId xmlns:p14="http://schemas.microsoft.com/office/powerpoint/2010/main" val="74379823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563462"/>
            <a:ext cx="8229600" cy="40687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 y="5694364"/>
            <a:ext cx="9144001" cy="1225774"/>
          </a:xfrm>
          <a:prstGeom prst="rect">
            <a:avLst/>
          </a:prstGeom>
        </p:spPr>
      </p:pic>
    </p:spTree>
    <p:extLst>
      <p:ext uri="{BB962C8B-B14F-4D97-AF65-F5344CB8AC3E}">
        <p14:creationId xmlns:p14="http://schemas.microsoft.com/office/powerpoint/2010/main" val="3348558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2" r:id="rId7"/>
    <p:sldLayoutId id="2147483667" r:id="rId8"/>
    <p:sldLayoutId id="2147483668" r:id="rId9"/>
    <p:sldLayoutId id="2147483669" r:id="rId10"/>
    <p:sldLayoutId id="2147483670" r:id="rId11"/>
    <p:sldLayoutId id="2147483671" r:id="rId12"/>
    <p:sldLayoutId id="2147483802" r:id="rId13"/>
    <p:sldLayoutId id="2147483803" r:id="rId14"/>
    <p:sldLayoutId id="2147483804" r:id="rId15"/>
    <p:sldLayoutId id="2147483805" r:id="rId16"/>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377F4-BCB2-4E53-B04D-467BBB18B85E}" type="datetimeFigureOut">
              <a:rPr lang="en-US" smtClean="0"/>
              <a:t>10/16/2018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68DD5-D361-4CD6-9C05-8431B0ADCFFA}" type="slidenum">
              <a:rPr lang="en-US" smtClean="0"/>
              <a:t>‹#›</a:t>
            </a:fld>
            <a:endParaRPr lang="en-US"/>
          </a:p>
        </p:txBody>
      </p:sp>
    </p:spTree>
    <p:extLst>
      <p:ext uri="{BB962C8B-B14F-4D97-AF65-F5344CB8AC3E}">
        <p14:creationId xmlns:p14="http://schemas.microsoft.com/office/powerpoint/2010/main" val="11449652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 id="2147483699" r:id="rId13"/>
    <p:sldLayoutId id="2147483700" r:id="rId14"/>
    <p:sldLayoutId id="2147483701" r:id="rId15"/>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D75033-CB93-421B-8E52-6AD76DE55923}" type="datetimeFigureOut">
              <a:rPr lang="en-US" smtClean="0"/>
              <a:t>10/16/2018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C53EB9-18F4-4E21-B295-8E95459E3F93}" type="slidenum">
              <a:rPr lang="en-US" smtClean="0"/>
              <a:t>‹#›</a:t>
            </a:fld>
            <a:endParaRPr lang="en-US"/>
          </a:p>
        </p:txBody>
      </p:sp>
    </p:spTree>
    <p:extLst>
      <p:ext uri="{BB962C8B-B14F-4D97-AF65-F5344CB8AC3E}">
        <p14:creationId xmlns:p14="http://schemas.microsoft.com/office/powerpoint/2010/main" val="325197410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718" r:id="rId13"/>
    <p:sldLayoutId id="2147483720" r:id="rId14"/>
    <p:sldLayoutId id="2147483721" r:id="rId15"/>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fema.gov/new-public-assistance-delivery-mode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PowerPoint Topic</a:t>
            </a:r>
            <a:endParaRPr lang="en-US" dirty="0"/>
          </a:p>
        </p:txBody>
      </p:sp>
      <p:sp>
        <p:nvSpPr>
          <p:cNvPr id="8" name="Subtitle 7"/>
          <p:cNvSpPr>
            <a:spLocks noGrp="1"/>
          </p:cNvSpPr>
          <p:nvPr>
            <p:ph type="subTitle" idx="1"/>
          </p:nvPr>
        </p:nvSpPr>
        <p:spPr/>
        <p:txBody>
          <a:bodyPr/>
          <a:lstStyle/>
          <a:p>
            <a:r>
              <a:rPr lang="en-US" dirty="0" smtClean="0"/>
              <a:t>Sub topic</a:t>
            </a:r>
            <a:endParaRPr lang="en-US" dirty="0"/>
          </a:p>
        </p:txBody>
      </p:sp>
      <p:sp>
        <p:nvSpPr>
          <p:cNvPr id="3" name="Text Placeholder 2"/>
          <p:cNvSpPr>
            <a:spLocks noGrp="1"/>
          </p:cNvSpPr>
          <p:nvPr>
            <p:ph type="body" sz="quarter" idx="10"/>
          </p:nvPr>
        </p:nvSpPr>
        <p:spPr/>
        <p:txBody>
          <a:bodyPr/>
          <a:lstStyle/>
          <a:p>
            <a:r>
              <a:rPr lang="en-US" dirty="0" smtClean="0"/>
              <a:t>Presenter Names and Date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6" y="5632225"/>
            <a:ext cx="9154886" cy="1225775"/>
          </a:xfrm>
          <a:prstGeom prst="rect">
            <a:avLst/>
          </a:prstGeom>
        </p:spPr>
      </p:pic>
      <p:sp>
        <p:nvSpPr>
          <p:cNvPr id="5" name="Rectangle 4"/>
          <p:cNvSpPr/>
          <p:nvPr/>
        </p:nvSpPr>
        <p:spPr>
          <a:xfrm>
            <a:off x="1524000" y="1171112"/>
            <a:ext cx="6501332" cy="584775"/>
          </a:xfrm>
          <a:prstGeom prst="rect">
            <a:avLst/>
          </a:prstGeom>
        </p:spPr>
        <p:txBody>
          <a:bodyPr wrap="none">
            <a:spAutoFit/>
          </a:bodyPr>
          <a:lstStyle/>
          <a:p>
            <a:r>
              <a:rPr lang="en-US" sz="3200" dirty="0"/>
              <a:t>Minnesota Public Assistance Program </a:t>
            </a:r>
          </a:p>
        </p:txBody>
      </p:sp>
      <p:sp>
        <p:nvSpPr>
          <p:cNvPr id="6" name="Rectangle 5"/>
          <p:cNvSpPr/>
          <p:nvPr/>
        </p:nvSpPr>
        <p:spPr>
          <a:xfrm>
            <a:off x="590550" y="471381"/>
            <a:ext cx="8001000" cy="646331"/>
          </a:xfrm>
          <a:prstGeom prst="rect">
            <a:avLst/>
          </a:prstGeom>
        </p:spPr>
        <p:txBody>
          <a:bodyPr wrap="square">
            <a:spAutoFit/>
          </a:bodyPr>
          <a:lstStyle/>
          <a:p>
            <a:pPr algn="ctr"/>
            <a:r>
              <a:rPr lang="en-US" sz="3600" dirty="0"/>
              <a:t>INFRASTRUCTURE</a:t>
            </a:r>
            <a:r>
              <a:rPr lang="en-US" dirty="0"/>
              <a:t> </a:t>
            </a:r>
            <a:r>
              <a:rPr lang="en-US" dirty="0" smtClean="0"/>
              <a:t>  </a:t>
            </a:r>
            <a:r>
              <a:rPr lang="en-US" sz="3600" dirty="0" smtClean="0"/>
              <a:t>RECOVERY</a:t>
            </a:r>
            <a:endParaRPr lang="en-US" sz="3600" dirty="0"/>
          </a:p>
        </p:txBody>
      </p:sp>
      <p:pic>
        <p:nvPicPr>
          <p:cNvPr id="9" name="Picture 8"/>
          <p:cNvPicPr>
            <a:picLocks noChangeAspect="1"/>
          </p:cNvPicPr>
          <p:nvPr/>
        </p:nvPicPr>
        <p:blipFill rotWithShape="1">
          <a:blip r:embed="rId3"/>
          <a:srcRect l="2374" t="15555" r="4880" b="17778"/>
          <a:stretch/>
        </p:blipFill>
        <p:spPr>
          <a:xfrm>
            <a:off x="457200" y="1755887"/>
            <a:ext cx="8077200" cy="4013212"/>
          </a:xfrm>
          <a:prstGeom prst="rect">
            <a:avLst/>
          </a:prstGeom>
        </p:spPr>
      </p:pic>
    </p:spTree>
    <p:extLst>
      <p:ext uri="{BB962C8B-B14F-4D97-AF65-F5344CB8AC3E}">
        <p14:creationId xmlns:p14="http://schemas.microsoft.com/office/powerpoint/2010/main" val="206747353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p:txBody>
          <a:bodyPr>
            <a:normAutofit/>
          </a:bodyPr>
          <a:lstStyle/>
          <a:p>
            <a:endParaRPr lang="en-US" sz="2400" dirty="0"/>
          </a:p>
          <a:p>
            <a:endParaRPr lang="en-US" dirty="0"/>
          </a:p>
        </p:txBody>
      </p:sp>
      <p:sp>
        <p:nvSpPr>
          <p:cNvPr id="7" name="Text Placeholder 6"/>
          <p:cNvSpPr>
            <a:spLocks noGrp="1"/>
          </p:cNvSpPr>
          <p:nvPr>
            <p:ph type="body" sz="quarter" idx="13"/>
          </p:nvPr>
        </p:nvSpPr>
        <p:spPr/>
        <p:txBody>
          <a:bodyPr>
            <a:normAutofit fontScale="92500"/>
          </a:bodyPr>
          <a:lstStyle/>
          <a:p>
            <a:r>
              <a:rPr lang="en-US" dirty="0" smtClean="0"/>
              <a:t>Request for Public Assistance (RPA)</a:t>
            </a:r>
            <a:endParaRPr lang="en-US" dirty="0"/>
          </a:p>
        </p:txBody>
      </p:sp>
      <p:pic>
        <p:nvPicPr>
          <p:cNvPr id="2" name="Picture 1"/>
          <p:cNvPicPr>
            <a:picLocks noChangeAspect="1"/>
          </p:cNvPicPr>
          <p:nvPr/>
        </p:nvPicPr>
        <p:blipFill>
          <a:blip r:embed="rId2"/>
          <a:stretch>
            <a:fillRect/>
          </a:stretch>
        </p:blipFill>
        <p:spPr>
          <a:xfrm>
            <a:off x="2209800" y="1295400"/>
            <a:ext cx="3733800" cy="4828190"/>
          </a:xfrm>
          <a:prstGeom prst="rect">
            <a:avLst/>
          </a:prstGeom>
        </p:spPr>
      </p:pic>
      <p:pic>
        <p:nvPicPr>
          <p:cNvPr id="3" name="Picture 2"/>
          <p:cNvPicPr>
            <a:picLocks noChangeAspect="1"/>
          </p:cNvPicPr>
          <p:nvPr/>
        </p:nvPicPr>
        <p:blipFill>
          <a:blip r:embed="rId3"/>
          <a:stretch>
            <a:fillRect/>
          </a:stretch>
        </p:blipFill>
        <p:spPr>
          <a:xfrm>
            <a:off x="3977326" y="1752600"/>
            <a:ext cx="4785674" cy="4094073"/>
          </a:xfrm>
          <a:prstGeom prst="rect">
            <a:avLst/>
          </a:prstGeom>
        </p:spPr>
      </p:pic>
    </p:spTree>
    <p:extLst>
      <p:ext uri="{BB962C8B-B14F-4D97-AF65-F5344CB8AC3E}">
        <p14:creationId xmlns:p14="http://schemas.microsoft.com/office/powerpoint/2010/main" val="163875668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p:txBody>
          <a:bodyPr>
            <a:normAutofit/>
          </a:bodyPr>
          <a:lstStyle/>
          <a:p>
            <a:endParaRPr lang="en-US" sz="2400" dirty="0"/>
          </a:p>
          <a:p>
            <a:endParaRPr lang="en-US" dirty="0"/>
          </a:p>
        </p:txBody>
      </p:sp>
      <p:sp>
        <p:nvSpPr>
          <p:cNvPr id="7" name="Text Placeholder 6"/>
          <p:cNvSpPr>
            <a:spLocks noGrp="1"/>
          </p:cNvSpPr>
          <p:nvPr>
            <p:ph type="body" sz="quarter" idx="13"/>
          </p:nvPr>
        </p:nvSpPr>
        <p:spPr/>
        <p:txBody>
          <a:bodyPr>
            <a:normAutofit fontScale="92500"/>
          </a:bodyPr>
          <a:lstStyle/>
          <a:p>
            <a:r>
              <a:rPr lang="en-US" dirty="0" smtClean="0"/>
              <a:t>Request for Public Assistance (RPA)</a:t>
            </a:r>
            <a:endParaRPr lang="en-US" dirty="0"/>
          </a:p>
        </p:txBody>
      </p:sp>
      <p:pic>
        <p:nvPicPr>
          <p:cNvPr id="2" name="Picture 1"/>
          <p:cNvPicPr>
            <a:picLocks noChangeAspect="1"/>
          </p:cNvPicPr>
          <p:nvPr/>
        </p:nvPicPr>
        <p:blipFill>
          <a:blip r:embed="rId2"/>
          <a:stretch>
            <a:fillRect/>
          </a:stretch>
        </p:blipFill>
        <p:spPr>
          <a:xfrm>
            <a:off x="2209800" y="1295400"/>
            <a:ext cx="3733800" cy="4828190"/>
          </a:xfrm>
          <a:prstGeom prst="rect">
            <a:avLst/>
          </a:prstGeom>
        </p:spPr>
      </p:pic>
      <p:pic>
        <p:nvPicPr>
          <p:cNvPr id="8" name="Picture 2"/>
          <p:cNvPicPr>
            <a:picLocks noChangeAspect="1" noChangeArrowheads="1"/>
          </p:cNvPicPr>
          <p:nvPr/>
        </p:nvPicPr>
        <p:blipFill>
          <a:blip r:embed="rId3" cstate="print"/>
          <a:srcRect/>
          <a:stretch>
            <a:fillRect/>
          </a:stretch>
        </p:blipFill>
        <p:spPr bwMode="auto">
          <a:xfrm>
            <a:off x="76200" y="3519971"/>
            <a:ext cx="8839200" cy="2149475"/>
          </a:xfrm>
          <a:prstGeom prst="rect">
            <a:avLst/>
          </a:prstGeom>
          <a:noFill/>
          <a:ln w="9525">
            <a:noFill/>
            <a:miter lim="800000"/>
            <a:headEnd/>
            <a:tailEnd/>
          </a:ln>
        </p:spPr>
      </p:pic>
    </p:spTree>
    <p:extLst>
      <p:ext uri="{BB962C8B-B14F-4D97-AF65-F5344CB8AC3E}">
        <p14:creationId xmlns:p14="http://schemas.microsoft.com/office/powerpoint/2010/main" val="93581559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7" name="Text Placeholder 6"/>
          <p:cNvSpPr>
            <a:spLocks noGrp="1"/>
          </p:cNvSpPr>
          <p:nvPr>
            <p:ph type="body" sz="quarter" idx="13"/>
          </p:nvPr>
        </p:nvSpPr>
        <p:spPr/>
        <p:txBody>
          <a:bodyPr/>
          <a:lstStyle/>
          <a:p>
            <a:r>
              <a:rPr lang="en-US" dirty="0"/>
              <a:t>The Public Assistance Process</a:t>
            </a:r>
          </a:p>
          <a:p>
            <a:endParaRPr lang="en-US" dirty="0"/>
          </a:p>
        </p:txBody>
      </p:sp>
      <p:sp>
        <p:nvSpPr>
          <p:cNvPr id="9" name="Content Placeholder 8"/>
          <p:cNvSpPr>
            <a:spLocks noGrp="1"/>
          </p:cNvSpPr>
          <p:nvPr>
            <p:ph idx="1"/>
          </p:nvPr>
        </p:nvSpPr>
        <p:spPr>
          <a:xfrm>
            <a:off x="457200" y="1371600"/>
            <a:ext cx="8229600" cy="4495800"/>
          </a:xfrm>
        </p:spPr>
        <p:txBody>
          <a:bodyPr>
            <a:normAutofit fontScale="92500" lnSpcReduction="20000"/>
          </a:bodyPr>
          <a:lstStyle/>
          <a:p>
            <a:r>
              <a:rPr lang="en-US" sz="3500" b="1" dirty="0" smtClean="0"/>
              <a:t>New FEMA PA Program Delivery Model</a:t>
            </a:r>
          </a:p>
          <a:p>
            <a:r>
              <a:rPr lang="en-US" sz="3000" dirty="0" smtClean="0"/>
              <a:t>Four phases of delivery:</a:t>
            </a:r>
          </a:p>
          <a:p>
            <a:endParaRPr lang="en-US" sz="1300" dirty="0" smtClean="0"/>
          </a:p>
          <a:p>
            <a:pPr marL="1200150" lvl="1" indent="-457200">
              <a:buFont typeface="Wingdings" panose="05000000000000000000" pitchFamily="2" charset="2"/>
              <a:buChar char="q"/>
            </a:pPr>
            <a:r>
              <a:rPr lang="en-US" sz="3000" dirty="0" smtClean="0"/>
              <a:t>Phase I   – Exploratory Call</a:t>
            </a:r>
          </a:p>
          <a:p>
            <a:pPr marL="1200150" lvl="1" indent="-457200">
              <a:buFont typeface="Wingdings" panose="05000000000000000000" pitchFamily="2" charset="2"/>
              <a:buChar char="q"/>
            </a:pPr>
            <a:r>
              <a:rPr lang="en-US" sz="3000" dirty="0" smtClean="0"/>
              <a:t>Phase II  – Recovery Scoping Meeting</a:t>
            </a:r>
          </a:p>
          <a:p>
            <a:pPr marL="1200150" lvl="1" indent="-457200">
              <a:buFont typeface="Wingdings" panose="05000000000000000000" pitchFamily="2" charset="2"/>
              <a:buChar char="q"/>
            </a:pPr>
            <a:r>
              <a:rPr lang="en-US" sz="3000" dirty="0" smtClean="0"/>
              <a:t>Phase III – Project Formulation</a:t>
            </a:r>
          </a:p>
          <a:p>
            <a:pPr marL="1200150" lvl="1" indent="-457200">
              <a:buFont typeface="Wingdings" panose="05000000000000000000" pitchFamily="2" charset="2"/>
              <a:buChar char="q"/>
            </a:pPr>
            <a:r>
              <a:rPr lang="en-US" sz="3000" dirty="0" smtClean="0"/>
              <a:t>Phase IV – Review &amp; Approval </a:t>
            </a:r>
          </a:p>
          <a:p>
            <a:pPr lvl="1" indent="0">
              <a:buNone/>
            </a:pPr>
            <a:endParaRPr lang="en-US" sz="1300" dirty="0" smtClean="0"/>
          </a:p>
          <a:p>
            <a:pPr lvl="1" indent="0">
              <a:buNone/>
            </a:pPr>
            <a:r>
              <a:rPr lang="en-US" sz="2200" dirty="0" smtClean="0"/>
              <a:t>FEMA will continue to update and improve the new delivery model as it is implemented. Additional information is available on the new delivery model at </a:t>
            </a:r>
            <a:r>
              <a:rPr lang="en-US" sz="2200" dirty="0" smtClean="0">
                <a:hlinkClick r:id="rId2"/>
              </a:rPr>
              <a:t>https://www.fema.gov/new-public-assistance-delivery-model</a:t>
            </a:r>
            <a:r>
              <a:rPr lang="en-US" sz="2200" dirty="0" smtClean="0"/>
              <a:t>.  Goal: Better grants management and fiscal responsibility from beginning to end.</a:t>
            </a:r>
            <a:endParaRPr lang="en-US" sz="2200" dirty="0"/>
          </a:p>
          <a:p>
            <a:pPr marL="1200150" lvl="1" indent="-457200">
              <a:buFont typeface="Wingdings" panose="05000000000000000000" pitchFamily="2" charset="2"/>
              <a:buChar char="q"/>
            </a:pPr>
            <a:endParaRPr lang="en-US" dirty="0"/>
          </a:p>
        </p:txBody>
      </p:sp>
    </p:spTree>
    <p:extLst>
      <p:ext uri="{BB962C8B-B14F-4D97-AF65-F5344CB8AC3E}">
        <p14:creationId xmlns:p14="http://schemas.microsoft.com/office/powerpoint/2010/main" val="165672668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75259" y="1371600"/>
            <a:ext cx="8229600" cy="4308103"/>
          </a:xfrm>
          <a:ln>
            <a:noFill/>
          </a:ln>
        </p:spPr>
        <p:txBody>
          <a:bodyPr/>
          <a:lstStyle/>
          <a:p>
            <a:endParaRPr lang="en-US" dirty="0"/>
          </a:p>
        </p:txBody>
      </p:sp>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grpSp>
        <p:nvGrpSpPr>
          <p:cNvPr id="8" name="Group 31"/>
          <p:cNvGrpSpPr>
            <a:grpSpLocks/>
          </p:cNvGrpSpPr>
          <p:nvPr/>
        </p:nvGrpSpPr>
        <p:grpSpPr bwMode="auto">
          <a:xfrm>
            <a:off x="128042" y="1273199"/>
            <a:ext cx="8924033" cy="2150106"/>
            <a:chOff x="528145" y="1686234"/>
            <a:chExt cx="8507322" cy="2453793"/>
          </a:xfrm>
          <a:solidFill>
            <a:schemeClr val="accent6">
              <a:lumMod val="40000"/>
              <a:lumOff val="60000"/>
            </a:schemeClr>
          </a:solidFill>
        </p:grpSpPr>
        <p:sp>
          <p:nvSpPr>
            <p:cNvPr id="10" name="AutoShape 4"/>
            <p:cNvSpPr>
              <a:spLocks noChangeArrowheads="1"/>
            </p:cNvSpPr>
            <p:nvPr/>
          </p:nvSpPr>
          <p:spPr bwMode="auto">
            <a:xfrm>
              <a:off x="2936875" y="1971675"/>
              <a:ext cx="1420813" cy="86201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2700 h 21600"/>
                <a:gd name="T14" fmla="*/ 13500 w 21600"/>
                <a:gd name="T15" fmla="*/ 18900 h 21600"/>
              </a:gdLst>
              <a:ahLst/>
              <a:cxnLst>
                <a:cxn ang="T8">
                  <a:pos x="T0" y="T1"/>
                </a:cxn>
                <a:cxn ang="T9">
                  <a:pos x="T2" y="T3"/>
                </a:cxn>
                <a:cxn ang="T10">
                  <a:pos x="T4" y="T5"/>
                </a:cxn>
                <a:cxn ang="T11">
                  <a:pos x="T6" y="T7"/>
                </a:cxn>
              </a:cxnLst>
              <a:rect l="T12" t="T13" r="T14" b="T15"/>
              <a:pathLst>
                <a:path w="21600" h="21600">
                  <a:moveTo>
                    <a:pt x="10800" y="0"/>
                  </a:moveTo>
                  <a:lnTo>
                    <a:pt x="10800" y="2700"/>
                  </a:lnTo>
                  <a:lnTo>
                    <a:pt x="3375" y="2700"/>
                  </a:lnTo>
                  <a:lnTo>
                    <a:pt x="3375" y="18900"/>
                  </a:lnTo>
                  <a:lnTo>
                    <a:pt x="10800" y="18900"/>
                  </a:lnTo>
                  <a:lnTo>
                    <a:pt x="10800" y="21600"/>
                  </a:lnTo>
                  <a:lnTo>
                    <a:pt x="21600" y="10800"/>
                  </a:lnTo>
                  <a:lnTo>
                    <a:pt x="10800" y="0"/>
                  </a:lnTo>
                  <a:close/>
                </a:path>
                <a:path w="21600" h="21600">
                  <a:moveTo>
                    <a:pt x="1350" y="2700"/>
                  </a:moveTo>
                  <a:lnTo>
                    <a:pt x="1350" y="18900"/>
                  </a:lnTo>
                  <a:lnTo>
                    <a:pt x="2700" y="18900"/>
                  </a:lnTo>
                  <a:lnTo>
                    <a:pt x="2700" y="2700"/>
                  </a:lnTo>
                  <a:lnTo>
                    <a:pt x="1350" y="2700"/>
                  </a:lnTo>
                  <a:close/>
                </a:path>
                <a:path w="21600" h="21600">
                  <a:moveTo>
                    <a:pt x="0" y="2700"/>
                  </a:moveTo>
                  <a:lnTo>
                    <a:pt x="0" y="18900"/>
                  </a:lnTo>
                  <a:lnTo>
                    <a:pt x="675" y="18900"/>
                  </a:lnTo>
                  <a:lnTo>
                    <a:pt x="675" y="2700"/>
                  </a:lnTo>
                  <a:lnTo>
                    <a:pt x="0" y="2700"/>
                  </a:lnTo>
                  <a:close/>
                </a:path>
              </a:pathLst>
            </a:cu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PDA</a:t>
              </a:r>
            </a:p>
          </p:txBody>
        </p:sp>
        <p:sp>
          <p:nvSpPr>
            <p:cNvPr id="11" name="AutoShape 5"/>
            <p:cNvSpPr>
              <a:spLocks noChangeArrowheads="1"/>
            </p:cNvSpPr>
            <p:nvPr/>
          </p:nvSpPr>
          <p:spPr bwMode="auto">
            <a:xfrm>
              <a:off x="528145" y="1686234"/>
              <a:ext cx="2445608" cy="1583446"/>
            </a:xfrm>
            <a:prstGeom prst="irregularSeal1">
              <a:avLst/>
            </a:prstGeom>
            <a:grpFill/>
            <a:ln w="38100">
              <a:solidFill>
                <a:srgbClr val="FF0000"/>
              </a:solidFill>
              <a:miter lim="800000"/>
              <a:headEnd/>
              <a:tailEnd/>
            </a:ln>
          </p:spPr>
          <p:txBody>
            <a:bodyPr wrap="none" anchor="ctr"/>
            <a:lstStyle/>
            <a:p>
              <a:pPr algn="ctr" eaLnBrk="1" hangingPunct="1">
                <a:defRPr/>
              </a:pPr>
              <a:r>
                <a:rPr lang="en-US" sz="2000" b="1" dirty="0">
                  <a:latin typeface="Times New Roman" pitchFamily="18" charset="0"/>
                </a:rPr>
                <a:t>Disaster</a:t>
              </a:r>
            </a:p>
            <a:p>
              <a:pPr algn="ctr" eaLnBrk="1" hangingPunct="1">
                <a:defRPr/>
              </a:pPr>
              <a:r>
                <a:rPr lang="en-US" sz="2000" b="1" dirty="0">
                  <a:latin typeface="Times New Roman" pitchFamily="18" charset="0"/>
                </a:rPr>
                <a:t>Event</a:t>
              </a:r>
            </a:p>
          </p:txBody>
        </p:sp>
        <p:sp>
          <p:nvSpPr>
            <p:cNvPr id="12" name="AutoShape 6"/>
            <p:cNvSpPr>
              <a:spLocks noChangeArrowheads="1"/>
            </p:cNvSpPr>
            <p:nvPr/>
          </p:nvSpPr>
          <p:spPr bwMode="auto">
            <a:xfrm>
              <a:off x="3827365" y="1970885"/>
              <a:ext cx="2228850" cy="862013"/>
            </a:xfrm>
            <a:prstGeom prst="notchedRightArrow">
              <a:avLst>
                <a:gd name="adj1" fmla="val 75000"/>
                <a:gd name="adj2" fmla="val 82369"/>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Governor’s</a:t>
              </a:r>
            </a:p>
            <a:p>
              <a:pPr algn="ctr" eaLnBrk="1" hangingPunct="1"/>
              <a:r>
                <a:rPr lang="en-US" sz="2000" b="1" dirty="0">
                  <a:solidFill>
                    <a:srgbClr val="B2B2B2"/>
                  </a:solidFill>
                  <a:latin typeface="Times New Roman" pitchFamily="18" charset="0"/>
                </a:rPr>
                <a:t>Request</a:t>
              </a:r>
            </a:p>
          </p:txBody>
        </p:sp>
        <p:sp>
          <p:nvSpPr>
            <p:cNvPr id="13" name="AutoShape 7"/>
            <p:cNvSpPr>
              <a:spLocks noChangeArrowheads="1"/>
            </p:cNvSpPr>
            <p:nvPr/>
          </p:nvSpPr>
          <p:spPr bwMode="auto">
            <a:xfrm>
              <a:off x="5613400" y="1971675"/>
              <a:ext cx="2194560" cy="862013"/>
            </a:xfrm>
            <a:prstGeom prst="notchedRightArrow">
              <a:avLst>
                <a:gd name="adj1" fmla="val 75343"/>
                <a:gd name="adj2" fmla="val 82375"/>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000066"/>
                  </a:solidFill>
                  <a:latin typeface="Times New Roman" pitchFamily="18" charset="0"/>
                </a:rPr>
                <a:t>    </a:t>
              </a:r>
              <a:r>
                <a:rPr lang="en-US" sz="2000" b="1" dirty="0">
                  <a:solidFill>
                    <a:srgbClr val="B2B2B2"/>
                  </a:solidFill>
                  <a:latin typeface="Times New Roman" pitchFamily="18" charset="0"/>
                </a:rPr>
                <a:t>Declaration</a:t>
              </a:r>
            </a:p>
          </p:txBody>
        </p:sp>
        <p:sp>
          <p:nvSpPr>
            <p:cNvPr id="14" name="AutoShape 8"/>
            <p:cNvSpPr>
              <a:spLocks noChangeArrowheads="1"/>
            </p:cNvSpPr>
            <p:nvPr/>
          </p:nvSpPr>
          <p:spPr bwMode="auto">
            <a:xfrm flipH="1">
              <a:off x="5467401" y="3263900"/>
              <a:ext cx="2228850" cy="862013"/>
            </a:xfrm>
            <a:prstGeom prst="notchedRightArrow">
              <a:avLst>
                <a:gd name="adj1" fmla="val 75000"/>
                <a:gd name="adj2" fmla="val 82369"/>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Applicants’</a:t>
              </a:r>
            </a:p>
            <a:p>
              <a:pPr algn="ctr" eaLnBrk="1" hangingPunct="1"/>
              <a:r>
                <a:rPr lang="en-US" sz="2000" b="1" dirty="0">
                  <a:solidFill>
                    <a:srgbClr val="B2B2B2"/>
                  </a:solidFill>
                  <a:latin typeface="Times New Roman" pitchFamily="18" charset="0"/>
                </a:rPr>
                <a:t>Briefing</a:t>
              </a:r>
            </a:p>
          </p:txBody>
        </p:sp>
        <p:sp>
          <p:nvSpPr>
            <p:cNvPr id="15" name="AutoShape 9"/>
            <p:cNvSpPr>
              <a:spLocks noChangeArrowheads="1"/>
            </p:cNvSpPr>
            <p:nvPr/>
          </p:nvSpPr>
          <p:spPr bwMode="auto">
            <a:xfrm flipH="1">
              <a:off x="3693064" y="3263441"/>
              <a:ext cx="2228850" cy="862013"/>
            </a:xfrm>
            <a:prstGeom prst="notchedRightArrow">
              <a:avLst>
                <a:gd name="adj1" fmla="val 75000"/>
                <a:gd name="adj2" fmla="val 82369"/>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Submission</a:t>
              </a:r>
            </a:p>
            <a:p>
              <a:pPr algn="ctr" eaLnBrk="1" hangingPunct="1"/>
              <a:r>
                <a:rPr lang="en-US" sz="2000" b="1" dirty="0">
                  <a:solidFill>
                    <a:srgbClr val="B2B2B2"/>
                  </a:solidFill>
                  <a:latin typeface="Times New Roman" pitchFamily="18" charset="0"/>
                </a:rPr>
                <a:t>of Request</a:t>
              </a:r>
            </a:p>
          </p:txBody>
        </p:sp>
        <p:sp>
          <p:nvSpPr>
            <p:cNvPr id="16" name="AutoShape 10"/>
            <p:cNvSpPr>
              <a:spLocks noChangeArrowheads="1"/>
            </p:cNvSpPr>
            <p:nvPr/>
          </p:nvSpPr>
          <p:spPr bwMode="auto">
            <a:xfrm flipH="1">
              <a:off x="1942679" y="3278014"/>
              <a:ext cx="2194560" cy="862013"/>
            </a:xfrm>
            <a:prstGeom prst="notchedRightArrow">
              <a:avLst>
                <a:gd name="adj1" fmla="val 75000"/>
                <a:gd name="adj2" fmla="val 82434"/>
              </a:avLst>
            </a:prstGeom>
            <a:grpFill/>
            <a:ln w="25400">
              <a:solidFill>
                <a:schemeClr val="accent1">
                  <a:alpha val="95000"/>
                </a:schemeClr>
              </a:solidFill>
              <a:miter lim="800000"/>
              <a:headEnd/>
              <a:tailEnd/>
            </a:ln>
          </p:spPr>
          <p:txBody>
            <a:bodyPr wrap="none" anchor="ctr"/>
            <a:lstStyle/>
            <a:p>
              <a:pPr algn="ctr" eaLnBrk="1" hangingPunct="1"/>
              <a:r>
                <a:rPr lang="en-US" sz="2000" b="1" dirty="0" smtClean="0">
                  <a:solidFill>
                    <a:srgbClr val="B2B2B2"/>
                  </a:solidFill>
                  <a:latin typeface="Times New Roman" pitchFamily="18" charset="0"/>
                </a:rPr>
                <a:t> </a:t>
              </a:r>
              <a:r>
                <a:rPr lang="en-US" sz="2000" b="1" dirty="0" smtClean="0">
                  <a:latin typeface="Times New Roman" pitchFamily="18" charset="0"/>
                </a:rPr>
                <a:t>Exploratory</a:t>
              </a:r>
              <a:endParaRPr lang="en-US" sz="2000" b="1" dirty="0">
                <a:latin typeface="Times New Roman" pitchFamily="18" charset="0"/>
              </a:endParaRPr>
            </a:p>
            <a:p>
              <a:pPr algn="ctr" eaLnBrk="1" hangingPunct="1"/>
              <a:r>
                <a:rPr lang="en-US" sz="2000" b="1" dirty="0" smtClean="0">
                  <a:latin typeface="Times New Roman" pitchFamily="18" charset="0"/>
                </a:rPr>
                <a:t> Call </a:t>
              </a:r>
              <a:endParaRPr lang="en-US" sz="2000" b="1" dirty="0">
                <a:latin typeface="Times New Roman" pitchFamily="18" charset="0"/>
              </a:endParaRPr>
            </a:p>
          </p:txBody>
        </p:sp>
        <p:grpSp>
          <p:nvGrpSpPr>
            <p:cNvPr id="17" name="Group 11"/>
            <p:cNvGrpSpPr>
              <a:grpSpLocks/>
            </p:cNvGrpSpPr>
            <p:nvPr/>
          </p:nvGrpSpPr>
          <p:grpSpPr bwMode="auto">
            <a:xfrm>
              <a:off x="6905042" y="2068959"/>
              <a:ext cx="2130425" cy="2056954"/>
              <a:chOff x="3950" y="785"/>
              <a:chExt cx="1296" cy="1373"/>
            </a:xfrm>
            <a:grpFill/>
          </p:grpSpPr>
          <p:sp>
            <p:nvSpPr>
              <p:cNvPr id="32" name="AutoShape 12"/>
              <p:cNvSpPr>
                <a:spLocks noChangeArrowheads="1"/>
              </p:cNvSpPr>
              <p:nvPr/>
            </p:nvSpPr>
            <p:spPr bwMode="auto">
              <a:xfrm>
                <a:off x="4224" y="790"/>
                <a:ext cx="670" cy="432"/>
              </a:xfrm>
              <a:prstGeom prst="chevron">
                <a:avLst>
                  <a:gd name="adj" fmla="val 75234"/>
                </a:avLst>
              </a:prstGeom>
              <a:grpFill/>
              <a:ln w="25400">
                <a:solidFill>
                  <a:schemeClr val="accent1">
                    <a:alpha val="95000"/>
                  </a:schemeClr>
                </a:solidFill>
                <a:miter lim="800000"/>
                <a:headEnd/>
                <a:tailEnd/>
              </a:ln>
            </p:spPr>
            <p:txBody>
              <a:bodyPr wrap="none" anchor="ctr"/>
              <a:lstStyle/>
              <a:p>
                <a:endParaRPr lang="en-US" dirty="0"/>
              </a:p>
            </p:txBody>
          </p:sp>
          <p:sp>
            <p:nvSpPr>
              <p:cNvPr id="33" name="AutoShape 13"/>
              <p:cNvSpPr>
                <a:spLocks noChangeArrowheads="1"/>
              </p:cNvSpPr>
              <p:nvPr/>
            </p:nvSpPr>
            <p:spPr bwMode="auto">
              <a:xfrm rot="5400000">
                <a:off x="3950" y="785"/>
                <a:ext cx="1296" cy="12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67 h 21600"/>
                </a:gdLst>
                <a:ahLst/>
                <a:cxnLst>
                  <a:cxn ang="T8">
                    <a:pos x="T0" y="T1"/>
                  </a:cxn>
                  <a:cxn ang="T9">
                    <a:pos x="T2" y="T3"/>
                  </a:cxn>
                  <a:cxn ang="T10">
                    <a:pos x="T4" y="T5"/>
                  </a:cxn>
                  <a:cxn ang="T11">
                    <a:pos x="T6" y="T7"/>
                  </a:cxn>
                </a:cxnLst>
                <a:rect l="T12" t="T13" r="T14" b="T15"/>
                <a:pathLst>
                  <a:path w="21600" h="21600">
                    <a:moveTo>
                      <a:pt x="7199" y="10815"/>
                    </a:moveTo>
                    <a:cubicBezTo>
                      <a:pt x="7199" y="10810"/>
                      <a:pt x="7199" y="10805"/>
                      <a:pt x="7199" y="10800"/>
                    </a:cubicBezTo>
                    <a:cubicBezTo>
                      <a:pt x="7199" y="8811"/>
                      <a:pt x="8811" y="7199"/>
                      <a:pt x="10800" y="7199"/>
                    </a:cubicBezTo>
                    <a:cubicBezTo>
                      <a:pt x="12788" y="7199"/>
                      <a:pt x="14401" y="8811"/>
                      <a:pt x="14401" y="10800"/>
                    </a:cubicBezTo>
                    <a:cubicBezTo>
                      <a:pt x="14401" y="10805"/>
                      <a:pt x="14400" y="10810"/>
                      <a:pt x="14400" y="10815"/>
                    </a:cubicBezTo>
                    <a:lnTo>
                      <a:pt x="21599" y="10847"/>
                    </a:lnTo>
                    <a:cubicBezTo>
                      <a:pt x="21599" y="10831"/>
                      <a:pt x="21600" y="10815"/>
                      <a:pt x="21600" y="10800"/>
                    </a:cubicBezTo>
                    <a:cubicBezTo>
                      <a:pt x="21600" y="4835"/>
                      <a:pt x="16764" y="0"/>
                      <a:pt x="10800" y="0"/>
                    </a:cubicBezTo>
                    <a:cubicBezTo>
                      <a:pt x="4835" y="0"/>
                      <a:pt x="0" y="4835"/>
                      <a:pt x="0" y="10800"/>
                    </a:cubicBezTo>
                    <a:cubicBezTo>
                      <a:pt x="-1" y="10815"/>
                      <a:pt x="0" y="10831"/>
                      <a:pt x="0" y="10847"/>
                    </a:cubicBezTo>
                    <a:lnTo>
                      <a:pt x="7199" y="10815"/>
                    </a:lnTo>
                    <a:close/>
                  </a:path>
                </a:pathLst>
              </a:custGeom>
              <a:grpFill/>
              <a:ln w="25400">
                <a:solidFill>
                  <a:schemeClr val="accent1">
                    <a:alpha val="95000"/>
                  </a:schemeClr>
                </a:solidFill>
                <a:miter lim="800000"/>
                <a:headEnd/>
                <a:tailEnd/>
              </a:ln>
            </p:spPr>
            <p:txBody>
              <a:bodyPr wrap="none" anchor="ctr"/>
              <a:lstStyle/>
              <a:p>
                <a:endParaRPr lang="en-US" dirty="0"/>
              </a:p>
            </p:txBody>
          </p:sp>
          <p:sp>
            <p:nvSpPr>
              <p:cNvPr id="34" name="AutoShape 14"/>
              <p:cNvSpPr>
                <a:spLocks noChangeArrowheads="1"/>
              </p:cNvSpPr>
              <p:nvPr/>
            </p:nvSpPr>
            <p:spPr bwMode="auto">
              <a:xfrm flipH="1">
                <a:off x="4116" y="1582"/>
                <a:ext cx="482" cy="576"/>
              </a:xfrm>
              <a:prstGeom prst="rightArrow">
                <a:avLst>
                  <a:gd name="adj1" fmla="val 75009"/>
                  <a:gd name="adj2" fmla="val 88593"/>
                </a:avLst>
              </a:prstGeom>
              <a:grpFill/>
              <a:ln w="25400">
                <a:solidFill>
                  <a:schemeClr val="accent1">
                    <a:alpha val="95000"/>
                  </a:schemeClr>
                </a:solidFill>
                <a:miter lim="800000"/>
                <a:headEnd/>
                <a:tailEnd/>
              </a:ln>
            </p:spPr>
            <p:txBody>
              <a:bodyPr wrap="none" anchor="ctr"/>
              <a:lstStyle/>
              <a:p>
                <a:endParaRPr lang="en-US" dirty="0"/>
              </a:p>
            </p:txBody>
          </p:sp>
        </p:grpSp>
      </p:grpSp>
      <p:pic>
        <p:nvPicPr>
          <p:cNvPr id="35" name="Picture 6" descr="BS00508_"/>
          <p:cNvPicPr>
            <a:picLocks noChangeAspect="1" noChangeArrowheads="1"/>
          </p:cNvPicPr>
          <p:nvPr/>
        </p:nvPicPr>
        <p:blipFill>
          <a:blip r:embed="rId2" cstate="print"/>
          <a:srcRect/>
          <a:stretch>
            <a:fillRect/>
          </a:stretch>
        </p:blipFill>
        <p:spPr bwMode="auto">
          <a:xfrm rot="1407863">
            <a:off x="696376" y="4316466"/>
            <a:ext cx="1416050" cy="1495425"/>
          </a:xfrm>
          <a:prstGeom prst="rect">
            <a:avLst/>
          </a:prstGeom>
          <a:noFill/>
          <a:ln w="9525">
            <a:noFill/>
            <a:miter lim="800000"/>
            <a:headEnd/>
            <a:tailEnd/>
          </a:ln>
        </p:spPr>
      </p:pic>
    </p:spTree>
    <p:extLst>
      <p:ext uri="{BB962C8B-B14F-4D97-AF65-F5344CB8AC3E}">
        <p14:creationId xmlns:p14="http://schemas.microsoft.com/office/powerpoint/2010/main" val="106246958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p:txBody>
          <a:bodyPr>
            <a:normAutofit/>
          </a:bodyPr>
          <a:lstStyle/>
          <a:p>
            <a:r>
              <a:rPr lang="en-US" b="1" dirty="0" smtClean="0"/>
              <a:t>Exploratory Call</a:t>
            </a:r>
          </a:p>
          <a:p>
            <a:r>
              <a:rPr lang="en-US" sz="2800" dirty="0" smtClean="0"/>
              <a:t>Introduction - Program Delivery Manager (PDMG) </a:t>
            </a:r>
          </a:p>
          <a:p>
            <a:endParaRPr lang="en-US" sz="2800" dirty="0" smtClean="0"/>
          </a:p>
          <a:p>
            <a:pPr marL="457200" indent="-457200">
              <a:buFont typeface="Wingdings" panose="05000000000000000000" pitchFamily="2" charset="2"/>
              <a:buChar char="q"/>
            </a:pPr>
            <a:r>
              <a:rPr lang="en-US" sz="2800" dirty="0" smtClean="0"/>
              <a:t>FEMA (PDMG) will Contact each </a:t>
            </a:r>
            <a:r>
              <a:rPr lang="en-US" sz="2800" dirty="0"/>
              <a:t>applicant </a:t>
            </a:r>
          </a:p>
          <a:p>
            <a:pPr marL="457200" indent="-457200">
              <a:buFont typeface="Wingdings" panose="05000000000000000000" pitchFamily="2" charset="2"/>
              <a:buChar char="q"/>
            </a:pPr>
            <a:r>
              <a:rPr lang="en-US" sz="2800" dirty="0" smtClean="0"/>
              <a:t>PDMG will be a Single Point of Contact</a:t>
            </a:r>
          </a:p>
          <a:p>
            <a:pPr marL="457200" indent="-457200">
              <a:buFont typeface="Wingdings" panose="05000000000000000000" pitchFamily="2" charset="2"/>
              <a:buChar char="q"/>
            </a:pPr>
            <a:r>
              <a:rPr lang="en-US" sz="2800" dirty="0" smtClean="0"/>
              <a:t>Guide for entire Public Assistance Process </a:t>
            </a:r>
          </a:p>
          <a:p>
            <a:pPr marL="457200" indent="-457200">
              <a:buFont typeface="Wingdings" panose="05000000000000000000" pitchFamily="2" charset="2"/>
              <a:buChar char="q"/>
            </a:pPr>
            <a:r>
              <a:rPr lang="en-US" sz="2800" dirty="0" smtClean="0"/>
              <a:t>Get an initial sense of needs and damages</a:t>
            </a:r>
            <a:endParaRPr lang="en-US" sz="2800" dirty="0"/>
          </a:p>
          <a:p>
            <a:pPr marL="457200" indent="-457200">
              <a:buFont typeface="Wingdings" panose="05000000000000000000" pitchFamily="2" charset="2"/>
              <a:buChar char="q"/>
            </a:pPr>
            <a:r>
              <a:rPr lang="en-US" sz="2800" dirty="0" smtClean="0"/>
              <a:t>Identify Recovery Scoping Meeting participants</a:t>
            </a:r>
            <a:endParaRPr lang="en-US" sz="2800" dirty="0"/>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280287546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75259" y="1419078"/>
            <a:ext cx="8229600" cy="4260625"/>
          </a:xfrm>
          <a:ln>
            <a:noFill/>
          </a:ln>
        </p:spPr>
        <p:txBody>
          <a:bodyPr/>
          <a:lstStyle/>
          <a:p>
            <a:endParaRPr lang="en-US" dirty="0"/>
          </a:p>
        </p:txBody>
      </p:sp>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grpSp>
        <p:nvGrpSpPr>
          <p:cNvPr id="8" name="Group 31"/>
          <p:cNvGrpSpPr>
            <a:grpSpLocks/>
          </p:cNvGrpSpPr>
          <p:nvPr/>
        </p:nvGrpSpPr>
        <p:grpSpPr bwMode="auto">
          <a:xfrm>
            <a:off x="109983" y="1291705"/>
            <a:ext cx="8924033" cy="3285284"/>
            <a:chOff x="528145" y="1686234"/>
            <a:chExt cx="8507322" cy="3749307"/>
          </a:xfrm>
          <a:solidFill>
            <a:schemeClr val="accent6">
              <a:lumMod val="40000"/>
              <a:lumOff val="60000"/>
            </a:schemeClr>
          </a:solidFill>
        </p:grpSpPr>
        <p:sp>
          <p:nvSpPr>
            <p:cNvPr id="10" name="AutoShape 4"/>
            <p:cNvSpPr>
              <a:spLocks noChangeArrowheads="1"/>
            </p:cNvSpPr>
            <p:nvPr/>
          </p:nvSpPr>
          <p:spPr bwMode="auto">
            <a:xfrm>
              <a:off x="2936875" y="1971675"/>
              <a:ext cx="1420813" cy="86201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2700 h 21600"/>
                <a:gd name="T14" fmla="*/ 13500 w 21600"/>
                <a:gd name="T15" fmla="*/ 18900 h 21600"/>
              </a:gdLst>
              <a:ahLst/>
              <a:cxnLst>
                <a:cxn ang="T8">
                  <a:pos x="T0" y="T1"/>
                </a:cxn>
                <a:cxn ang="T9">
                  <a:pos x="T2" y="T3"/>
                </a:cxn>
                <a:cxn ang="T10">
                  <a:pos x="T4" y="T5"/>
                </a:cxn>
                <a:cxn ang="T11">
                  <a:pos x="T6" y="T7"/>
                </a:cxn>
              </a:cxnLst>
              <a:rect l="T12" t="T13" r="T14" b="T15"/>
              <a:pathLst>
                <a:path w="21600" h="21600">
                  <a:moveTo>
                    <a:pt x="10800" y="0"/>
                  </a:moveTo>
                  <a:lnTo>
                    <a:pt x="10800" y="2700"/>
                  </a:lnTo>
                  <a:lnTo>
                    <a:pt x="3375" y="2700"/>
                  </a:lnTo>
                  <a:lnTo>
                    <a:pt x="3375" y="18900"/>
                  </a:lnTo>
                  <a:lnTo>
                    <a:pt x="10800" y="18900"/>
                  </a:lnTo>
                  <a:lnTo>
                    <a:pt x="10800" y="21600"/>
                  </a:lnTo>
                  <a:lnTo>
                    <a:pt x="21600" y="10800"/>
                  </a:lnTo>
                  <a:lnTo>
                    <a:pt x="10800" y="0"/>
                  </a:lnTo>
                  <a:close/>
                </a:path>
                <a:path w="21600" h="21600">
                  <a:moveTo>
                    <a:pt x="1350" y="2700"/>
                  </a:moveTo>
                  <a:lnTo>
                    <a:pt x="1350" y="18900"/>
                  </a:lnTo>
                  <a:lnTo>
                    <a:pt x="2700" y="18900"/>
                  </a:lnTo>
                  <a:lnTo>
                    <a:pt x="2700" y="2700"/>
                  </a:lnTo>
                  <a:lnTo>
                    <a:pt x="1350" y="2700"/>
                  </a:lnTo>
                  <a:close/>
                </a:path>
                <a:path w="21600" h="21600">
                  <a:moveTo>
                    <a:pt x="0" y="2700"/>
                  </a:moveTo>
                  <a:lnTo>
                    <a:pt x="0" y="18900"/>
                  </a:lnTo>
                  <a:lnTo>
                    <a:pt x="675" y="18900"/>
                  </a:lnTo>
                  <a:lnTo>
                    <a:pt x="675" y="2700"/>
                  </a:lnTo>
                  <a:lnTo>
                    <a:pt x="0" y="2700"/>
                  </a:lnTo>
                  <a:close/>
                </a:path>
              </a:pathLst>
            </a:cu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PDA</a:t>
              </a:r>
            </a:p>
          </p:txBody>
        </p:sp>
        <p:sp>
          <p:nvSpPr>
            <p:cNvPr id="11" name="AutoShape 5"/>
            <p:cNvSpPr>
              <a:spLocks noChangeArrowheads="1"/>
            </p:cNvSpPr>
            <p:nvPr/>
          </p:nvSpPr>
          <p:spPr bwMode="auto">
            <a:xfrm>
              <a:off x="528145" y="1686234"/>
              <a:ext cx="2445608" cy="1583446"/>
            </a:xfrm>
            <a:prstGeom prst="irregularSeal1">
              <a:avLst/>
            </a:prstGeom>
            <a:grpFill/>
            <a:ln w="38100">
              <a:solidFill>
                <a:srgbClr val="FF0000"/>
              </a:solidFill>
              <a:miter lim="800000"/>
              <a:headEnd/>
              <a:tailEnd/>
            </a:ln>
          </p:spPr>
          <p:txBody>
            <a:bodyPr wrap="none" anchor="ctr"/>
            <a:lstStyle/>
            <a:p>
              <a:pPr algn="ctr" eaLnBrk="1" hangingPunct="1">
                <a:defRPr/>
              </a:pPr>
              <a:r>
                <a:rPr lang="en-US" sz="2000" b="1" dirty="0">
                  <a:latin typeface="Times New Roman" pitchFamily="18" charset="0"/>
                </a:rPr>
                <a:t>Disaster</a:t>
              </a:r>
            </a:p>
            <a:p>
              <a:pPr algn="ctr" eaLnBrk="1" hangingPunct="1">
                <a:defRPr/>
              </a:pPr>
              <a:r>
                <a:rPr lang="en-US" sz="2000" b="1" dirty="0">
                  <a:latin typeface="Times New Roman" pitchFamily="18" charset="0"/>
                </a:rPr>
                <a:t>Event</a:t>
              </a:r>
            </a:p>
          </p:txBody>
        </p:sp>
        <p:sp>
          <p:nvSpPr>
            <p:cNvPr id="12" name="AutoShape 6"/>
            <p:cNvSpPr>
              <a:spLocks noChangeArrowheads="1"/>
            </p:cNvSpPr>
            <p:nvPr/>
          </p:nvSpPr>
          <p:spPr bwMode="auto">
            <a:xfrm>
              <a:off x="3827365" y="1970885"/>
              <a:ext cx="2228850" cy="862013"/>
            </a:xfrm>
            <a:prstGeom prst="notchedRightArrow">
              <a:avLst>
                <a:gd name="adj1" fmla="val 75000"/>
                <a:gd name="adj2" fmla="val 82369"/>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Governor’s</a:t>
              </a:r>
            </a:p>
            <a:p>
              <a:pPr algn="ctr" eaLnBrk="1" hangingPunct="1"/>
              <a:r>
                <a:rPr lang="en-US" sz="2000" b="1" dirty="0">
                  <a:solidFill>
                    <a:srgbClr val="B2B2B2"/>
                  </a:solidFill>
                  <a:latin typeface="Times New Roman" pitchFamily="18" charset="0"/>
                </a:rPr>
                <a:t>Request</a:t>
              </a:r>
            </a:p>
          </p:txBody>
        </p:sp>
        <p:sp>
          <p:nvSpPr>
            <p:cNvPr id="13" name="AutoShape 7"/>
            <p:cNvSpPr>
              <a:spLocks noChangeArrowheads="1"/>
            </p:cNvSpPr>
            <p:nvPr/>
          </p:nvSpPr>
          <p:spPr bwMode="auto">
            <a:xfrm>
              <a:off x="5613400" y="1971675"/>
              <a:ext cx="2194560" cy="862013"/>
            </a:xfrm>
            <a:prstGeom prst="notchedRightArrow">
              <a:avLst>
                <a:gd name="adj1" fmla="val 75343"/>
                <a:gd name="adj2" fmla="val 82375"/>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000066"/>
                  </a:solidFill>
                  <a:latin typeface="Times New Roman" pitchFamily="18" charset="0"/>
                </a:rPr>
                <a:t>    </a:t>
              </a:r>
              <a:r>
                <a:rPr lang="en-US" sz="2000" b="1" dirty="0">
                  <a:solidFill>
                    <a:srgbClr val="B2B2B2"/>
                  </a:solidFill>
                  <a:latin typeface="Times New Roman" pitchFamily="18" charset="0"/>
                </a:rPr>
                <a:t>Declaration</a:t>
              </a:r>
            </a:p>
          </p:txBody>
        </p:sp>
        <p:sp>
          <p:nvSpPr>
            <p:cNvPr id="14" name="AutoShape 8"/>
            <p:cNvSpPr>
              <a:spLocks noChangeArrowheads="1"/>
            </p:cNvSpPr>
            <p:nvPr/>
          </p:nvSpPr>
          <p:spPr bwMode="auto">
            <a:xfrm flipH="1">
              <a:off x="5467401" y="3263900"/>
              <a:ext cx="2228850" cy="862013"/>
            </a:xfrm>
            <a:prstGeom prst="notchedRightArrow">
              <a:avLst>
                <a:gd name="adj1" fmla="val 75000"/>
                <a:gd name="adj2" fmla="val 82369"/>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Applicants’</a:t>
              </a:r>
            </a:p>
            <a:p>
              <a:pPr algn="ctr" eaLnBrk="1" hangingPunct="1"/>
              <a:r>
                <a:rPr lang="en-US" sz="2000" b="1" dirty="0">
                  <a:solidFill>
                    <a:srgbClr val="B2B2B2"/>
                  </a:solidFill>
                  <a:latin typeface="Times New Roman" pitchFamily="18" charset="0"/>
                </a:rPr>
                <a:t>Briefing</a:t>
              </a:r>
            </a:p>
          </p:txBody>
        </p:sp>
        <p:sp>
          <p:nvSpPr>
            <p:cNvPr id="15" name="AutoShape 9"/>
            <p:cNvSpPr>
              <a:spLocks noChangeArrowheads="1"/>
            </p:cNvSpPr>
            <p:nvPr/>
          </p:nvSpPr>
          <p:spPr bwMode="auto">
            <a:xfrm flipH="1">
              <a:off x="3693064" y="3263441"/>
              <a:ext cx="2228850" cy="862013"/>
            </a:xfrm>
            <a:prstGeom prst="notchedRightArrow">
              <a:avLst>
                <a:gd name="adj1" fmla="val 75000"/>
                <a:gd name="adj2" fmla="val 82369"/>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Submission</a:t>
              </a:r>
            </a:p>
            <a:p>
              <a:pPr algn="ctr" eaLnBrk="1" hangingPunct="1"/>
              <a:r>
                <a:rPr lang="en-US" sz="2000" b="1" dirty="0">
                  <a:solidFill>
                    <a:srgbClr val="B2B2B2"/>
                  </a:solidFill>
                  <a:latin typeface="Times New Roman" pitchFamily="18" charset="0"/>
                </a:rPr>
                <a:t>of Request</a:t>
              </a:r>
            </a:p>
          </p:txBody>
        </p:sp>
        <p:sp>
          <p:nvSpPr>
            <p:cNvPr id="16" name="AutoShape 10"/>
            <p:cNvSpPr>
              <a:spLocks noChangeArrowheads="1"/>
            </p:cNvSpPr>
            <p:nvPr/>
          </p:nvSpPr>
          <p:spPr bwMode="auto">
            <a:xfrm flipH="1">
              <a:off x="1942679" y="3278014"/>
              <a:ext cx="2194560" cy="862013"/>
            </a:xfrm>
            <a:prstGeom prst="notchedRightArrow">
              <a:avLst>
                <a:gd name="adj1" fmla="val 75000"/>
                <a:gd name="adj2" fmla="val 82434"/>
              </a:avLst>
            </a:prstGeom>
            <a:grpFill/>
            <a:ln w="25400">
              <a:solidFill>
                <a:schemeClr val="accent1">
                  <a:alpha val="95000"/>
                </a:schemeClr>
              </a:solidFill>
              <a:miter lim="800000"/>
              <a:headEnd/>
              <a:tailEnd/>
            </a:ln>
          </p:spPr>
          <p:txBody>
            <a:bodyPr wrap="none" anchor="ctr"/>
            <a:lstStyle/>
            <a:p>
              <a:pPr algn="ctr" eaLnBrk="1" hangingPunct="1"/>
              <a:r>
                <a:rPr lang="en-US" sz="2000" b="1" dirty="0" smtClean="0">
                  <a:solidFill>
                    <a:srgbClr val="B2B2B2"/>
                  </a:solidFill>
                  <a:latin typeface="Times New Roman" pitchFamily="18" charset="0"/>
                </a:rPr>
                <a:t> Exploratory</a:t>
              </a:r>
              <a:endParaRPr lang="en-US" sz="2000" b="1" dirty="0">
                <a:solidFill>
                  <a:srgbClr val="B2B2B2"/>
                </a:solidFill>
                <a:latin typeface="Times New Roman" pitchFamily="18" charset="0"/>
              </a:endParaRPr>
            </a:p>
            <a:p>
              <a:pPr algn="ctr" eaLnBrk="1" hangingPunct="1"/>
              <a:r>
                <a:rPr lang="en-US" sz="2000" b="1" dirty="0" smtClean="0">
                  <a:solidFill>
                    <a:srgbClr val="B2B2B2"/>
                  </a:solidFill>
                  <a:latin typeface="Times New Roman" pitchFamily="18" charset="0"/>
                </a:rPr>
                <a:t> Call </a:t>
              </a:r>
              <a:endParaRPr lang="en-US" sz="2000" b="1" dirty="0">
                <a:solidFill>
                  <a:srgbClr val="B2B2B2"/>
                </a:solidFill>
                <a:latin typeface="Times New Roman" pitchFamily="18" charset="0"/>
              </a:endParaRPr>
            </a:p>
          </p:txBody>
        </p:sp>
        <p:grpSp>
          <p:nvGrpSpPr>
            <p:cNvPr id="17" name="Group 11"/>
            <p:cNvGrpSpPr>
              <a:grpSpLocks/>
            </p:cNvGrpSpPr>
            <p:nvPr/>
          </p:nvGrpSpPr>
          <p:grpSpPr bwMode="auto">
            <a:xfrm>
              <a:off x="6905042" y="2068959"/>
              <a:ext cx="2130425" cy="2056954"/>
              <a:chOff x="3950" y="785"/>
              <a:chExt cx="1296" cy="1373"/>
            </a:xfrm>
            <a:grpFill/>
          </p:grpSpPr>
          <p:sp>
            <p:nvSpPr>
              <p:cNvPr id="32" name="AutoShape 12"/>
              <p:cNvSpPr>
                <a:spLocks noChangeArrowheads="1"/>
              </p:cNvSpPr>
              <p:nvPr/>
            </p:nvSpPr>
            <p:spPr bwMode="auto">
              <a:xfrm>
                <a:off x="4224" y="790"/>
                <a:ext cx="670" cy="432"/>
              </a:xfrm>
              <a:prstGeom prst="chevron">
                <a:avLst>
                  <a:gd name="adj" fmla="val 75234"/>
                </a:avLst>
              </a:prstGeom>
              <a:grpFill/>
              <a:ln w="25400">
                <a:solidFill>
                  <a:schemeClr val="accent1">
                    <a:alpha val="95000"/>
                  </a:schemeClr>
                </a:solidFill>
                <a:miter lim="800000"/>
                <a:headEnd/>
                <a:tailEnd/>
              </a:ln>
            </p:spPr>
            <p:txBody>
              <a:bodyPr wrap="none" anchor="ctr"/>
              <a:lstStyle/>
              <a:p>
                <a:endParaRPr lang="en-US" dirty="0"/>
              </a:p>
            </p:txBody>
          </p:sp>
          <p:sp>
            <p:nvSpPr>
              <p:cNvPr id="33" name="AutoShape 13"/>
              <p:cNvSpPr>
                <a:spLocks noChangeArrowheads="1"/>
              </p:cNvSpPr>
              <p:nvPr/>
            </p:nvSpPr>
            <p:spPr bwMode="auto">
              <a:xfrm rot="5400000">
                <a:off x="3950" y="785"/>
                <a:ext cx="1296" cy="12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67 h 21600"/>
                </a:gdLst>
                <a:ahLst/>
                <a:cxnLst>
                  <a:cxn ang="T8">
                    <a:pos x="T0" y="T1"/>
                  </a:cxn>
                  <a:cxn ang="T9">
                    <a:pos x="T2" y="T3"/>
                  </a:cxn>
                  <a:cxn ang="T10">
                    <a:pos x="T4" y="T5"/>
                  </a:cxn>
                  <a:cxn ang="T11">
                    <a:pos x="T6" y="T7"/>
                  </a:cxn>
                </a:cxnLst>
                <a:rect l="T12" t="T13" r="T14" b="T15"/>
                <a:pathLst>
                  <a:path w="21600" h="21600">
                    <a:moveTo>
                      <a:pt x="7199" y="10815"/>
                    </a:moveTo>
                    <a:cubicBezTo>
                      <a:pt x="7199" y="10810"/>
                      <a:pt x="7199" y="10805"/>
                      <a:pt x="7199" y="10800"/>
                    </a:cubicBezTo>
                    <a:cubicBezTo>
                      <a:pt x="7199" y="8811"/>
                      <a:pt x="8811" y="7199"/>
                      <a:pt x="10800" y="7199"/>
                    </a:cubicBezTo>
                    <a:cubicBezTo>
                      <a:pt x="12788" y="7199"/>
                      <a:pt x="14401" y="8811"/>
                      <a:pt x="14401" y="10800"/>
                    </a:cubicBezTo>
                    <a:cubicBezTo>
                      <a:pt x="14401" y="10805"/>
                      <a:pt x="14400" y="10810"/>
                      <a:pt x="14400" y="10815"/>
                    </a:cubicBezTo>
                    <a:lnTo>
                      <a:pt x="21599" y="10847"/>
                    </a:lnTo>
                    <a:cubicBezTo>
                      <a:pt x="21599" y="10831"/>
                      <a:pt x="21600" y="10815"/>
                      <a:pt x="21600" y="10800"/>
                    </a:cubicBezTo>
                    <a:cubicBezTo>
                      <a:pt x="21600" y="4835"/>
                      <a:pt x="16764" y="0"/>
                      <a:pt x="10800" y="0"/>
                    </a:cubicBezTo>
                    <a:cubicBezTo>
                      <a:pt x="4835" y="0"/>
                      <a:pt x="0" y="4835"/>
                      <a:pt x="0" y="10800"/>
                    </a:cubicBezTo>
                    <a:cubicBezTo>
                      <a:pt x="-1" y="10815"/>
                      <a:pt x="0" y="10831"/>
                      <a:pt x="0" y="10847"/>
                    </a:cubicBezTo>
                    <a:lnTo>
                      <a:pt x="7199" y="10815"/>
                    </a:lnTo>
                    <a:close/>
                  </a:path>
                </a:pathLst>
              </a:custGeom>
              <a:grpFill/>
              <a:ln w="25400">
                <a:solidFill>
                  <a:schemeClr val="accent1">
                    <a:alpha val="95000"/>
                  </a:schemeClr>
                </a:solidFill>
                <a:miter lim="800000"/>
                <a:headEnd/>
                <a:tailEnd/>
              </a:ln>
            </p:spPr>
            <p:txBody>
              <a:bodyPr wrap="none" anchor="ctr"/>
              <a:lstStyle/>
              <a:p>
                <a:endParaRPr lang="en-US" dirty="0"/>
              </a:p>
            </p:txBody>
          </p:sp>
          <p:sp>
            <p:nvSpPr>
              <p:cNvPr id="34" name="AutoShape 14"/>
              <p:cNvSpPr>
                <a:spLocks noChangeArrowheads="1"/>
              </p:cNvSpPr>
              <p:nvPr/>
            </p:nvSpPr>
            <p:spPr bwMode="auto">
              <a:xfrm flipH="1">
                <a:off x="4116" y="1582"/>
                <a:ext cx="482" cy="576"/>
              </a:xfrm>
              <a:prstGeom prst="rightArrow">
                <a:avLst>
                  <a:gd name="adj1" fmla="val 75009"/>
                  <a:gd name="adj2" fmla="val 88593"/>
                </a:avLst>
              </a:prstGeom>
              <a:grpFill/>
              <a:ln w="25400">
                <a:solidFill>
                  <a:schemeClr val="accent1">
                    <a:alpha val="95000"/>
                  </a:schemeClr>
                </a:solidFill>
                <a:miter lim="800000"/>
                <a:headEnd/>
                <a:tailEnd/>
              </a:ln>
            </p:spPr>
            <p:txBody>
              <a:bodyPr wrap="none" anchor="ctr"/>
              <a:lstStyle/>
              <a:p>
                <a:endParaRPr lang="en-US" dirty="0"/>
              </a:p>
            </p:txBody>
          </p:sp>
        </p:grpSp>
        <p:grpSp>
          <p:nvGrpSpPr>
            <p:cNvPr id="18" name="Group 15"/>
            <p:cNvGrpSpPr>
              <a:grpSpLocks/>
            </p:cNvGrpSpPr>
            <p:nvPr/>
          </p:nvGrpSpPr>
          <p:grpSpPr bwMode="auto">
            <a:xfrm flipH="1">
              <a:off x="743421" y="3385333"/>
              <a:ext cx="2130425" cy="2035980"/>
              <a:chOff x="3952" y="799"/>
              <a:chExt cx="1296" cy="1359"/>
            </a:xfrm>
            <a:grpFill/>
          </p:grpSpPr>
          <p:sp>
            <p:nvSpPr>
              <p:cNvPr id="29" name="AutoShape 16"/>
              <p:cNvSpPr>
                <a:spLocks noChangeArrowheads="1"/>
              </p:cNvSpPr>
              <p:nvPr/>
            </p:nvSpPr>
            <p:spPr bwMode="auto">
              <a:xfrm>
                <a:off x="4261" y="799"/>
                <a:ext cx="670" cy="432"/>
              </a:xfrm>
              <a:prstGeom prst="chevron">
                <a:avLst>
                  <a:gd name="adj" fmla="val 75234"/>
                </a:avLst>
              </a:prstGeom>
              <a:grpFill/>
              <a:ln w="25400">
                <a:solidFill>
                  <a:schemeClr val="accent1">
                    <a:alpha val="95000"/>
                  </a:schemeClr>
                </a:solidFill>
                <a:miter lim="800000"/>
                <a:headEnd/>
                <a:tailEnd/>
              </a:ln>
            </p:spPr>
            <p:txBody>
              <a:bodyPr wrap="none" anchor="ctr"/>
              <a:lstStyle/>
              <a:p>
                <a:endParaRPr lang="en-US" dirty="0"/>
              </a:p>
            </p:txBody>
          </p:sp>
          <p:sp>
            <p:nvSpPr>
              <p:cNvPr id="30" name="AutoShape 17"/>
              <p:cNvSpPr>
                <a:spLocks noChangeArrowheads="1"/>
              </p:cNvSpPr>
              <p:nvPr/>
            </p:nvSpPr>
            <p:spPr bwMode="auto">
              <a:xfrm rot="5400000">
                <a:off x="3952" y="800"/>
                <a:ext cx="1296" cy="12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67 h 21600"/>
                </a:gdLst>
                <a:ahLst/>
                <a:cxnLst>
                  <a:cxn ang="T8">
                    <a:pos x="T0" y="T1"/>
                  </a:cxn>
                  <a:cxn ang="T9">
                    <a:pos x="T2" y="T3"/>
                  </a:cxn>
                  <a:cxn ang="T10">
                    <a:pos x="T4" y="T5"/>
                  </a:cxn>
                  <a:cxn ang="T11">
                    <a:pos x="T6" y="T7"/>
                  </a:cxn>
                </a:cxnLst>
                <a:rect l="T12" t="T13" r="T14" b="T15"/>
                <a:pathLst>
                  <a:path w="21600" h="21600">
                    <a:moveTo>
                      <a:pt x="7199" y="10815"/>
                    </a:moveTo>
                    <a:cubicBezTo>
                      <a:pt x="7199" y="10810"/>
                      <a:pt x="7199" y="10805"/>
                      <a:pt x="7199" y="10800"/>
                    </a:cubicBezTo>
                    <a:cubicBezTo>
                      <a:pt x="7199" y="8811"/>
                      <a:pt x="8811" y="7199"/>
                      <a:pt x="10800" y="7199"/>
                    </a:cubicBezTo>
                    <a:cubicBezTo>
                      <a:pt x="12788" y="7199"/>
                      <a:pt x="14401" y="8811"/>
                      <a:pt x="14401" y="10800"/>
                    </a:cubicBezTo>
                    <a:cubicBezTo>
                      <a:pt x="14401" y="10805"/>
                      <a:pt x="14400" y="10810"/>
                      <a:pt x="14400" y="10815"/>
                    </a:cubicBezTo>
                    <a:lnTo>
                      <a:pt x="21599" y="10847"/>
                    </a:lnTo>
                    <a:cubicBezTo>
                      <a:pt x="21599" y="10831"/>
                      <a:pt x="21600" y="10815"/>
                      <a:pt x="21600" y="10800"/>
                    </a:cubicBezTo>
                    <a:cubicBezTo>
                      <a:pt x="21600" y="4835"/>
                      <a:pt x="16764" y="0"/>
                      <a:pt x="10800" y="0"/>
                    </a:cubicBezTo>
                    <a:cubicBezTo>
                      <a:pt x="4835" y="0"/>
                      <a:pt x="0" y="4835"/>
                      <a:pt x="0" y="10800"/>
                    </a:cubicBezTo>
                    <a:cubicBezTo>
                      <a:pt x="-1" y="10815"/>
                      <a:pt x="0" y="10831"/>
                      <a:pt x="0" y="10847"/>
                    </a:cubicBezTo>
                    <a:lnTo>
                      <a:pt x="7199" y="10815"/>
                    </a:lnTo>
                    <a:close/>
                  </a:path>
                </a:pathLst>
              </a:custGeom>
              <a:grpFill/>
              <a:ln w="25400">
                <a:solidFill>
                  <a:schemeClr val="accent1">
                    <a:alpha val="95000"/>
                  </a:schemeClr>
                </a:solidFill>
                <a:miter lim="800000"/>
                <a:headEnd/>
                <a:tailEnd/>
              </a:ln>
            </p:spPr>
            <p:txBody>
              <a:bodyPr wrap="none" anchor="ctr"/>
              <a:lstStyle/>
              <a:p>
                <a:endParaRPr lang="en-US" dirty="0"/>
              </a:p>
            </p:txBody>
          </p:sp>
          <p:sp>
            <p:nvSpPr>
              <p:cNvPr id="31" name="AutoShape 18"/>
              <p:cNvSpPr>
                <a:spLocks noChangeArrowheads="1"/>
              </p:cNvSpPr>
              <p:nvPr/>
            </p:nvSpPr>
            <p:spPr bwMode="auto">
              <a:xfrm flipH="1">
                <a:off x="4116" y="1582"/>
                <a:ext cx="482" cy="576"/>
              </a:xfrm>
              <a:prstGeom prst="rightArrow">
                <a:avLst>
                  <a:gd name="adj1" fmla="val 75009"/>
                  <a:gd name="adj2" fmla="val 88593"/>
                </a:avLst>
              </a:prstGeom>
              <a:grpFill/>
              <a:ln w="25400">
                <a:solidFill>
                  <a:schemeClr val="accent1">
                    <a:alpha val="96000"/>
                  </a:schemeClr>
                </a:solidFill>
                <a:miter lim="800000"/>
                <a:headEnd/>
                <a:tailEnd/>
              </a:ln>
            </p:spPr>
            <p:txBody>
              <a:bodyPr wrap="none" anchor="ctr"/>
              <a:lstStyle/>
              <a:p>
                <a:endParaRPr lang="en-US" dirty="0"/>
              </a:p>
            </p:txBody>
          </p:sp>
        </p:grpSp>
        <p:sp>
          <p:nvSpPr>
            <p:cNvPr id="19" name="AutoShape 19"/>
            <p:cNvSpPr>
              <a:spLocks noChangeArrowheads="1"/>
            </p:cNvSpPr>
            <p:nvPr/>
          </p:nvSpPr>
          <p:spPr bwMode="auto">
            <a:xfrm>
              <a:off x="2149900" y="4564371"/>
              <a:ext cx="2486623" cy="863600"/>
            </a:xfrm>
            <a:prstGeom prst="notchedRightArrow">
              <a:avLst>
                <a:gd name="adj1" fmla="val 75000"/>
                <a:gd name="adj2" fmla="val 82415"/>
              </a:avLst>
            </a:prstGeom>
            <a:grpFill/>
            <a:ln w="25400">
              <a:solidFill>
                <a:schemeClr val="accent1">
                  <a:alpha val="95000"/>
                </a:schemeClr>
              </a:solidFill>
              <a:miter lim="800000"/>
              <a:headEnd/>
              <a:tailEnd/>
            </a:ln>
          </p:spPr>
          <p:txBody>
            <a:bodyPr wrap="none" anchor="ctr"/>
            <a:lstStyle/>
            <a:p>
              <a:pPr algn="ctr" eaLnBrk="1" hangingPunct="1"/>
              <a:r>
                <a:rPr lang="en-US" sz="2000" b="1" dirty="0" smtClean="0">
                  <a:latin typeface="Times New Roman" pitchFamily="18" charset="0"/>
                </a:rPr>
                <a:t>Recovery </a:t>
              </a:r>
            </a:p>
            <a:p>
              <a:pPr algn="ctr" eaLnBrk="1" hangingPunct="1"/>
              <a:r>
                <a:rPr lang="en-US" sz="2000" b="1" dirty="0" smtClean="0">
                  <a:latin typeface="Times New Roman" pitchFamily="18" charset="0"/>
                </a:rPr>
                <a:t>Scoping Meeting </a:t>
              </a:r>
              <a:endParaRPr lang="en-US" sz="2000" b="1" dirty="0">
                <a:latin typeface="Times New Roman" pitchFamily="18" charset="0"/>
              </a:endParaRPr>
            </a:p>
          </p:txBody>
        </p:sp>
        <p:sp>
          <p:nvSpPr>
            <p:cNvPr id="20" name="AutoShape 20"/>
            <p:cNvSpPr>
              <a:spLocks noChangeArrowheads="1"/>
            </p:cNvSpPr>
            <p:nvPr/>
          </p:nvSpPr>
          <p:spPr bwMode="auto">
            <a:xfrm>
              <a:off x="4200672" y="4557713"/>
              <a:ext cx="2551772" cy="863600"/>
            </a:xfrm>
            <a:prstGeom prst="notchedRightArrow">
              <a:avLst>
                <a:gd name="adj1" fmla="val 75000"/>
                <a:gd name="adj2" fmla="val 82051"/>
              </a:avLst>
            </a:prstGeom>
            <a:grpFill/>
            <a:ln w="25400">
              <a:solidFill>
                <a:schemeClr val="accent1">
                  <a:alpha val="95000"/>
                </a:schemeClr>
              </a:solidFill>
              <a:miter lim="800000"/>
              <a:headEnd/>
              <a:tailEnd/>
            </a:ln>
          </p:spPr>
          <p:txBody>
            <a:bodyPr wrap="none" anchor="ctr"/>
            <a:lstStyle/>
            <a:p>
              <a:pPr algn="ctr" eaLnBrk="1" hangingPunct="1"/>
              <a:r>
                <a:rPr lang="en-US" sz="2000" b="1" dirty="0">
                  <a:latin typeface="Times New Roman" pitchFamily="18" charset="0"/>
                </a:rPr>
                <a:t>Project</a:t>
              </a:r>
            </a:p>
            <a:p>
              <a:pPr algn="ctr" eaLnBrk="1" hangingPunct="1"/>
              <a:r>
                <a:rPr lang="en-US" sz="2000" b="1" dirty="0" smtClean="0">
                  <a:latin typeface="Times New Roman" pitchFamily="18" charset="0"/>
                </a:rPr>
                <a:t>Formulation</a:t>
              </a:r>
              <a:endParaRPr lang="en-US" sz="2000" b="1" dirty="0">
                <a:latin typeface="Times New Roman" pitchFamily="18" charset="0"/>
              </a:endParaRPr>
            </a:p>
          </p:txBody>
        </p:sp>
        <p:sp>
          <p:nvSpPr>
            <p:cNvPr id="23" name="AutoShape 26"/>
            <p:cNvSpPr>
              <a:spLocks noChangeArrowheads="1"/>
            </p:cNvSpPr>
            <p:nvPr/>
          </p:nvSpPr>
          <p:spPr bwMode="auto">
            <a:xfrm>
              <a:off x="6286719" y="4571941"/>
              <a:ext cx="2011680" cy="863600"/>
            </a:xfrm>
            <a:prstGeom prst="notchedRightArrow">
              <a:avLst>
                <a:gd name="adj1" fmla="val 75343"/>
                <a:gd name="adj2" fmla="val 82468"/>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 </a:t>
              </a:r>
              <a:r>
                <a:rPr lang="en-US" sz="2000" b="1" dirty="0" smtClean="0">
                  <a:latin typeface="Times New Roman" pitchFamily="18" charset="0"/>
                </a:rPr>
                <a:t>Review &amp; </a:t>
              </a:r>
            </a:p>
            <a:p>
              <a:pPr algn="ctr" eaLnBrk="1" hangingPunct="1"/>
              <a:r>
                <a:rPr lang="en-US" sz="2000" b="1" dirty="0" smtClean="0">
                  <a:latin typeface="Times New Roman" pitchFamily="18" charset="0"/>
                </a:rPr>
                <a:t>Approval</a:t>
              </a:r>
              <a:endParaRPr lang="en-US" sz="2000" b="1" dirty="0">
                <a:latin typeface="Times New Roman" pitchFamily="18" charset="0"/>
              </a:endParaRPr>
            </a:p>
          </p:txBody>
        </p:sp>
      </p:grpSp>
      <p:pic>
        <p:nvPicPr>
          <p:cNvPr id="35" name="Picture 6" descr="BS00508_"/>
          <p:cNvPicPr>
            <a:picLocks noChangeAspect="1" noChangeArrowheads="1"/>
          </p:cNvPicPr>
          <p:nvPr/>
        </p:nvPicPr>
        <p:blipFill>
          <a:blip r:embed="rId2" cstate="print"/>
          <a:srcRect/>
          <a:stretch>
            <a:fillRect/>
          </a:stretch>
        </p:blipFill>
        <p:spPr bwMode="auto">
          <a:xfrm rot="1407863">
            <a:off x="250671" y="4639691"/>
            <a:ext cx="1416050" cy="1495425"/>
          </a:xfrm>
          <a:prstGeom prst="rect">
            <a:avLst/>
          </a:prstGeom>
          <a:noFill/>
          <a:ln w="9525">
            <a:noFill/>
            <a:miter lim="800000"/>
            <a:headEnd/>
            <a:tailEnd/>
          </a:ln>
        </p:spPr>
      </p:pic>
    </p:spTree>
    <p:extLst>
      <p:ext uri="{BB962C8B-B14F-4D97-AF65-F5344CB8AC3E}">
        <p14:creationId xmlns:p14="http://schemas.microsoft.com/office/powerpoint/2010/main" val="7974629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p:txBody>
          <a:bodyPr>
            <a:normAutofit/>
          </a:bodyPr>
          <a:lstStyle/>
          <a:p>
            <a:r>
              <a:rPr lang="en-US" b="1" dirty="0" smtClean="0"/>
              <a:t>Recovery Scoping Meeting</a:t>
            </a:r>
          </a:p>
          <a:p>
            <a:endParaRPr lang="en-US" sz="2400" dirty="0"/>
          </a:p>
          <a:p>
            <a:pPr marL="457200" indent="-457200">
              <a:buFont typeface="Wingdings" panose="05000000000000000000" pitchFamily="2" charset="2"/>
              <a:buChar char="q"/>
            </a:pPr>
            <a:r>
              <a:rPr lang="en-US" sz="2800" dirty="0" smtClean="0"/>
              <a:t>In – Depth Meeting to Review Damages</a:t>
            </a:r>
          </a:p>
          <a:p>
            <a:pPr marL="457200" indent="-457200">
              <a:buFont typeface="Wingdings" panose="05000000000000000000" pitchFamily="2" charset="2"/>
              <a:buChar char="q"/>
            </a:pPr>
            <a:r>
              <a:rPr lang="en-US" sz="2800" dirty="0" smtClean="0"/>
              <a:t>Gather Applicant’s documentation</a:t>
            </a:r>
          </a:p>
          <a:p>
            <a:pPr marL="457200" indent="-457200">
              <a:buFont typeface="Wingdings" panose="05000000000000000000" pitchFamily="2" charset="2"/>
              <a:buChar char="q"/>
            </a:pPr>
            <a:r>
              <a:rPr lang="en-US" sz="2800" dirty="0" smtClean="0"/>
              <a:t>Develop List of Projects based on: </a:t>
            </a:r>
          </a:p>
          <a:p>
            <a:r>
              <a:rPr lang="en-US" sz="2800" dirty="0"/>
              <a:t>	</a:t>
            </a:r>
            <a:r>
              <a:rPr lang="en-US" sz="2800" dirty="0" smtClean="0"/>
              <a:t>- Damage </a:t>
            </a:r>
            <a:r>
              <a:rPr lang="en-US" sz="2800" dirty="0"/>
              <a:t>Description</a:t>
            </a:r>
          </a:p>
          <a:p>
            <a:r>
              <a:rPr lang="en-US" sz="2800" dirty="0" smtClean="0"/>
              <a:t>	- Eligible </a:t>
            </a:r>
            <a:r>
              <a:rPr lang="en-US" sz="2800" dirty="0"/>
              <a:t>Scope of Work</a:t>
            </a:r>
          </a:p>
          <a:p>
            <a:r>
              <a:rPr lang="en-US" sz="2800" dirty="0" smtClean="0"/>
              <a:t>	- Cost </a:t>
            </a:r>
            <a:r>
              <a:rPr lang="en-US" sz="2800" dirty="0"/>
              <a:t>Estimate of Damaged Sites</a:t>
            </a:r>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249766258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p:txBody>
          <a:bodyPr>
            <a:normAutofit/>
          </a:bodyPr>
          <a:lstStyle/>
          <a:p>
            <a:r>
              <a:rPr lang="en-US" b="1" dirty="0" smtClean="0"/>
              <a:t>Eligibility Structure </a:t>
            </a:r>
          </a:p>
          <a:p>
            <a:endParaRPr lang="en-US" sz="2400" dirty="0"/>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pic>
        <p:nvPicPr>
          <p:cNvPr id="2" name="Picture 1"/>
          <p:cNvPicPr>
            <a:picLocks noChangeAspect="1"/>
          </p:cNvPicPr>
          <p:nvPr/>
        </p:nvPicPr>
        <p:blipFill>
          <a:blip r:embed="rId2"/>
          <a:stretch>
            <a:fillRect/>
          </a:stretch>
        </p:blipFill>
        <p:spPr>
          <a:xfrm>
            <a:off x="1981200" y="1377766"/>
            <a:ext cx="4828450" cy="4413887"/>
          </a:xfrm>
          <a:prstGeom prst="rect">
            <a:avLst/>
          </a:prstGeom>
        </p:spPr>
      </p:pic>
    </p:spTree>
    <p:extLst>
      <p:ext uri="{BB962C8B-B14F-4D97-AF65-F5344CB8AC3E}">
        <p14:creationId xmlns:p14="http://schemas.microsoft.com/office/powerpoint/2010/main" val="278743041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p:txBody>
          <a:bodyPr>
            <a:normAutofit/>
          </a:bodyPr>
          <a:lstStyle/>
          <a:p>
            <a:r>
              <a:rPr lang="en-US" b="1" dirty="0" smtClean="0"/>
              <a:t>Eligible Applicants</a:t>
            </a:r>
            <a:r>
              <a:rPr lang="en-US" dirty="0" smtClean="0"/>
              <a:t> </a:t>
            </a:r>
          </a:p>
          <a:p>
            <a:endParaRPr lang="en-US" sz="2400" dirty="0" smtClean="0"/>
          </a:p>
          <a:p>
            <a:pPr marL="457200" indent="-457200">
              <a:buFont typeface="Wingdings" panose="05000000000000000000" pitchFamily="2" charset="2"/>
              <a:buChar char="q"/>
            </a:pPr>
            <a:r>
              <a:rPr lang="en-US" sz="2800" dirty="0"/>
              <a:t>State Agencies</a:t>
            </a:r>
          </a:p>
          <a:p>
            <a:pPr marL="342900" indent="-342900">
              <a:buFont typeface="Wingdings" panose="05000000000000000000" pitchFamily="2" charset="2"/>
              <a:buChar char="q"/>
            </a:pPr>
            <a:r>
              <a:rPr lang="en-US" sz="2800" dirty="0"/>
              <a:t> School Districts</a:t>
            </a:r>
          </a:p>
          <a:p>
            <a:pPr marL="342900" indent="-342900">
              <a:buFont typeface="Wingdings" panose="05000000000000000000" pitchFamily="2" charset="2"/>
              <a:buChar char="q"/>
            </a:pPr>
            <a:r>
              <a:rPr lang="en-US" sz="2800" dirty="0"/>
              <a:t> County, City, &amp; Township Governments</a:t>
            </a:r>
          </a:p>
          <a:p>
            <a:pPr marL="342900" indent="-342900">
              <a:buFont typeface="Wingdings" panose="05000000000000000000" pitchFamily="2" charset="2"/>
              <a:buChar char="q"/>
            </a:pPr>
            <a:r>
              <a:rPr lang="en-US" sz="2800" dirty="0"/>
              <a:t> Tribal Governments and Organizations</a:t>
            </a:r>
          </a:p>
          <a:p>
            <a:pPr marL="342900" indent="-342900">
              <a:buFont typeface="Wingdings" panose="05000000000000000000" pitchFamily="2" charset="2"/>
              <a:buChar char="q"/>
            </a:pPr>
            <a:r>
              <a:rPr lang="en-US" sz="2800" dirty="0"/>
              <a:t> Certain Private Non-Profit Organizations</a:t>
            </a:r>
          </a:p>
          <a:p>
            <a:pPr marL="342900" indent="-342900">
              <a:buFont typeface="Wingdings" panose="05000000000000000000" pitchFamily="2" charset="2"/>
              <a:buChar char="q"/>
            </a:pPr>
            <a:r>
              <a:rPr lang="en-US" sz="2800" dirty="0"/>
              <a:t> Other political subdivisions of the State</a:t>
            </a:r>
          </a:p>
          <a:p>
            <a:endParaRPr lang="en-US" sz="2400" dirty="0"/>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9762294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p:txBody>
          <a:bodyPr>
            <a:normAutofit fontScale="92500" lnSpcReduction="20000"/>
          </a:bodyPr>
          <a:lstStyle/>
          <a:p>
            <a:r>
              <a:rPr lang="en-US" sz="3500" b="1" dirty="0" smtClean="0"/>
              <a:t>Private Non-Profit Entities </a:t>
            </a:r>
            <a:r>
              <a:rPr lang="en-US" sz="2800" dirty="0" smtClean="0"/>
              <a:t>(Critical Services)</a:t>
            </a:r>
            <a:endParaRPr lang="en-US" sz="2800" b="1" dirty="0" smtClean="0"/>
          </a:p>
          <a:p>
            <a:endParaRPr lang="en-US" sz="2400" dirty="0"/>
          </a:p>
          <a:p>
            <a:pPr marL="173038" indent="-173038">
              <a:defRPr/>
            </a:pPr>
            <a:r>
              <a:rPr lang="en-US" sz="2800" dirty="0">
                <a:cs typeface="Times New Roman" panose="02020603050405020304" pitchFamily="18" charset="0"/>
              </a:rPr>
              <a:t>Private Non-Profit (PNP) facilities: </a:t>
            </a:r>
          </a:p>
          <a:p>
            <a:pPr lvl="1">
              <a:buFont typeface="Wingdings" panose="05000000000000000000" pitchFamily="2" charset="2"/>
              <a:buChar char="q"/>
              <a:defRPr/>
            </a:pPr>
            <a:r>
              <a:rPr lang="en-US" dirty="0" smtClean="0">
                <a:cs typeface="Times New Roman" panose="02020603050405020304" pitchFamily="18" charset="0"/>
              </a:rPr>
              <a:t> Eligible </a:t>
            </a:r>
            <a:r>
              <a:rPr lang="en-US" dirty="0">
                <a:cs typeface="Times New Roman" panose="02020603050405020304" pitchFamily="18" charset="0"/>
              </a:rPr>
              <a:t>for Public Assistance </a:t>
            </a:r>
          </a:p>
          <a:p>
            <a:pPr marL="173038" indent="-173038">
              <a:defRPr/>
            </a:pPr>
            <a:endParaRPr lang="en-US" sz="2800" dirty="0">
              <a:cs typeface="Times New Roman" panose="02020603050405020304" pitchFamily="18" charset="0"/>
            </a:endParaRPr>
          </a:p>
          <a:p>
            <a:pPr lvl="2">
              <a:buFont typeface="Wingdings" panose="05000000000000000000" pitchFamily="2" charset="2"/>
              <a:buChar char="q"/>
              <a:defRPr/>
            </a:pPr>
            <a:r>
              <a:rPr lang="en-US" sz="2800" dirty="0" smtClean="0">
                <a:cs typeface="Times New Roman" panose="02020603050405020304" pitchFamily="18" charset="0"/>
              </a:rPr>
              <a:t> Fire </a:t>
            </a:r>
            <a:r>
              <a:rPr lang="en-US" sz="2800" dirty="0">
                <a:cs typeface="Times New Roman" panose="02020603050405020304" pitchFamily="18" charset="0"/>
              </a:rPr>
              <a:t>/ Emergency Rescue</a:t>
            </a:r>
          </a:p>
          <a:p>
            <a:pPr lvl="2">
              <a:buFont typeface="Wingdings" panose="05000000000000000000" pitchFamily="2" charset="2"/>
              <a:buChar char="q"/>
              <a:defRPr/>
            </a:pPr>
            <a:r>
              <a:rPr lang="en-US" sz="2800" dirty="0" smtClean="0">
                <a:cs typeface="Times New Roman" panose="02020603050405020304" pitchFamily="18" charset="0"/>
              </a:rPr>
              <a:t> Medical </a:t>
            </a:r>
            <a:r>
              <a:rPr lang="en-US" sz="2800" dirty="0">
                <a:cs typeface="Times New Roman" panose="02020603050405020304" pitchFamily="18" charset="0"/>
              </a:rPr>
              <a:t>Treatment</a:t>
            </a:r>
          </a:p>
          <a:p>
            <a:pPr lvl="2">
              <a:buFont typeface="Wingdings" panose="05000000000000000000" pitchFamily="2" charset="2"/>
              <a:buChar char="q"/>
              <a:defRPr/>
            </a:pPr>
            <a:r>
              <a:rPr lang="en-US" sz="2800" dirty="0" smtClean="0">
                <a:cs typeface="Times New Roman" panose="02020603050405020304" pitchFamily="18" charset="0"/>
              </a:rPr>
              <a:t> Power</a:t>
            </a:r>
            <a:r>
              <a:rPr lang="en-US" sz="2800" dirty="0">
                <a:cs typeface="Times New Roman" panose="02020603050405020304" pitchFamily="18" charset="0"/>
              </a:rPr>
              <a:t>, Water, &amp; Sewer Utilities</a:t>
            </a:r>
          </a:p>
          <a:p>
            <a:pPr lvl="2">
              <a:buFont typeface="Wingdings" panose="05000000000000000000" pitchFamily="2" charset="2"/>
              <a:buChar char="q"/>
              <a:defRPr/>
            </a:pPr>
            <a:r>
              <a:rPr lang="en-US" sz="2800" dirty="0" smtClean="0">
                <a:cs typeface="Times New Roman" panose="02020603050405020304" pitchFamily="18" charset="0"/>
              </a:rPr>
              <a:t> Communications Systems</a:t>
            </a:r>
          </a:p>
          <a:p>
            <a:pPr lvl="2">
              <a:buFont typeface="Wingdings" panose="05000000000000000000" pitchFamily="2" charset="2"/>
              <a:buChar char="q"/>
              <a:defRPr/>
            </a:pPr>
            <a:r>
              <a:rPr lang="en-US" sz="2800" dirty="0">
                <a:cs typeface="Times New Roman" panose="02020603050405020304" pitchFamily="18" charset="0"/>
              </a:rPr>
              <a:t> </a:t>
            </a:r>
            <a:r>
              <a:rPr lang="en-US" sz="2800" dirty="0" smtClean="0"/>
              <a:t>Educational </a:t>
            </a:r>
            <a:r>
              <a:rPr lang="en-US" sz="2800" dirty="0"/>
              <a:t>Institutions</a:t>
            </a:r>
            <a:endParaRPr lang="en-US" sz="2800" dirty="0">
              <a:cs typeface="Times New Roman" panose="02020603050405020304" pitchFamily="18" charset="0"/>
            </a:endParaRPr>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315521290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grpSp>
        <p:nvGrpSpPr>
          <p:cNvPr id="8" name="Group 31"/>
          <p:cNvGrpSpPr>
            <a:grpSpLocks/>
          </p:cNvGrpSpPr>
          <p:nvPr/>
        </p:nvGrpSpPr>
        <p:grpSpPr bwMode="auto">
          <a:xfrm>
            <a:off x="109983" y="1291705"/>
            <a:ext cx="8924033" cy="4420414"/>
            <a:chOff x="528145" y="1686234"/>
            <a:chExt cx="8507322" cy="5044766"/>
          </a:xfrm>
          <a:solidFill>
            <a:schemeClr val="accent6">
              <a:lumMod val="40000"/>
              <a:lumOff val="60000"/>
            </a:schemeClr>
          </a:solidFill>
        </p:grpSpPr>
        <p:sp>
          <p:nvSpPr>
            <p:cNvPr id="9" name="Freeform 3"/>
            <p:cNvSpPr>
              <a:spLocks/>
            </p:cNvSpPr>
            <p:nvPr/>
          </p:nvSpPr>
          <p:spPr bwMode="auto">
            <a:xfrm>
              <a:off x="2079040" y="5881688"/>
              <a:ext cx="1959559" cy="833437"/>
            </a:xfrm>
            <a:custGeom>
              <a:avLst/>
              <a:gdLst>
                <a:gd name="T0" fmla="*/ 2147483647 w 1250"/>
                <a:gd name="T1" fmla="*/ 2147483647 h 556"/>
                <a:gd name="T2" fmla="*/ 2147483647 w 1250"/>
                <a:gd name="T3" fmla="*/ 2147483647 h 556"/>
                <a:gd name="T4" fmla="*/ 2147483647 w 1250"/>
                <a:gd name="T5" fmla="*/ 2147483647 h 556"/>
                <a:gd name="T6" fmla="*/ 2147483647 w 1250"/>
                <a:gd name="T7" fmla="*/ 2147483647 h 556"/>
                <a:gd name="T8" fmla="*/ 2147483647 w 1250"/>
                <a:gd name="T9" fmla="*/ 2147483647 h 556"/>
                <a:gd name="T10" fmla="*/ 2147483647 w 1250"/>
                <a:gd name="T11" fmla="*/ 2147483647 h 556"/>
                <a:gd name="T12" fmla="*/ 0 60000 65536"/>
                <a:gd name="T13" fmla="*/ 0 60000 65536"/>
                <a:gd name="T14" fmla="*/ 0 60000 65536"/>
                <a:gd name="T15" fmla="*/ 0 60000 65536"/>
                <a:gd name="T16" fmla="*/ 0 60000 65536"/>
                <a:gd name="T17" fmla="*/ 0 60000 65536"/>
                <a:gd name="T18" fmla="*/ 0 w 1250"/>
                <a:gd name="T19" fmla="*/ 0 h 556"/>
                <a:gd name="T20" fmla="*/ 1250 w 1250"/>
                <a:gd name="T21" fmla="*/ 556 h 556"/>
              </a:gdLst>
              <a:ahLst/>
              <a:cxnLst>
                <a:cxn ang="T12">
                  <a:pos x="T0" y="T1"/>
                </a:cxn>
                <a:cxn ang="T13">
                  <a:pos x="T2" y="T3"/>
                </a:cxn>
                <a:cxn ang="T14">
                  <a:pos x="T4" y="T5"/>
                </a:cxn>
                <a:cxn ang="T15">
                  <a:pos x="T6" y="T7"/>
                </a:cxn>
                <a:cxn ang="T16">
                  <a:pos x="T8" y="T9"/>
                </a:cxn>
                <a:cxn ang="T17">
                  <a:pos x="T10" y="T11"/>
                </a:cxn>
              </a:cxnLst>
              <a:rect l="T18" t="T19" r="T20" b="T21"/>
              <a:pathLst>
                <a:path w="1250" h="556">
                  <a:moveTo>
                    <a:pt x="1250" y="53"/>
                  </a:moveTo>
                  <a:lnTo>
                    <a:pt x="926" y="270"/>
                  </a:lnTo>
                  <a:lnTo>
                    <a:pt x="1250" y="485"/>
                  </a:lnTo>
                  <a:cubicBezTo>
                    <a:pt x="1126" y="521"/>
                    <a:pt x="357" y="556"/>
                    <a:pt x="179" y="487"/>
                  </a:cubicBezTo>
                  <a:cubicBezTo>
                    <a:pt x="2" y="416"/>
                    <a:pt x="0" y="144"/>
                    <a:pt x="179" y="72"/>
                  </a:cubicBezTo>
                  <a:cubicBezTo>
                    <a:pt x="358" y="0"/>
                    <a:pt x="1030" y="53"/>
                    <a:pt x="1250" y="53"/>
                  </a:cubicBezTo>
                  <a:close/>
                </a:path>
              </a:pathLst>
            </a:custGeom>
            <a:grpFill/>
            <a:ln w="25400">
              <a:solidFill>
                <a:schemeClr val="accent1">
                  <a:alpha val="95000"/>
                </a:schemeClr>
              </a:solidFill>
              <a:round/>
              <a:headEnd/>
              <a:tailEnd/>
            </a:ln>
          </p:spPr>
          <p:txBody>
            <a:bodyPr/>
            <a:lstStyle/>
            <a:p>
              <a:endParaRPr lang="en-US" dirty="0"/>
            </a:p>
          </p:txBody>
        </p:sp>
        <p:sp>
          <p:nvSpPr>
            <p:cNvPr id="10" name="AutoShape 4"/>
            <p:cNvSpPr>
              <a:spLocks noChangeArrowheads="1"/>
            </p:cNvSpPr>
            <p:nvPr/>
          </p:nvSpPr>
          <p:spPr bwMode="auto">
            <a:xfrm>
              <a:off x="2936875" y="1971675"/>
              <a:ext cx="1420813" cy="86201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2700 h 21600"/>
                <a:gd name="T14" fmla="*/ 13500 w 21600"/>
                <a:gd name="T15" fmla="*/ 18900 h 21600"/>
              </a:gdLst>
              <a:ahLst/>
              <a:cxnLst>
                <a:cxn ang="T8">
                  <a:pos x="T0" y="T1"/>
                </a:cxn>
                <a:cxn ang="T9">
                  <a:pos x="T2" y="T3"/>
                </a:cxn>
                <a:cxn ang="T10">
                  <a:pos x="T4" y="T5"/>
                </a:cxn>
                <a:cxn ang="T11">
                  <a:pos x="T6" y="T7"/>
                </a:cxn>
              </a:cxnLst>
              <a:rect l="T12" t="T13" r="T14" b="T15"/>
              <a:pathLst>
                <a:path w="21600" h="21600">
                  <a:moveTo>
                    <a:pt x="10800" y="0"/>
                  </a:moveTo>
                  <a:lnTo>
                    <a:pt x="10800" y="2700"/>
                  </a:lnTo>
                  <a:lnTo>
                    <a:pt x="3375" y="2700"/>
                  </a:lnTo>
                  <a:lnTo>
                    <a:pt x="3375" y="18900"/>
                  </a:lnTo>
                  <a:lnTo>
                    <a:pt x="10800" y="18900"/>
                  </a:lnTo>
                  <a:lnTo>
                    <a:pt x="10800" y="21600"/>
                  </a:lnTo>
                  <a:lnTo>
                    <a:pt x="21600" y="10800"/>
                  </a:lnTo>
                  <a:lnTo>
                    <a:pt x="10800" y="0"/>
                  </a:lnTo>
                  <a:close/>
                </a:path>
                <a:path w="21600" h="21600">
                  <a:moveTo>
                    <a:pt x="1350" y="2700"/>
                  </a:moveTo>
                  <a:lnTo>
                    <a:pt x="1350" y="18900"/>
                  </a:lnTo>
                  <a:lnTo>
                    <a:pt x="2700" y="18900"/>
                  </a:lnTo>
                  <a:lnTo>
                    <a:pt x="2700" y="2700"/>
                  </a:lnTo>
                  <a:lnTo>
                    <a:pt x="1350" y="2700"/>
                  </a:lnTo>
                  <a:close/>
                </a:path>
                <a:path w="21600" h="21600">
                  <a:moveTo>
                    <a:pt x="0" y="2700"/>
                  </a:moveTo>
                  <a:lnTo>
                    <a:pt x="0" y="18900"/>
                  </a:lnTo>
                  <a:lnTo>
                    <a:pt x="675" y="18900"/>
                  </a:lnTo>
                  <a:lnTo>
                    <a:pt x="675" y="2700"/>
                  </a:lnTo>
                  <a:lnTo>
                    <a:pt x="0" y="2700"/>
                  </a:lnTo>
                  <a:close/>
                </a:path>
              </a:pathLst>
            </a:cu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PDA</a:t>
              </a:r>
            </a:p>
          </p:txBody>
        </p:sp>
        <p:sp>
          <p:nvSpPr>
            <p:cNvPr id="11" name="AutoShape 5"/>
            <p:cNvSpPr>
              <a:spLocks noChangeArrowheads="1"/>
            </p:cNvSpPr>
            <p:nvPr/>
          </p:nvSpPr>
          <p:spPr bwMode="auto">
            <a:xfrm>
              <a:off x="528145" y="1686234"/>
              <a:ext cx="2445608" cy="1583446"/>
            </a:xfrm>
            <a:prstGeom prst="irregularSeal1">
              <a:avLst/>
            </a:prstGeom>
            <a:grpFill/>
            <a:ln w="38100">
              <a:solidFill>
                <a:srgbClr val="FF0000"/>
              </a:solidFill>
              <a:miter lim="800000"/>
              <a:headEnd/>
              <a:tailEnd/>
            </a:ln>
          </p:spPr>
          <p:txBody>
            <a:bodyPr wrap="none" anchor="ctr"/>
            <a:lstStyle/>
            <a:p>
              <a:pPr algn="ctr" eaLnBrk="1" hangingPunct="1">
                <a:defRPr/>
              </a:pPr>
              <a:r>
                <a:rPr lang="en-US" sz="2000" b="1" dirty="0">
                  <a:latin typeface="Times New Roman" pitchFamily="18" charset="0"/>
                </a:rPr>
                <a:t>Disaster</a:t>
              </a:r>
            </a:p>
            <a:p>
              <a:pPr algn="ctr" eaLnBrk="1" hangingPunct="1">
                <a:defRPr/>
              </a:pPr>
              <a:r>
                <a:rPr lang="en-US" sz="2000" b="1" dirty="0">
                  <a:latin typeface="Times New Roman" pitchFamily="18" charset="0"/>
                </a:rPr>
                <a:t>Event</a:t>
              </a:r>
            </a:p>
          </p:txBody>
        </p:sp>
        <p:sp>
          <p:nvSpPr>
            <p:cNvPr id="12" name="AutoShape 6"/>
            <p:cNvSpPr>
              <a:spLocks noChangeArrowheads="1"/>
            </p:cNvSpPr>
            <p:nvPr/>
          </p:nvSpPr>
          <p:spPr bwMode="auto">
            <a:xfrm>
              <a:off x="3827365" y="1970885"/>
              <a:ext cx="2228850" cy="862013"/>
            </a:xfrm>
            <a:prstGeom prst="notchedRightArrow">
              <a:avLst>
                <a:gd name="adj1" fmla="val 75000"/>
                <a:gd name="adj2" fmla="val 82369"/>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Governor’s</a:t>
              </a:r>
            </a:p>
            <a:p>
              <a:pPr algn="ctr" eaLnBrk="1" hangingPunct="1"/>
              <a:r>
                <a:rPr lang="en-US" sz="2000" b="1" dirty="0">
                  <a:solidFill>
                    <a:srgbClr val="B2B2B2"/>
                  </a:solidFill>
                  <a:latin typeface="Times New Roman" pitchFamily="18" charset="0"/>
                </a:rPr>
                <a:t>Request</a:t>
              </a:r>
            </a:p>
          </p:txBody>
        </p:sp>
        <p:sp>
          <p:nvSpPr>
            <p:cNvPr id="13" name="AutoShape 7"/>
            <p:cNvSpPr>
              <a:spLocks noChangeArrowheads="1"/>
            </p:cNvSpPr>
            <p:nvPr/>
          </p:nvSpPr>
          <p:spPr bwMode="auto">
            <a:xfrm>
              <a:off x="5613400" y="1971675"/>
              <a:ext cx="2194560" cy="862013"/>
            </a:xfrm>
            <a:prstGeom prst="notchedRightArrow">
              <a:avLst>
                <a:gd name="adj1" fmla="val 75343"/>
                <a:gd name="adj2" fmla="val 82375"/>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000066"/>
                  </a:solidFill>
                  <a:latin typeface="Times New Roman" pitchFamily="18" charset="0"/>
                </a:rPr>
                <a:t>    </a:t>
              </a:r>
              <a:r>
                <a:rPr lang="en-US" sz="2000" b="1" dirty="0">
                  <a:solidFill>
                    <a:srgbClr val="B2B2B2"/>
                  </a:solidFill>
                  <a:latin typeface="Times New Roman" pitchFamily="18" charset="0"/>
                </a:rPr>
                <a:t>Declaration</a:t>
              </a:r>
            </a:p>
          </p:txBody>
        </p:sp>
        <p:sp>
          <p:nvSpPr>
            <p:cNvPr id="14" name="AutoShape 8"/>
            <p:cNvSpPr>
              <a:spLocks noChangeArrowheads="1"/>
            </p:cNvSpPr>
            <p:nvPr/>
          </p:nvSpPr>
          <p:spPr bwMode="auto">
            <a:xfrm flipH="1">
              <a:off x="5467401" y="3263900"/>
              <a:ext cx="2228850" cy="862013"/>
            </a:xfrm>
            <a:prstGeom prst="notchedRightArrow">
              <a:avLst>
                <a:gd name="adj1" fmla="val 75000"/>
                <a:gd name="adj2" fmla="val 82369"/>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Applicants’</a:t>
              </a:r>
            </a:p>
            <a:p>
              <a:pPr algn="ctr" eaLnBrk="1" hangingPunct="1"/>
              <a:r>
                <a:rPr lang="en-US" sz="2000" b="1" dirty="0">
                  <a:solidFill>
                    <a:srgbClr val="B2B2B2"/>
                  </a:solidFill>
                  <a:latin typeface="Times New Roman" pitchFamily="18" charset="0"/>
                </a:rPr>
                <a:t>Briefing</a:t>
              </a:r>
            </a:p>
          </p:txBody>
        </p:sp>
        <p:sp>
          <p:nvSpPr>
            <p:cNvPr id="15" name="AutoShape 9"/>
            <p:cNvSpPr>
              <a:spLocks noChangeArrowheads="1"/>
            </p:cNvSpPr>
            <p:nvPr/>
          </p:nvSpPr>
          <p:spPr bwMode="auto">
            <a:xfrm flipH="1">
              <a:off x="3693064" y="3263441"/>
              <a:ext cx="2228850" cy="862013"/>
            </a:xfrm>
            <a:prstGeom prst="notchedRightArrow">
              <a:avLst>
                <a:gd name="adj1" fmla="val 75000"/>
                <a:gd name="adj2" fmla="val 82369"/>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Submission</a:t>
              </a:r>
            </a:p>
            <a:p>
              <a:pPr algn="ctr" eaLnBrk="1" hangingPunct="1"/>
              <a:r>
                <a:rPr lang="en-US" sz="2000" b="1" dirty="0">
                  <a:solidFill>
                    <a:srgbClr val="B2B2B2"/>
                  </a:solidFill>
                  <a:latin typeface="Times New Roman" pitchFamily="18" charset="0"/>
                </a:rPr>
                <a:t>of Request</a:t>
              </a:r>
            </a:p>
          </p:txBody>
        </p:sp>
        <p:sp>
          <p:nvSpPr>
            <p:cNvPr id="16" name="AutoShape 10"/>
            <p:cNvSpPr>
              <a:spLocks noChangeArrowheads="1"/>
            </p:cNvSpPr>
            <p:nvPr/>
          </p:nvSpPr>
          <p:spPr bwMode="auto">
            <a:xfrm flipH="1">
              <a:off x="1942679" y="3278014"/>
              <a:ext cx="2194560" cy="862013"/>
            </a:xfrm>
            <a:prstGeom prst="notchedRightArrow">
              <a:avLst>
                <a:gd name="adj1" fmla="val 75000"/>
                <a:gd name="adj2" fmla="val 82434"/>
              </a:avLst>
            </a:prstGeom>
            <a:grpFill/>
            <a:ln w="25400">
              <a:solidFill>
                <a:schemeClr val="accent1">
                  <a:alpha val="95000"/>
                </a:schemeClr>
              </a:solidFill>
              <a:miter lim="800000"/>
              <a:headEnd/>
              <a:tailEnd/>
            </a:ln>
          </p:spPr>
          <p:txBody>
            <a:bodyPr wrap="none" anchor="ctr"/>
            <a:lstStyle/>
            <a:p>
              <a:pPr algn="ctr" eaLnBrk="1" hangingPunct="1"/>
              <a:r>
                <a:rPr lang="en-US" sz="2000" b="1" dirty="0" smtClean="0">
                  <a:solidFill>
                    <a:srgbClr val="B2B2B2"/>
                  </a:solidFill>
                  <a:latin typeface="Times New Roman" pitchFamily="18" charset="0"/>
                </a:rPr>
                <a:t> Exploratory</a:t>
              </a:r>
              <a:endParaRPr lang="en-US" sz="2000" b="1" dirty="0">
                <a:solidFill>
                  <a:srgbClr val="B2B2B2"/>
                </a:solidFill>
                <a:latin typeface="Times New Roman" pitchFamily="18" charset="0"/>
              </a:endParaRPr>
            </a:p>
            <a:p>
              <a:pPr algn="ctr" eaLnBrk="1" hangingPunct="1"/>
              <a:r>
                <a:rPr lang="en-US" sz="2000" b="1" dirty="0" smtClean="0">
                  <a:solidFill>
                    <a:srgbClr val="B2B2B2"/>
                  </a:solidFill>
                  <a:latin typeface="Times New Roman" pitchFamily="18" charset="0"/>
                </a:rPr>
                <a:t> Call </a:t>
              </a:r>
              <a:endParaRPr lang="en-US" sz="2000" b="1" dirty="0">
                <a:solidFill>
                  <a:srgbClr val="B2B2B2"/>
                </a:solidFill>
                <a:latin typeface="Times New Roman" pitchFamily="18" charset="0"/>
              </a:endParaRPr>
            </a:p>
          </p:txBody>
        </p:sp>
        <p:grpSp>
          <p:nvGrpSpPr>
            <p:cNvPr id="17" name="Group 11"/>
            <p:cNvGrpSpPr>
              <a:grpSpLocks/>
            </p:cNvGrpSpPr>
            <p:nvPr/>
          </p:nvGrpSpPr>
          <p:grpSpPr bwMode="auto">
            <a:xfrm>
              <a:off x="6905042" y="2068959"/>
              <a:ext cx="2130425" cy="2056954"/>
              <a:chOff x="3950" y="785"/>
              <a:chExt cx="1296" cy="1373"/>
            </a:xfrm>
            <a:grpFill/>
          </p:grpSpPr>
          <p:sp>
            <p:nvSpPr>
              <p:cNvPr id="32" name="AutoShape 12"/>
              <p:cNvSpPr>
                <a:spLocks noChangeArrowheads="1"/>
              </p:cNvSpPr>
              <p:nvPr/>
            </p:nvSpPr>
            <p:spPr bwMode="auto">
              <a:xfrm>
                <a:off x="4224" y="790"/>
                <a:ext cx="670" cy="432"/>
              </a:xfrm>
              <a:prstGeom prst="chevron">
                <a:avLst>
                  <a:gd name="adj" fmla="val 75234"/>
                </a:avLst>
              </a:prstGeom>
              <a:grpFill/>
              <a:ln w="25400">
                <a:solidFill>
                  <a:schemeClr val="accent1">
                    <a:alpha val="95000"/>
                  </a:schemeClr>
                </a:solidFill>
                <a:miter lim="800000"/>
                <a:headEnd/>
                <a:tailEnd/>
              </a:ln>
            </p:spPr>
            <p:txBody>
              <a:bodyPr wrap="none" anchor="ctr"/>
              <a:lstStyle/>
              <a:p>
                <a:endParaRPr lang="en-US" dirty="0"/>
              </a:p>
            </p:txBody>
          </p:sp>
          <p:sp>
            <p:nvSpPr>
              <p:cNvPr id="33" name="AutoShape 13"/>
              <p:cNvSpPr>
                <a:spLocks noChangeArrowheads="1"/>
              </p:cNvSpPr>
              <p:nvPr/>
            </p:nvSpPr>
            <p:spPr bwMode="auto">
              <a:xfrm rot="5400000">
                <a:off x="3950" y="785"/>
                <a:ext cx="1296" cy="12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67 h 21600"/>
                </a:gdLst>
                <a:ahLst/>
                <a:cxnLst>
                  <a:cxn ang="T8">
                    <a:pos x="T0" y="T1"/>
                  </a:cxn>
                  <a:cxn ang="T9">
                    <a:pos x="T2" y="T3"/>
                  </a:cxn>
                  <a:cxn ang="T10">
                    <a:pos x="T4" y="T5"/>
                  </a:cxn>
                  <a:cxn ang="T11">
                    <a:pos x="T6" y="T7"/>
                  </a:cxn>
                </a:cxnLst>
                <a:rect l="T12" t="T13" r="T14" b="T15"/>
                <a:pathLst>
                  <a:path w="21600" h="21600">
                    <a:moveTo>
                      <a:pt x="7199" y="10815"/>
                    </a:moveTo>
                    <a:cubicBezTo>
                      <a:pt x="7199" y="10810"/>
                      <a:pt x="7199" y="10805"/>
                      <a:pt x="7199" y="10800"/>
                    </a:cubicBezTo>
                    <a:cubicBezTo>
                      <a:pt x="7199" y="8811"/>
                      <a:pt x="8811" y="7199"/>
                      <a:pt x="10800" y="7199"/>
                    </a:cubicBezTo>
                    <a:cubicBezTo>
                      <a:pt x="12788" y="7199"/>
                      <a:pt x="14401" y="8811"/>
                      <a:pt x="14401" y="10800"/>
                    </a:cubicBezTo>
                    <a:cubicBezTo>
                      <a:pt x="14401" y="10805"/>
                      <a:pt x="14400" y="10810"/>
                      <a:pt x="14400" y="10815"/>
                    </a:cubicBezTo>
                    <a:lnTo>
                      <a:pt x="21599" y="10847"/>
                    </a:lnTo>
                    <a:cubicBezTo>
                      <a:pt x="21599" y="10831"/>
                      <a:pt x="21600" y="10815"/>
                      <a:pt x="21600" y="10800"/>
                    </a:cubicBezTo>
                    <a:cubicBezTo>
                      <a:pt x="21600" y="4835"/>
                      <a:pt x="16764" y="0"/>
                      <a:pt x="10800" y="0"/>
                    </a:cubicBezTo>
                    <a:cubicBezTo>
                      <a:pt x="4835" y="0"/>
                      <a:pt x="0" y="4835"/>
                      <a:pt x="0" y="10800"/>
                    </a:cubicBezTo>
                    <a:cubicBezTo>
                      <a:pt x="-1" y="10815"/>
                      <a:pt x="0" y="10831"/>
                      <a:pt x="0" y="10847"/>
                    </a:cubicBezTo>
                    <a:lnTo>
                      <a:pt x="7199" y="10815"/>
                    </a:lnTo>
                    <a:close/>
                  </a:path>
                </a:pathLst>
              </a:custGeom>
              <a:grpFill/>
              <a:ln w="25400">
                <a:solidFill>
                  <a:schemeClr val="accent1">
                    <a:alpha val="95000"/>
                  </a:schemeClr>
                </a:solidFill>
                <a:miter lim="800000"/>
                <a:headEnd/>
                <a:tailEnd/>
              </a:ln>
            </p:spPr>
            <p:txBody>
              <a:bodyPr wrap="none" anchor="ctr"/>
              <a:lstStyle/>
              <a:p>
                <a:endParaRPr lang="en-US" dirty="0"/>
              </a:p>
            </p:txBody>
          </p:sp>
          <p:sp>
            <p:nvSpPr>
              <p:cNvPr id="34" name="AutoShape 14"/>
              <p:cNvSpPr>
                <a:spLocks noChangeArrowheads="1"/>
              </p:cNvSpPr>
              <p:nvPr/>
            </p:nvSpPr>
            <p:spPr bwMode="auto">
              <a:xfrm flipH="1">
                <a:off x="4116" y="1582"/>
                <a:ext cx="482" cy="576"/>
              </a:xfrm>
              <a:prstGeom prst="rightArrow">
                <a:avLst>
                  <a:gd name="adj1" fmla="val 75009"/>
                  <a:gd name="adj2" fmla="val 88593"/>
                </a:avLst>
              </a:prstGeom>
              <a:grpFill/>
              <a:ln w="25400">
                <a:solidFill>
                  <a:schemeClr val="accent1">
                    <a:alpha val="95000"/>
                  </a:schemeClr>
                </a:solidFill>
                <a:miter lim="800000"/>
                <a:headEnd/>
                <a:tailEnd/>
              </a:ln>
            </p:spPr>
            <p:txBody>
              <a:bodyPr wrap="none" anchor="ctr"/>
              <a:lstStyle/>
              <a:p>
                <a:endParaRPr lang="en-US" dirty="0"/>
              </a:p>
            </p:txBody>
          </p:sp>
        </p:grpSp>
        <p:grpSp>
          <p:nvGrpSpPr>
            <p:cNvPr id="18" name="Group 15"/>
            <p:cNvGrpSpPr>
              <a:grpSpLocks/>
            </p:cNvGrpSpPr>
            <p:nvPr/>
          </p:nvGrpSpPr>
          <p:grpSpPr bwMode="auto">
            <a:xfrm flipH="1">
              <a:off x="743421" y="3385333"/>
              <a:ext cx="2130425" cy="2035980"/>
              <a:chOff x="3952" y="799"/>
              <a:chExt cx="1296" cy="1359"/>
            </a:xfrm>
            <a:grpFill/>
          </p:grpSpPr>
          <p:sp>
            <p:nvSpPr>
              <p:cNvPr id="29" name="AutoShape 16"/>
              <p:cNvSpPr>
                <a:spLocks noChangeArrowheads="1"/>
              </p:cNvSpPr>
              <p:nvPr/>
            </p:nvSpPr>
            <p:spPr bwMode="auto">
              <a:xfrm>
                <a:off x="4261" y="799"/>
                <a:ext cx="670" cy="432"/>
              </a:xfrm>
              <a:prstGeom prst="chevron">
                <a:avLst>
                  <a:gd name="adj" fmla="val 75234"/>
                </a:avLst>
              </a:prstGeom>
              <a:grpFill/>
              <a:ln w="25400">
                <a:solidFill>
                  <a:schemeClr val="accent1">
                    <a:alpha val="95000"/>
                  </a:schemeClr>
                </a:solidFill>
                <a:miter lim="800000"/>
                <a:headEnd/>
                <a:tailEnd/>
              </a:ln>
            </p:spPr>
            <p:txBody>
              <a:bodyPr wrap="none" anchor="ctr"/>
              <a:lstStyle/>
              <a:p>
                <a:endParaRPr lang="en-US" dirty="0"/>
              </a:p>
            </p:txBody>
          </p:sp>
          <p:sp>
            <p:nvSpPr>
              <p:cNvPr id="30" name="AutoShape 17"/>
              <p:cNvSpPr>
                <a:spLocks noChangeArrowheads="1"/>
              </p:cNvSpPr>
              <p:nvPr/>
            </p:nvSpPr>
            <p:spPr bwMode="auto">
              <a:xfrm rot="5400000">
                <a:off x="3952" y="800"/>
                <a:ext cx="1296" cy="12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67 h 21600"/>
                </a:gdLst>
                <a:ahLst/>
                <a:cxnLst>
                  <a:cxn ang="T8">
                    <a:pos x="T0" y="T1"/>
                  </a:cxn>
                  <a:cxn ang="T9">
                    <a:pos x="T2" y="T3"/>
                  </a:cxn>
                  <a:cxn ang="T10">
                    <a:pos x="T4" y="T5"/>
                  </a:cxn>
                  <a:cxn ang="T11">
                    <a:pos x="T6" y="T7"/>
                  </a:cxn>
                </a:cxnLst>
                <a:rect l="T12" t="T13" r="T14" b="T15"/>
                <a:pathLst>
                  <a:path w="21600" h="21600">
                    <a:moveTo>
                      <a:pt x="7199" y="10815"/>
                    </a:moveTo>
                    <a:cubicBezTo>
                      <a:pt x="7199" y="10810"/>
                      <a:pt x="7199" y="10805"/>
                      <a:pt x="7199" y="10800"/>
                    </a:cubicBezTo>
                    <a:cubicBezTo>
                      <a:pt x="7199" y="8811"/>
                      <a:pt x="8811" y="7199"/>
                      <a:pt x="10800" y="7199"/>
                    </a:cubicBezTo>
                    <a:cubicBezTo>
                      <a:pt x="12788" y="7199"/>
                      <a:pt x="14401" y="8811"/>
                      <a:pt x="14401" y="10800"/>
                    </a:cubicBezTo>
                    <a:cubicBezTo>
                      <a:pt x="14401" y="10805"/>
                      <a:pt x="14400" y="10810"/>
                      <a:pt x="14400" y="10815"/>
                    </a:cubicBezTo>
                    <a:lnTo>
                      <a:pt x="21599" y="10847"/>
                    </a:lnTo>
                    <a:cubicBezTo>
                      <a:pt x="21599" y="10831"/>
                      <a:pt x="21600" y="10815"/>
                      <a:pt x="21600" y="10800"/>
                    </a:cubicBezTo>
                    <a:cubicBezTo>
                      <a:pt x="21600" y="4835"/>
                      <a:pt x="16764" y="0"/>
                      <a:pt x="10800" y="0"/>
                    </a:cubicBezTo>
                    <a:cubicBezTo>
                      <a:pt x="4835" y="0"/>
                      <a:pt x="0" y="4835"/>
                      <a:pt x="0" y="10800"/>
                    </a:cubicBezTo>
                    <a:cubicBezTo>
                      <a:pt x="-1" y="10815"/>
                      <a:pt x="0" y="10831"/>
                      <a:pt x="0" y="10847"/>
                    </a:cubicBezTo>
                    <a:lnTo>
                      <a:pt x="7199" y="10815"/>
                    </a:lnTo>
                    <a:close/>
                  </a:path>
                </a:pathLst>
              </a:custGeom>
              <a:grpFill/>
              <a:ln w="25400">
                <a:solidFill>
                  <a:schemeClr val="accent1">
                    <a:alpha val="95000"/>
                  </a:schemeClr>
                </a:solidFill>
                <a:miter lim="800000"/>
                <a:headEnd/>
                <a:tailEnd/>
              </a:ln>
            </p:spPr>
            <p:txBody>
              <a:bodyPr wrap="none" anchor="ctr"/>
              <a:lstStyle/>
              <a:p>
                <a:endParaRPr lang="en-US" dirty="0"/>
              </a:p>
            </p:txBody>
          </p:sp>
          <p:sp>
            <p:nvSpPr>
              <p:cNvPr id="31" name="AutoShape 18"/>
              <p:cNvSpPr>
                <a:spLocks noChangeArrowheads="1"/>
              </p:cNvSpPr>
              <p:nvPr/>
            </p:nvSpPr>
            <p:spPr bwMode="auto">
              <a:xfrm flipH="1">
                <a:off x="4116" y="1582"/>
                <a:ext cx="482" cy="576"/>
              </a:xfrm>
              <a:prstGeom prst="rightArrow">
                <a:avLst>
                  <a:gd name="adj1" fmla="val 75009"/>
                  <a:gd name="adj2" fmla="val 88593"/>
                </a:avLst>
              </a:prstGeom>
              <a:grpFill/>
              <a:ln w="25400">
                <a:solidFill>
                  <a:schemeClr val="accent1">
                    <a:alpha val="96000"/>
                  </a:schemeClr>
                </a:solidFill>
                <a:miter lim="800000"/>
                <a:headEnd/>
                <a:tailEnd/>
              </a:ln>
            </p:spPr>
            <p:txBody>
              <a:bodyPr wrap="none" anchor="ctr"/>
              <a:lstStyle/>
              <a:p>
                <a:endParaRPr lang="en-US" dirty="0"/>
              </a:p>
            </p:txBody>
          </p:sp>
        </p:grpSp>
        <p:sp>
          <p:nvSpPr>
            <p:cNvPr id="19" name="AutoShape 19"/>
            <p:cNvSpPr>
              <a:spLocks noChangeArrowheads="1"/>
            </p:cNvSpPr>
            <p:nvPr/>
          </p:nvSpPr>
          <p:spPr bwMode="auto">
            <a:xfrm>
              <a:off x="2125704" y="4550167"/>
              <a:ext cx="2366963" cy="863600"/>
            </a:xfrm>
            <a:prstGeom prst="notchedRightArrow">
              <a:avLst>
                <a:gd name="adj1" fmla="val 75000"/>
                <a:gd name="adj2" fmla="val 82415"/>
              </a:avLst>
            </a:prstGeom>
            <a:grpFill/>
            <a:ln w="25400">
              <a:solidFill>
                <a:schemeClr val="accent1">
                  <a:alpha val="95000"/>
                </a:schemeClr>
              </a:solidFill>
              <a:miter lim="800000"/>
              <a:headEnd/>
              <a:tailEnd/>
            </a:ln>
          </p:spPr>
          <p:txBody>
            <a:bodyPr wrap="none" anchor="ctr"/>
            <a:lstStyle/>
            <a:p>
              <a:pPr algn="ctr" eaLnBrk="1" hangingPunct="1"/>
              <a:r>
                <a:rPr lang="en-US" sz="2000" b="1" dirty="0" smtClean="0">
                  <a:solidFill>
                    <a:srgbClr val="B2B2B2"/>
                  </a:solidFill>
                  <a:latin typeface="Times New Roman" pitchFamily="18" charset="0"/>
                </a:rPr>
                <a:t>Recovery </a:t>
              </a:r>
            </a:p>
            <a:p>
              <a:pPr algn="ctr" eaLnBrk="1" hangingPunct="1"/>
              <a:r>
                <a:rPr lang="en-US" sz="2000" b="1" dirty="0" smtClean="0">
                  <a:solidFill>
                    <a:srgbClr val="B2B2B2"/>
                  </a:solidFill>
                  <a:latin typeface="Times New Roman" pitchFamily="18" charset="0"/>
                </a:rPr>
                <a:t>Scoping Meeting </a:t>
              </a:r>
              <a:endParaRPr lang="en-US" sz="2000" b="1" dirty="0">
                <a:solidFill>
                  <a:srgbClr val="B2B2B2"/>
                </a:solidFill>
                <a:latin typeface="Times New Roman" pitchFamily="18" charset="0"/>
              </a:endParaRPr>
            </a:p>
          </p:txBody>
        </p:sp>
        <p:sp>
          <p:nvSpPr>
            <p:cNvPr id="20" name="AutoShape 20"/>
            <p:cNvSpPr>
              <a:spLocks noChangeArrowheads="1"/>
            </p:cNvSpPr>
            <p:nvPr/>
          </p:nvSpPr>
          <p:spPr bwMode="auto">
            <a:xfrm>
              <a:off x="4058330" y="4557713"/>
              <a:ext cx="1846262" cy="863600"/>
            </a:xfrm>
            <a:prstGeom prst="notchedRightArrow">
              <a:avLst>
                <a:gd name="adj1" fmla="val 75000"/>
                <a:gd name="adj2" fmla="val 82051"/>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Project</a:t>
              </a:r>
            </a:p>
            <a:p>
              <a:pPr algn="ctr" eaLnBrk="1" hangingPunct="1"/>
              <a:r>
                <a:rPr lang="en-US" sz="2000" b="1" dirty="0">
                  <a:solidFill>
                    <a:srgbClr val="B2B2B2"/>
                  </a:solidFill>
                  <a:latin typeface="Times New Roman" pitchFamily="18" charset="0"/>
                </a:rPr>
                <a:t>Review</a:t>
              </a:r>
            </a:p>
          </p:txBody>
        </p:sp>
        <p:grpSp>
          <p:nvGrpSpPr>
            <p:cNvPr id="21" name="Group 21"/>
            <p:cNvGrpSpPr>
              <a:grpSpLocks/>
            </p:cNvGrpSpPr>
            <p:nvPr/>
          </p:nvGrpSpPr>
          <p:grpSpPr bwMode="auto">
            <a:xfrm>
              <a:off x="6466723" y="4665663"/>
              <a:ext cx="2130425" cy="2051050"/>
              <a:chOff x="3947" y="790"/>
              <a:chExt cx="1296" cy="1368"/>
            </a:xfrm>
            <a:grpFill/>
          </p:grpSpPr>
          <p:sp>
            <p:nvSpPr>
              <p:cNvPr id="26" name="AutoShape 22"/>
              <p:cNvSpPr>
                <a:spLocks noChangeArrowheads="1"/>
              </p:cNvSpPr>
              <p:nvPr/>
            </p:nvSpPr>
            <p:spPr bwMode="auto">
              <a:xfrm>
                <a:off x="4224" y="790"/>
                <a:ext cx="670" cy="432"/>
              </a:xfrm>
              <a:prstGeom prst="chevron">
                <a:avLst>
                  <a:gd name="adj" fmla="val 75234"/>
                </a:avLst>
              </a:prstGeom>
              <a:grpFill/>
              <a:ln w="25400">
                <a:solidFill>
                  <a:schemeClr val="accent1">
                    <a:alpha val="95000"/>
                  </a:schemeClr>
                </a:solidFill>
                <a:miter lim="800000"/>
                <a:headEnd/>
                <a:tailEnd/>
              </a:ln>
            </p:spPr>
            <p:txBody>
              <a:bodyPr wrap="none" anchor="ctr"/>
              <a:lstStyle/>
              <a:p>
                <a:endParaRPr lang="en-US" dirty="0"/>
              </a:p>
            </p:txBody>
          </p:sp>
          <p:sp>
            <p:nvSpPr>
              <p:cNvPr id="27" name="AutoShape 23"/>
              <p:cNvSpPr>
                <a:spLocks noChangeArrowheads="1"/>
              </p:cNvSpPr>
              <p:nvPr/>
            </p:nvSpPr>
            <p:spPr bwMode="auto">
              <a:xfrm rot="5400000">
                <a:off x="3947" y="791"/>
                <a:ext cx="1296" cy="12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67 h 21600"/>
                </a:gdLst>
                <a:ahLst/>
                <a:cxnLst>
                  <a:cxn ang="T8">
                    <a:pos x="T0" y="T1"/>
                  </a:cxn>
                  <a:cxn ang="T9">
                    <a:pos x="T2" y="T3"/>
                  </a:cxn>
                  <a:cxn ang="T10">
                    <a:pos x="T4" y="T5"/>
                  </a:cxn>
                  <a:cxn ang="T11">
                    <a:pos x="T6" y="T7"/>
                  </a:cxn>
                </a:cxnLst>
                <a:rect l="T12" t="T13" r="T14" b="T15"/>
                <a:pathLst>
                  <a:path w="21600" h="21600">
                    <a:moveTo>
                      <a:pt x="7199" y="10815"/>
                    </a:moveTo>
                    <a:cubicBezTo>
                      <a:pt x="7199" y="10810"/>
                      <a:pt x="7199" y="10805"/>
                      <a:pt x="7199" y="10800"/>
                    </a:cubicBezTo>
                    <a:cubicBezTo>
                      <a:pt x="7199" y="8811"/>
                      <a:pt x="8811" y="7199"/>
                      <a:pt x="10800" y="7199"/>
                    </a:cubicBezTo>
                    <a:cubicBezTo>
                      <a:pt x="12788" y="7199"/>
                      <a:pt x="14401" y="8811"/>
                      <a:pt x="14401" y="10800"/>
                    </a:cubicBezTo>
                    <a:cubicBezTo>
                      <a:pt x="14401" y="10805"/>
                      <a:pt x="14400" y="10810"/>
                      <a:pt x="14400" y="10815"/>
                    </a:cubicBezTo>
                    <a:lnTo>
                      <a:pt x="21599" y="10847"/>
                    </a:lnTo>
                    <a:cubicBezTo>
                      <a:pt x="21599" y="10831"/>
                      <a:pt x="21600" y="10815"/>
                      <a:pt x="21600" y="10800"/>
                    </a:cubicBezTo>
                    <a:cubicBezTo>
                      <a:pt x="21600" y="4835"/>
                      <a:pt x="16764" y="0"/>
                      <a:pt x="10800" y="0"/>
                    </a:cubicBezTo>
                    <a:cubicBezTo>
                      <a:pt x="4835" y="0"/>
                      <a:pt x="0" y="4835"/>
                      <a:pt x="0" y="10800"/>
                    </a:cubicBezTo>
                    <a:cubicBezTo>
                      <a:pt x="-1" y="10815"/>
                      <a:pt x="0" y="10831"/>
                      <a:pt x="0" y="10847"/>
                    </a:cubicBezTo>
                    <a:lnTo>
                      <a:pt x="7199" y="10815"/>
                    </a:lnTo>
                    <a:close/>
                  </a:path>
                </a:pathLst>
              </a:custGeom>
              <a:grpFill/>
              <a:ln w="25400">
                <a:solidFill>
                  <a:schemeClr val="accent1">
                    <a:alpha val="95000"/>
                  </a:schemeClr>
                </a:solidFill>
                <a:miter lim="800000"/>
                <a:headEnd/>
                <a:tailEnd/>
              </a:ln>
            </p:spPr>
            <p:txBody>
              <a:bodyPr wrap="none" anchor="ctr"/>
              <a:lstStyle/>
              <a:p>
                <a:endParaRPr lang="en-US" dirty="0"/>
              </a:p>
            </p:txBody>
          </p:sp>
          <p:sp>
            <p:nvSpPr>
              <p:cNvPr id="28" name="AutoShape 24"/>
              <p:cNvSpPr>
                <a:spLocks noChangeArrowheads="1"/>
              </p:cNvSpPr>
              <p:nvPr/>
            </p:nvSpPr>
            <p:spPr bwMode="auto">
              <a:xfrm flipH="1">
                <a:off x="4116" y="1582"/>
                <a:ext cx="482" cy="576"/>
              </a:xfrm>
              <a:prstGeom prst="rightArrow">
                <a:avLst>
                  <a:gd name="adj1" fmla="val 75009"/>
                  <a:gd name="adj2" fmla="val 88593"/>
                </a:avLst>
              </a:prstGeom>
              <a:grpFill/>
              <a:ln w="25400">
                <a:solidFill>
                  <a:schemeClr val="accent1">
                    <a:alpha val="95000"/>
                  </a:schemeClr>
                </a:solidFill>
                <a:miter lim="800000"/>
                <a:headEnd/>
                <a:tailEnd/>
              </a:ln>
            </p:spPr>
            <p:txBody>
              <a:bodyPr wrap="none" anchor="ctr"/>
              <a:lstStyle/>
              <a:p>
                <a:endParaRPr lang="en-US" dirty="0"/>
              </a:p>
            </p:txBody>
          </p:sp>
        </p:grpSp>
        <p:sp>
          <p:nvSpPr>
            <p:cNvPr id="22" name="AutoShape 25"/>
            <p:cNvSpPr>
              <a:spLocks noChangeArrowheads="1"/>
            </p:cNvSpPr>
            <p:nvPr/>
          </p:nvSpPr>
          <p:spPr bwMode="auto">
            <a:xfrm flipH="1">
              <a:off x="3581329" y="5852315"/>
              <a:ext cx="2209522" cy="864191"/>
            </a:xfrm>
            <a:prstGeom prst="notchedRightArrow">
              <a:avLst>
                <a:gd name="adj1" fmla="val 75000"/>
                <a:gd name="adj2" fmla="val 81980"/>
              </a:avLst>
            </a:prstGeom>
            <a:grpFill/>
            <a:ln w="25400">
              <a:solidFill>
                <a:schemeClr val="accent1">
                  <a:alpha val="95000"/>
                </a:schemeClr>
              </a:solidFill>
              <a:miter lim="800000"/>
              <a:headEnd/>
              <a:tailEnd/>
            </a:ln>
          </p:spPr>
          <p:txBody>
            <a:bodyPr wrap="none" anchor="ctr"/>
            <a:lstStyle/>
            <a:p>
              <a:pPr algn="ctr" eaLnBrk="1" hangingPunct="1">
                <a:defRPr/>
              </a:pPr>
              <a:r>
                <a:rPr lang="en-US" sz="2000" b="1" dirty="0">
                  <a:solidFill>
                    <a:schemeClr val="bg1">
                      <a:lumMod val="65000"/>
                    </a:schemeClr>
                  </a:solidFill>
                  <a:latin typeface="Times New Roman" pitchFamily="18" charset="0"/>
                </a:rPr>
                <a:t>Subgrantee</a:t>
              </a:r>
              <a:r>
                <a:rPr lang="en-US" sz="2000" b="1" dirty="0">
                  <a:solidFill>
                    <a:srgbClr val="002F80"/>
                  </a:solidFill>
                  <a:latin typeface="Times New Roman" pitchFamily="18" charset="0"/>
                </a:rPr>
                <a:t>    </a:t>
              </a:r>
            </a:p>
          </p:txBody>
        </p:sp>
        <p:sp>
          <p:nvSpPr>
            <p:cNvPr id="23" name="AutoShape 26"/>
            <p:cNvSpPr>
              <a:spLocks noChangeArrowheads="1"/>
            </p:cNvSpPr>
            <p:nvPr/>
          </p:nvSpPr>
          <p:spPr bwMode="auto">
            <a:xfrm>
              <a:off x="5461078" y="4557713"/>
              <a:ext cx="2011680" cy="863600"/>
            </a:xfrm>
            <a:prstGeom prst="notchedRightArrow">
              <a:avLst>
                <a:gd name="adj1" fmla="val 75343"/>
                <a:gd name="adj2" fmla="val 82468"/>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   Approval</a:t>
              </a:r>
            </a:p>
          </p:txBody>
        </p:sp>
        <p:sp>
          <p:nvSpPr>
            <p:cNvPr id="24" name="AutoShape 27"/>
            <p:cNvSpPr>
              <a:spLocks noChangeArrowheads="1"/>
            </p:cNvSpPr>
            <p:nvPr/>
          </p:nvSpPr>
          <p:spPr bwMode="auto">
            <a:xfrm flipH="1">
              <a:off x="5335327" y="5866809"/>
              <a:ext cx="1873553" cy="864191"/>
            </a:xfrm>
            <a:prstGeom prst="notchedRightArrow">
              <a:avLst>
                <a:gd name="adj1" fmla="val 75009"/>
                <a:gd name="adj2" fmla="val 82440"/>
              </a:avLst>
            </a:prstGeom>
            <a:grpFill/>
            <a:ln w="25400">
              <a:solidFill>
                <a:schemeClr val="accent1">
                  <a:alpha val="95000"/>
                </a:schemeClr>
              </a:solidFill>
              <a:miter lim="800000"/>
              <a:headEnd/>
              <a:tailEnd/>
            </a:ln>
          </p:spPr>
          <p:txBody>
            <a:bodyPr wrap="none" anchor="ctr"/>
            <a:lstStyle/>
            <a:p>
              <a:pPr algn="ctr" eaLnBrk="1" hangingPunct="1">
                <a:defRPr/>
              </a:pPr>
              <a:r>
                <a:rPr lang="en-US" sz="2000" b="1" dirty="0">
                  <a:solidFill>
                    <a:schemeClr val="bg1">
                      <a:lumMod val="65000"/>
                    </a:schemeClr>
                  </a:solidFill>
                  <a:latin typeface="Times New Roman" pitchFamily="18" charset="0"/>
                </a:rPr>
                <a:t>Grantee</a:t>
              </a:r>
              <a:r>
                <a:rPr lang="en-US" sz="2000" b="1" dirty="0">
                  <a:solidFill>
                    <a:schemeClr val="tx1">
                      <a:lumMod val="75000"/>
                    </a:schemeClr>
                  </a:solidFill>
                  <a:latin typeface="Times New Roman" pitchFamily="18" charset="0"/>
                </a:rPr>
                <a:t> </a:t>
              </a:r>
              <a:r>
                <a:rPr lang="en-US" sz="2000" b="1" dirty="0">
                  <a:solidFill>
                    <a:srgbClr val="000066"/>
                  </a:solidFill>
                  <a:latin typeface="Times New Roman" pitchFamily="18" charset="0"/>
                </a:rPr>
                <a:t> </a:t>
              </a:r>
            </a:p>
          </p:txBody>
        </p:sp>
        <p:sp>
          <p:nvSpPr>
            <p:cNvPr id="25" name="Text Box 28"/>
            <p:cNvSpPr txBox="1">
              <a:spLocks noChangeArrowheads="1"/>
            </p:cNvSpPr>
            <p:nvPr/>
          </p:nvSpPr>
          <p:spPr bwMode="auto">
            <a:xfrm>
              <a:off x="2323718" y="6086027"/>
              <a:ext cx="1257611" cy="456623"/>
            </a:xfrm>
            <a:prstGeom prst="rect">
              <a:avLst/>
            </a:prstGeom>
            <a:grpFill/>
            <a:ln w="25400">
              <a:noFill/>
              <a:miter lim="800000"/>
              <a:headEnd/>
              <a:tailEnd/>
            </a:ln>
          </p:spPr>
          <p:txBody>
            <a:bodyPr>
              <a:spAutoFit/>
            </a:bodyPr>
            <a:lstStyle/>
            <a:p>
              <a:pPr eaLnBrk="1" hangingPunct="1">
                <a:defRPr/>
              </a:pPr>
              <a:r>
                <a:rPr lang="en-US" sz="2000" b="1" dirty="0">
                  <a:solidFill>
                    <a:schemeClr val="bg1">
                      <a:lumMod val="65000"/>
                    </a:schemeClr>
                  </a:solidFill>
                  <a:latin typeface="Times New Roman" pitchFamily="18" charset="0"/>
                </a:rPr>
                <a:t>Funding</a:t>
              </a:r>
              <a:endParaRPr lang="en-US" dirty="0">
                <a:solidFill>
                  <a:schemeClr val="bg1">
                    <a:lumMod val="65000"/>
                  </a:schemeClr>
                </a:solidFill>
                <a:latin typeface="Times New Roman" pitchFamily="18" charset="0"/>
              </a:endParaRPr>
            </a:p>
          </p:txBody>
        </p:sp>
      </p:grpSp>
      <p:pic>
        <p:nvPicPr>
          <p:cNvPr id="35" name="Picture 6" descr="BS00508_"/>
          <p:cNvPicPr>
            <a:picLocks noChangeAspect="1" noChangeArrowheads="1"/>
          </p:cNvPicPr>
          <p:nvPr/>
        </p:nvPicPr>
        <p:blipFill>
          <a:blip r:embed="rId2" cstate="print"/>
          <a:srcRect/>
          <a:stretch>
            <a:fillRect/>
          </a:stretch>
        </p:blipFill>
        <p:spPr bwMode="auto">
          <a:xfrm rot="1407863">
            <a:off x="250671" y="4639691"/>
            <a:ext cx="1416050" cy="1495425"/>
          </a:xfrm>
          <a:prstGeom prst="rect">
            <a:avLst/>
          </a:prstGeom>
          <a:noFill/>
          <a:ln w="9525">
            <a:noFill/>
            <a:miter lim="800000"/>
            <a:headEnd/>
            <a:tailEnd/>
          </a:ln>
        </p:spPr>
      </p:pic>
    </p:spTree>
    <p:extLst>
      <p:ext uri="{BB962C8B-B14F-4D97-AF65-F5344CB8AC3E}">
        <p14:creationId xmlns:p14="http://schemas.microsoft.com/office/powerpoint/2010/main" val="45824093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57200" y="1371600"/>
            <a:ext cx="8382000" cy="4260625"/>
          </a:xfrm>
        </p:spPr>
        <p:txBody>
          <a:bodyPr>
            <a:normAutofit fontScale="92500" lnSpcReduction="20000"/>
          </a:bodyPr>
          <a:lstStyle/>
          <a:p>
            <a:r>
              <a:rPr lang="en-US" sz="3500" b="1" dirty="0" smtClean="0"/>
              <a:t>Private Non-Profit Entities </a:t>
            </a:r>
            <a:r>
              <a:rPr lang="en-US" sz="3500" dirty="0" smtClean="0"/>
              <a:t> </a:t>
            </a:r>
          </a:p>
          <a:p>
            <a:r>
              <a:rPr lang="en-US" sz="3000" dirty="0"/>
              <a:t>These facilities may provide essential services:</a:t>
            </a:r>
          </a:p>
          <a:p>
            <a:endParaRPr lang="en-US" sz="2400" dirty="0"/>
          </a:p>
          <a:p>
            <a:r>
              <a:rPr lang="en-US" sz="2400" dirty="0"/>
              <a:t>▪ </a:t>
            </a:r>
            <a:r>
              <a:rPr lang="en-US" sz="2600" dirty="0"/>
              <a:t>Community </a:t>
            </a:r>
            <a:r>
              <a:rPr lang="en-US" sz="2600" dirty="0" smtClean="0"/>
              <a:t>Centers ▪ </a:t>
            </a:r>
            <a:r>
              <a:rPr lang="en-US" sz="2600" dirty="0"/>
              <a:t>Homeless </a:t>
            </a:r>
            <a:r>
              <a:rPr lang="en-US" sz="2600" dirty="0" smtClean="0"/>
              <a:t>Shelters  </a:t>
            </a:r>
            <a:r>
              <a:rPr lang="en-US" sz="2600" dirty="0"/>
              <a:t>▪ </a:t>
            </a:r>
            <a:r>
              <a:rPr lang="en-US" sz="2600" dirty="0" smtClean="0"/>
              <a:t>Museums</a:t>
            </a:r>
          </a:p>
          <a:p>
            <a:r>
              <a:rPr lang="en-US" sz="2600" dirty="0" smtClean="0"/>
              <a:t>▪ </a:t>
            </a:r>
            <a:r>
              <a:rPr lang="en-US" sz="2600" dirty="0"/>
              <a:t>Rehabilitation </a:t>
            </a:r>
            <a:r>
              <a:rPr lang="en-US" sz="2600" dirty="0" smtClean="0"/>
              <a:t>Facilities  ▪ </a:t>
            </a:r>
            <a:r>
              <a:rPr lang="en-US" sz="2600" dirty="0"/>
              <a:t>Senior Citizen/Day-Care </a:t>
            </a:r>
            <a:r>
              <a:rPr lang="en-US" sz="2600" dirty="0" smtClean="0"/>
              <a:t>Centers</a:t>
            </a:r>
          </a:p>
          <a:p>
            <a:r>
              <a:rPr lang="en-US" sz="2600" dirty="0" smtClean="0"/>
              <a:t>▪ </a:t>
            </a:r>
            <a:r>
              <a:rPr lang="en-US" sz="2600" dirty="0"/>
              <a:t>Shelter Workshops  ▪ Zoos</a:t>
            </a:r>
          </a:p>
          <a:p>
            <a:r>
              <a:rPr lang="en-US" sz="2600" dirty="0"/>
              <a:t> </a:t>
            </a:r>
          </a:p>
          <a:p>
            <a:r>
              <a:rPr lang="en-US" sz="2600" dirty="0"/>
              <a:t>▪ Other governmental health and safety services may be included.</a:t>
            </a:r>
          </a:p>
          <a:p>
            <a:endParaRPr lang="en-US" sz="2400" dirty="0"/>
          </a:p>
          <a:p>
            <a:r>
              <a:rPr lang="en-US" sz="2200" b="1" dirty="0">
                <a:solidFill>
                  <a:srgbClr val="002060"/>
                </a:solidFill>
              </a:rPr>
              <a:t>All </a:t>
            </a:r>
            <a:r>
              <a:rPr lang="en-US" sz="2200" b="1" dirty="0" smtClean="0">
                <a:solidFill>
                  <a:srgbClr val="002060"/>
                </a:solidFill>
              </a:rPr>
              <a:t>Non – Critical PNP’s </a:t>
            </a:r>
            <a:r>
              <a:rPr lang="en-US" sz="2200" b="1" dirty="0">
                <a:solidFill>
                  <a:srgbClr val="002060"/>
                </a:solidFill>
              </a:rPr>
              <a:t>must first apply to the Small Business Administration (SBA) for a disaster loan for permanent repair work before applying to FEMA.</a:t>
            </a:r>
          </a:p>
          <a:p>
            <a:endParaRPr lang="en-US" sz="2400" dirty="0"/>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5797286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p:txBody>
          <a:bodyPr>
            <a:normAutofit/>
          </a:bodyPr>
          <a:lstStyle/>
          <a:p>
            <a:r>
              <a:rPr lang="en-US" b="1" dirty="0" smtClean="0"/>
              <a:t>Eligibility Structure</a:t>
            </a:r>
          </a:p>
          <a:p>
            <a:r>
              <a:rPr lang="en-US" b="1" dirty="0" smtClean="0"/>
              <a:t> </a:t>
            </a:r>
          </a:p>
          <a:p>
            <a:endParaRPr lang="en-US" sz="2400" dirty="0"/>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pic>
        <p:nvPicPr>
          <p:cNvPr id="2" name="Picture 1"/>
          <p:cNvPicPr>
            <a:picLocks noChangeAspect="1"/>
          </p:cNvPicPr>
          <p:nvPr/>
        </p:nvPicPr>
        <p:blipFill>
          <a:blip r:embed="rId2"/>
          <a:stretch>
            <a:fillRect/>
          </a:stretch>
        </p:blipFill>
        <p:spPr>
          <a:xfrm>
            <a:off x="2157775" y="1371600"/>
            <a:ext cx="4828450" cy="4413887"/>
          </a:xfrm>
          <a:prstGeom prst="rect">
            <a:avLst/>
          </a:prstGeom>
        </p:spPr>
      </p:pic>
    </p:spTree>
    <p:extLst>
      <p:ext uri="{BB962C8B-B14F-4D97-AF65-F5344CB8AC3E}">
        <p14:creationId xmlns:p14="http://schemas.microsoft.com/office/powerpoint/2010/main" val="49906158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p:txBody>
          <a:bodyPr>
            <a:normAutofit fontScale="85000" lnSpcReduction="10000"/>
          </a:bodyPr>
          <a:lstStyle/>
          <a:p>
            <a:r>
              <a:rPr lang="en-US" sz="3800" b="1" dirty="0" smtClean="0"/>
              <a:t>Eligible Facility</a:t>
            </a:r>
          </a:p>
          <a:p>
            <a:endParaRPr lang="en-US" sz="2400" dirty="0"/>
          </a:p>
          <a:p>
            <a:pPr marL="173038" indent="-173038">
              <a:buClr>
                <a:schemeClr val="hlink"/>
              </a:buClr>
              <a:buSzPct val="70000"/>
              <a:defRPr/>
            </a:pPr>
            <a:r>
              <a:rPr lang="en-US" sz="3300" dirty="0">
                <a:latin typeface="Times New Roman" panose="02020603050405020304" pitchFamily="18" charset="0"/>
                <a:cs typeface="Times New Roman" panose="02020603050405020304" pitchFamily="18" charset="0"/>
              </a:rPr>
              <a:t>To be eligible, the facility must be:</a:t>
            </a:r>
          </a:p>
          <a:p>
            <a:pPr marL="173038" indent="-173038">
              <a:buClr>
                <a:schemeClr val="hlink"/>
              </a:buClr>
              <a:buSzPct val="70000"/>
              <a:defRPr/>
            </a:pPr>
            <a:endParaRPr lang="en-US" sz="2800" b="1" kern="0" dirty="0">
              <a:solidFill>
                <a:srgbClr val="B0B1B3"/>
              </a:solidFill>
              <a:effectLst>
                <a:outerShdw blurRad="38100" dist="38100" dir="2700000" algn="tl">
                  <a:srgbClr val="000000"/>
                </a:outerShdw>
              </a:effectLst>
            </a:endParaRPr>
          </a:p>
          <a:p>
            <a:pPr marL="457200" indent="-457200">
              <a:buSzPct val="100000"/>
              <a:buFont typeface="Wingdings" panose="05000000000000000000" pitchFamily="2" charset="2"/>
              <a:buChar char="q"/>
              <a:defRPr/>
            </a:pPr>
            <a:r>
              <a:rPr lang="en-US" sz="3300" dirty="0" smtClean="0">
                <a:latin typeface="Times New Roman" panose="02020603050405020304" pitchFamily="18" charset="0"/>
                <a:cs typeface="Times New Roman" panose="02020603050405020304" pitchFamily="18" charset="0"/>
              </a:rPr>
              <a:t>Legal </a:t>
            </a:r>
            <a:r>
              <a:rPr lang="en-US" sz="3300" dirty="0">
                <a:latin typeface="Times New Roman" panose="02020603050405020304" pitchFamily="18" charset="0"/>
                <a:cs typeface="Times New Roman" panose="02020603050405020304" pitchFamily="18" charset="0"/>
              </a:rPr>
              <a:t>responsibility of an eligible applicant </a:t>
            </a:r>
          </a:p>
          <a:p>
            <a:pPr marL="457200" indent="-457200">
              <a:buSzPct val="100000"/>
              <a:buFont typeface="Wingdings" panose="05000000000000000000" pitchFamily="2" charset="2"/>
              <a:buChar char="q"/>
              <a:defRPr/>
            </a:pPr>
            <a:r>
              <a:rPr lang="en-US" sz="3300" dirty="0" smtClean="0">
                <a:latin typeface="Times New Roman" panose="02020603050405020304" pitchFamily="18" charset="0"/>
                <a:cs typeface="Times New Roman" panose="02020603050405020304" pitchFamily="18" charset="0"/>
              </a:rPr>
              <a:t>Damaged </a:t>
            </a:r>
            <a:r>
              <a:rPr lang="en-US" sz="3300" dirty="0">
                <a:latin typeface="Times New Roman" panose="02020603050405020304" pitchFamily="18" charset="0"/>
                <a:cs typeface="Times New Roman" panose="02020603050405020304" pitchFamily="18" charset="0"/>
              </a:rPr>
              <a:t>as a result of the declared disaster</a:t>
            </a:r>
          </a:p>
          <a:p>
            <a:pPr marL="457200" indent="-457200">
              <a:buSzPct val="100000"/>
              <a:buFont typeface="Wingdings" panose="05000000000000000000" pitchFamily="2" charset="2"/>
              <a:buChar char="q"/>
              <a:defRPr/>
            </a:pPr>
            <a:r>
              <a:rPr lang="en-US" sz="3300" dirty="0" smtClean="0">
                <a:latin typeface="Times New Roman" panose="02020603050405020304" pitchFamily="18" charset="0"/>
                <a:cs typeface="Times New Roman" panose="02020603050405020304" pitchFamily="18" charset="0"/>
              </a:rPr>
              <a:t>Located </a:t>
            </a:r>
            <a:r>
              <a:rPr lang="en-US" sz="3300" dirty="0">
                <a:latin typeface="Times New Roman" panose="02020603050405020304" pitchFamily="18" charset="0"/>
                <a:cs typeface="Times New Roman" panose="02020603050405020304" pitchFamily="18" charset="0"/>
              </a:rPr>
              <a:t>within the designated disaster area</a:t>
            </a:r>
          </a:p>
          <a:p>
            <a:pPr marL="457200" indent="-457200">
              <a:buSzPct val="100000"/>
              <a:buFont typeface="Wingdings" panose="05000000000000000000" pitchFamily="2" charset="2"/>
              <a:buChar char="q"/>
              <a:defRPr/>
            </a:pPr>
            <a:r>
              <a:rPr lang="en-US" sz="3300" dirty="0" smtClean="0">
                <a:latin typeface="Times New Roman" panose="02020603050405020304" pitchFamily="18" charset="0"/>
                <a:cs typeface="Times New Roman" panose="02020603050405020304" pitchFamily="18" charset="0"/>
              </a:rPr>
              <a:t>In </a:t>
            </a:r>
            <a:r>
              <a:rPr lang="en-US" sz="3300" dirty="0">
                <a:latin typeface="Times New Roman" panose="02020603050405020304" pitchFamily="18" charset="0"/>
                <a:cs typeface="Times New Roman" panose="02020603050405020304" pitchFamily="18" charset="0"/>
              </a:rPr>
              <a:t>active use at the time of the disaster </a:t>
            </a:r>
          </a:p>
          <a:p>
            <a:pPr marL="457200" indent="-457200">
              <a:buSzPct val="100000"/>
              <a:buFont typeface="Wingdings" panose="05000000000000000000" pitchFamily="2" charset="2"/>
              <a:buChar char="q"/>
              <a:defRPr/>
            </a:pPr>
            <a:r>
              <a:rPr lang="en-US" sz="3300" b="1" dirty="0" smtClean="0">
                <a:solidFill>
                  <a:srgbClr val="002060"/>
                </a:solidFill>
                <a:latin typeface="Times New Roman" panose="02020603050405020304" pitchFamily="18" charset="0"/>
                <a:cs typeface="Times New Roman" panose="02020603050405020304" pitchFamily="18" charset="0"/>
              </a:rPr>
              <a:t>Not </a:t>
            </a:r>
            <a:r>
              <a:rPr lang="en-US" sz="3300" b="1" dirty="0">
                <a:solidFill>
                  <a:srgbClr val="002060"/>
                </a:solidFill>
                <a:latin typeface="Times New Roman" panose="02020603050405020304" pitchFamily="18" charset="0"/>
                <a:cs typeface="Times New Roman" panose="02020603050405020304" pitchFamily="18" charset="0"/>
              </a:rPr>
              <a:t>eligible for funding by another federal agency</a:t>
            </a:r>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5904396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p:txBody>
          <a:bodyPr>
            <a:normAutofit/>
          </a:bodyPr>
          <a:lstStyle/>
          <a:p>
            <a:r>
              <a:rPr lang="en-US" b="1" dirty="0" smtClean="0"/>
              <a:t>Eligibility Structure </a:t>
            </a:r>
          </a:p>
          <a:p>
            <a:endParaRPr lang="en-US" sz="2400" dirty="0"/>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grpSp>
        <p:nvGrpSpPr>
          <p:cNvPr id="8" name="Group 44"/>
          <p:cNvGrpSpPr>
            <a:grpSpLocks/>
          </p:cNvGrpSpPr>
          <p:nvPr/>
        </p:nvGrpSpPr>
        <p:grpSpPr bwMode="auto">
          <a:xfrm>
            <a:off x="2163762" y="1447800"/>
            <a:ext cx="4816475" cy="4398963"/>
            <a:chOff x="1158" y="552"/>
            <a:chExt cx="3059" cy="3036"/>
          </a:xfrm>
          <a:solidFill>
            <a:srgbClr val="000066">
              <a:lumMod val="20000"/>
              <a:lumOff val="80000"/>
            </a:srgbClr>
          </a:solidFill>
        </p:grpSpPr>
        <p:sp>
          <p:nvSpPr>
            <p:cNvPr id="9" name="Freeform 36"/>
            <p:cNvSpPr>
              <a:spLocks/>
            </p:cNvSpPr>
            <p:nvPr/>
          </p:nvSpPr>
          <p:spPr bwMode="auto">
            <a:xfrm>
              <a:off x="1158" y="2244"/>
              <a:ext cx="3059" cy="1344"/>
            </a:xfrm>
            <a:custGeom>
              <a:avLst/>
              <a:gdLst>
                <a:gd name="T0" fmla="*/ 2667 w 3059"/>
                <a:gd name="T1" fmla="*/ 0 h 1344"/>
                <a:gd name="T2" fmla="*/ 2668 w 3059"/>
                <a:gd name="T3" fmla="*/ 583 h 1344"/>
                <a:gd name="T4" fmla="*/ 396 w 3059"/>
                <a:gd name="T5" fmla="*/ 576 h 1344"/>
                <a:gd name="T6" fmla="*/ 0 w 3059"/>
                <a:gd name="T7" fmla="*/ 1344 h 1344"/>
                <a:gd name="T8" fmla="*/ 3059 w 3059"/>
                <a:gd name="T9" fmla="*/ 1344 h 1344"/>
                <a:gd name="T10" fmla="*/ 2668 w 3059"/>
                <a:gd name="T11" fmla="*/ 583 h 1344"/>
                <a:gd name="T12" fmla="*/ 3059 w 3059"/>
                <a:gd name="T13" fmla="*/ 1344 h 1344"/>
                <a:gd name="T14" fmla="*/ 3059 w 3059"/>
                <a:gd name="T15" fmla="*/ 574 h 1344"/>
                <a:gd name="T16" fmla="*/ 2667 w 3059"/>
                <a:gd name="T17" fmla="*/ 0 h 13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59"/>
                <a:gd name="T28" fmla="*/ 0 h 1344"/>
                <a:gd name="T29" fmla="*/ 3059 w 3059"/>
                <a:gd name="T30" fmla="*/ 1344 h 13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59" h="1344">
                  <a:moveTo>
                    <a:pt x="2667" y="0"/>
                  </a:moveTo>
                  <a:lnTo>
                    <a:pt x="2668" y="583"/>
                  </a:lnTo>
                  <a:lnTo>
                    <a:pt x="396" y="576"/>
                  </a:lnTo>
                  <a:lnTo>
                    <a:pt x="0" y="1344"/>
                  </a:lnTo>
                  <a:lnTo>
                    <a:pt x="3059" y="1344"/>
                  </a:lnTo>
                  <a:lnTo>
                    <a:pt x="2668" y="583"/>
                  </a:lnTo>
                  <a:lnTo>
                    <a:pt x="3059" y="1344"/>
                  </a:lnTo>
                  <a:lnTo>
                    <a:pt x="3059" y="574"/>
                  </a:lnTo>
                  <a:lnTo>
                    <a:pt x="2667" y="0"/>
                  </a:lnTo>
                  <a:close/>
                </a:path>
              </a:pathLst>
            </a:custGeom>
            <a:grpFill/>
            <a:ln w="12700" cap="flat" cmpd="sng">
              <a:solidFill>
                <a:srgbClr val="002060"/>
              </a:solidFill>
              <a:prstDash val="solid"/>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smtClean="0">
                <a:ln>
                  <a:noFill/>
                </a:ln>
                <a:solidFill>
                  <a:srgbClr val="000066"/>
                </a:solidFill>
                <a:effectLst/>
                <a:uLnTx/>
                <a:uFillTx/>
                <a:latin typeface="Tahoma" pitchFamily="34" charset="0"/>
              </a:endParaRPr>
            </a:p>
          </p:txBody>
        </p:sp>
        <p:sp>
          <p:nvSpPr>
            <p:cNvPr id="10" name="Rectangle 37"/>
            <p:cNvSpPr>
              <a:spLocks noChangeArrowheads="1"/>
            </p:cNvSpPr>
            <p:nvPr/>
          </p:nvSpPr>
          <p:spPr bwMode="auto">
            <a:xfrm>
              <a:off x="2179" y="3122"/>
              <a:ext cx="1042" cy="319"/>
            </a:xfrm>
            <a:prstGeom prst="rect">
              <a:avLst/>
            </a:prstGeom>
            <a:grpFill/>
            <a:ln w="9525">
              <a:noFill/>
              <a:miter lim="800000"/>
              <a:headEnd/>
              <a:tailEnd/>
            </a:ln>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000066"/>
                  </a:solidFill>
                  <a:effectLst/>
                  <a:uLnTx/>
                  <a:uFillTx/>
                  <a:latin typeface="Tahoma" pitchFamily="34" charset="0"/>
                </a:rPr>
                <a:t>Applicant</a:t>
              </a:r>
            </a:p>
          </p:txBody>
        </p:sp>
        <p:sp>
          <p:nvSpPr>
            <p:cNvPr id="11" name="Freeform 38"/>
            <p:cNvSpPr>
              <a:spLocks/>
            </p:cNvSpPr>
            <p:nvPr/>
          </p:nvSpPr>
          <p:spPr bwMode="auto">
            <a:xfrm>
              <a:off x="1547" y="1700"/>
              <a:ext cx="2284" cy="1134"/>
            </a:xfrm>
            <a:custGeom>
              <a:avLst/>
              <a:gdLst>
                <a:gd name="T0" fmla="*/ 376 w 2284"/>
                <a:gd name="T1" fmla="*/ 384 h 1134"/>
                <a:gd name="T2" fmla="*/ 1906 w 2284"/>
                <a:gd name="T3" fmla="*/ 384 h 1134"/>
                <a:gd name="T4" fmla="*/ 1906 w 2284"/>
                <a:gd name="T5" fmla="*/ 0 h 1134"/>
                <a:gd name="T6" fmla="*/ 2284 w 2284"/>
                <a:gd name="T7" fmla="*/ 550 h 1134"/>
                <a:gd name="T8" fmla="*/ 2284 w 2284"/>
                <a:gd name="T9" fmla="*/ 1134 h 1134"/>
                <a:gd name="T10" fmla="*/ 1906 w 2284"/>
                <a:gd name="T11" fmla="*/ 384 h 1134"/>
                <a:gd name="T12" fmla="*/ 2281 w 2284"/>
                <a:gd name="T13" fmla="*/ 1131 h 1134"/>
                <a:gd name="T14" fmla="*/ 0 w 2284"/>
                <a:gd name="T15" fmla="*/ 1130 h 1134"/>
                <a:gd name="T16" fmla="*/ 373 w 2284"/>
                <a:gd name="T17" fmla="*/ 381 h 1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84"/>
                <a:gd name="T28" fmla="*/ 0 h 1134"/>
                <a:gd name="T29" fmla="*/ 2284 w 2284"/>
                <a:gd name="T30" fmla="*/ 1134 h 1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84" h="1134">
                  <a:moveTo>
                    <a:pt x="376" y="384"/>
                  </a:moveTo>
                  <a:lnTo>
                    <a:pt x="1906" y="384"/>
                  </a:lnTo>
                  <a:lnTo>
                    <a:pt x="1906" y="0"/>
                  </a:lnTo>
                  <a:lnTo>
                    <a:pt x="2284" y="550"/>
                  </a:lnTo>
                  <a:lnTo>
                    <a:pt x="2284" y="1134"/>
                  </a:lnTo>
                  <a:lnTo>
                    <a:pt x="1906" y="384"/>
                  </a:lnTo>
                  <a:lnTo>
                    <a:pt x="2281" y="1131"/>
                  </a:lnTo>
                  <a:lnTo>
                    <a:pt x="0" y="1130"/>
                  </a:lnTo>
                  <a:lnTo>
                    <a:pt x="373" y="381"/>
                  </a:lnTo>
                </a:path>
              </a:pathLst>
            </a:custGeom>
            <a:grpFill/>
            <a:ln w="12700" cap="flat" cmpd="sng">
              <a:solidFill>
                <a:srgbClr val="002060"/>
              </a:solidFill>
              <a:prstDash val="solid"/>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smtClean="0">
                <a:ln>
                  <a:noFill/>
                </a:ln>
                <a:solidFill>
                  <a:srgbClr val="000066"/>
                </a:solidFill>
                <a:effectLst/>
                <a:uLnTx/>
                <a:uFillTx/>
                <a:latin typeface="Tahoma" pitchFamily="34" charset="0"/>
              </a:endParaRPr>
            </a:p>
          </p:txBody>
        </p:sp>
        <p:sp>
          <p:nvSpPr>
            <p:cNvPr id="12" name="Freeform 39"/>
            <p:cNvSpPr>
              <a:spLocks/>
            </p:cNvSpPr>
            <p:nvPr/>
          </p:nvSpPr>
          <p:spPr bwMode="auto">
            <a:xfrm>
              <a:off x="1921" y="1119"/>
              <a:ext cx="1528" cy="962"/>
            </a:xfrm>
            <a:custGeom>
              <a:avLst/>
              <a:gdLst>
                <a:gd name="T0" fmla="*/ 0 w 1528"/>
                <a:gd name="T1" fmla="*/ 962 h 962"/>
                <a:gd name="T2" fmla="*/ 1528 w 1528"/>
                <a:gd name="T3" fmla="*/ 962 h 962"/>
                <a:gd name="T4" fmla="*/ 1527 w 1528"/>
                <a:gd name="T5" fmla="*/ 581 h 962"/>
                <a:gd name="T6" fmla="*/ 1144 w 1528"/>
                <a:gd name="T7" fmla="*/ 0 h 962"/>
                <a:gd name="T8" fmla="*/ 1139 w 1528"/>
                <a:gd name="T9" fmla="*/ 185 h 962"/>
                <a:gd name="T10" fmla="*/ 1528 w 1528"/>
                <a:gd name="T11" fmla="*/ 962 h 962"/>
                <a:gd name="T12" fmla="*/ 1144 w 1528"/>
                <a:gd name="T13" fmla="*/ 190 h 962"/>
                <a:gd name="T14" fmla="*/ 384 w 1528"/>
                <a:gd name="T15" fmla="*/ 190 h 962"/>
                <a:gd name="T16" fmla="*/ 0 w 1528"/>
                <a:gd name="T17" fmla="*/ 962 h 9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8"/>
                <a:gd name="T28" fmla="*/ 0 h 962"/>
                <a:gd name="T29" fmla="*/ 1528 w 1528"/>
                <a:gd name="T30" fmla="*/ 962 h 9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8" h="962">
                  <a:moveTo>
                    <a:pt x="0" y="962"/>
                  </a:moveTo>
                  <a:lnTo>
                    <a:pt x="1528" y="962"/>
                  </a:lnTo>
                  <a:lnTo>
                    <a:pt x="1527" y="581"/>
                  </a:lnTo>
                  <a:lnTo>
                    <a:pt x="1144" y="0"/>
                  </a:lnTo>
                  <a:lnTo>
                    <a:pt x="1139" y="185"/>
                  </a:lnTo>
                  <a:lnTo>
                    <a:pt x="1528" y="962"/>
                  </a:lnTo>
                  <a:lnTo>
                    <a:pt x="1144" y="190"/>
                  </a:lnTo>
                  <a:lnTo>
                    <a:pt x="384" y="190"/>
                  </a:lnTo>
                  <a:lnTo>
                    <a:pt x="0" y="962"/>
                  </a:lnTo>
                  <a:close/>
                </a:path>
              </a:pathLst>
            </a:custGeom>
            <a:grpFill/>
            <a:ln w="12700" cap="flat" cmpd="sng">
              <a:solidFill>
                <a:srgbClr val="002060"/>
              </a:solidFill>
              <a:prstDash val="solid"/>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smtClean="0">
                <a:ln>
                  <a:noFill/>
                </a:ln>
                <a:solidFill>
                  <a:srgbClr val="000066"/>
                </a:solidFill>
                <a:effectLst/>
                <a:uLnTx/>
                <a:uFillTx/>
                <a:latin typeface="Tahoma" pitchFamily="34" charset="0"/>
              </a:endParaRPr>
            </a:p>
          </p:txBody>
        </p:sp>
        <p:sp>
          <p:nvSpPr>
            <p:cNvPr id="13" name="Freeform 40"/>
            <p:cNvSpPr>
              <a:spLocks/>
            </p:cNvSpPr>
            <p:nvPr/>
          </p:nvSpPr>
          <p:spPr bwMode="auto">
            <a:xfrm>
              <a:off x="2309" y="552"/>
              <a:ext cx="758" cy="756"/>
            </a:xfrm>
            <a:custGeom>
              <a:avLst/>
              <a:gdLst>
                <a:gd name="T0" fmla="*/ 0 w 758"/>
                <a:gd name="T1" fmla="*/ 756 h 756"/>
                <a:gd name="T2" fmla="*/ 381 w 758"/>
                <a:gd name="T3" fmla="*/ 1 h 756"/>
                <a:gd name="T4" fmla="*/ 758 w 758"/>
                <a:gd name="T5" fmla="*/ 563 h 756"/>
                <a:gd name="T6" fmla="*/ 758 w 758"/>
                <a:gd name="T7" fmla="*/ 755 h 756"/>
                <a:gd name="T8" fmla="*/ 383 w 758"/>
                <a:gd name="T9" fmla="*/ 0 h 756"/>
                <a:gd name="T10" fmla="*/ 758 w 758"/>
                <a:gd name="T11" fmla="*/ 755 h 756"/>
                <a:gd name="T12" fmla="*/ 0 w 758"/>
                <a:gd name="T13" fmla="*/ 756 h 756"/>
                <a:gd name="T14" fmla="*/ 0 60000 65536"/>
                <a:gd name="T15" fmla="*/ 0 60000 65536"/>
                <a:gd name="T16" fmla="*/ 0 60000 65536"/>
                <a:gd name="T17" fmla="*/ 0 60000 65536"/>
                <a:gd name="T18" fmla="*/ 0 60000 65536"/>
                <a:gd name="T19" fmla="*/ 0 60000 65536"/>
                <a:gd name="T20" fmla="*/ 0 60000 65536"/>
                <a:gd name="T21" fmla="*/ 0 w 758"/>
                <a:gd name="T22" fmla="*/ 0 h 756"/>
                <a:gd name="T23" fmla="*/ 758 w 758"/>
                <a:gd name="T24" fmla="*/ 756 h 7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8" h="756">
                  <a:moveTo>
                    <a:pt x="0" y="756"/>
                  </a:moveTo>
                  <a:lnTo>
                    <a:pt x="381" y="1"/>
                  </a:lnTo>
                  <a:lnTo>
                    <a:pt x="758" y="563"/>
                  </a:lnTo>
                  <a:lnTo>
                    <a:pt x="758" y="755"/>
                  </a:lnTo>
                  <a:lnTo>
                    <a:pt x="383" y="0"/>
                  </a:lnTo>
                  <a:lnTo>
                    <a:pt x="758" y="755"/>
                  </a:lnTo>
                  <a:lnTo>
                    <a:pt x="0" y="756"/>
                  </a:lnTo>
                  <a:close/>
                </a:path>
              </a:pathLst>
            </a:custGeom>
            <a:grpFill/>
            <a:ln w="12700" cap="flat" cmpd="sng">
              <a:solidFill>
                <a:srgbClr val="002060"/>
              </a:solidFill>
              <a:prstDash val="solid"/>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smtClean="0">
                <a:ln>
                  <a:noFill/>
                </a:ln>
                <a:solidFill>
                  <a:srgbClr val="000066"/>
                </a:solidFill>
                <a:effectLst/>
                <a:uLnTx/>
                <a:uFillTx/>
                <a:latin typeface="Tahoma" pitchFamily="34" charset="0"/>
              </a:endParaRPr>
            </a:p>
          </p:txBody>
        </p:sp>
        <p:sp>
          <p:nvSpPr>
            <p:cNvPr id="14" name="Rectangle 41"/>
            <p:cNvSpPr>
              <a:spLocks noChangeArrowheads="1"/>
            </p:cNvSpPr>
            <p:nvPr/>
          </p:nvSpPr>
          <p:spPr bwMode="auto">
            <a:xfrm>
              <a:off x="2289" y="2401"/>
              <a:ext cx="823" cy="319"/>
            </a:xfrm>
            <a:prstGeom prst="rect">
              <a:avLst/>
            </a:prstGeom>
            <a:grpFill/>
            <a:ln w="9525">
              <a:noFill/>
              <a:miter lim="800000"/>
              <a:headEnd/>
              <a:tailEnd/>
            </a:ln>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000066"/>
                  </a:solidFill>
                  <a:effectLst/>
                  <a:uLnTx/>
                  <a:uFillTx/>
                  <a:latin typeface="Tahoma" pitchFamily="34" charset="0"/>
                </a:rPr>
                <a:t>Facility</a:t>
              </a:r>
            </a:p>
          </p:txBody>
        </p:sp>
        <p:sp>
          <p:nvSpPr>
            <p:cNvPr id="15" name="Rectangle 42"/>
            <p:cNvSpPr>
              <a:spLocks noChangeArrowheads="1"/>
            </p:cNvSpPr>
            <p:nvPr/>
          </p:nvSpPr>
          <p:spPr bwMode="auto">
            <a:xfrm>
              <a:off x="2379" y="1635"/>
              <a:ext cx="642" cy="319"/>
            </a:xfrm>
            <a:prstGeom prst="rect">
              <a:avLst/>
            </a:prstGeom>
            <a:grpFill/>
            <a:ln w="9525">
              <a:noFill/>
              <a:miter lim="800000"/>
              <a:headEnd/>
              <a:tailEnd/>
            </a:ln>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000066"/>
                  </a:solidFill>
                  <a:effectLst/>
                  <a:uLnTx/>
                  <a:uFillTx/>
                  <a:latin typeface="Tahoma" pitchFamily="34" charset="0"/>
                </a:rPr>
                <a:t>Work</a:t>
              </a:r>
            </a:p>
          </p:txBody>
        </p:sp>
      </p:grpSp>
    </p:spTree>
    <p:extLst>
      <p:ext uri="{BB962C8B-B14F-4D97-AF65-F5344CB8AC3E}">
        <p14:creationId xmlns:p14="http://schemas.microsoft.com/office/powerpoint/2010/main" val="393225388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57200" y="1371600"/>
            <a:ext cx="8382000" cy="4419600"/>
          </a:xfrm>
        </p:spPr>
        <p:txBody>
          <a:bodyPr>
            <a:normAutofit fontScale="85000" lnSpcReduction="20000"/>
          </a:bodyPr>
          <a:lstStyle/>
          <a:p>
            <a:r>
              <a:rPr lang="en-US" sz="3800" b="1" dirty="0" smtClean="0"/>
              <a:t>Eligible Work</a:t>
            </a:r>
          </a:p>
          <a:p>
            <a:pPr>
              <a:defRPr/>
            </a:pPr>
            <a:r>
              <a:rPr lang="en-US" sz="2800" dirty="0">
                <a:cs typeface="Times New Roman" panose="02020603050405020304" pitchFamily="18" charset="0"/>
              </a:rPr>
              <a:t>To be eligible, the work must be Disaster related:</a:t>
            </a:r>
          </a:p>
          <a:p>
            <a:pPr>
              <a:buClr>
                <a:schemeClr val="hlink"/>
              </a:buClr>
              <a:buSzPct val="70000"/>
              <a:defRPr/>
            </a:pPr>
            <a:endParaRPr lang="en-US" sz="2800" dirty="0" smtClean="0">
              <a:cs typeface="Times New Roman" panose="02020603050405020304" pitchFamily="18" charset="0"/>
            </a:endParaRPr>
          </a:p>
          <a:p>
            <a:pPr marL="457200" indent="-457200">
              <a:buClr>
                <a:schemeClr val="tx1"/>
              </a:buClr>
              <a:buSzPct val="100000"/>
              <a:buFont typeface="Wingdings" panose="05000000000000000000" pitchFamily="2" charset="2"/>
              <a:buChar char="q"/>
              <a:defRPr/>
            </a:pPr>
            <a:r>
              <a:rPr lang="en-US" sz="2800" dirty="0" smtClean="0">
                <a:cs typeface="Times New Roman" panose="02020603050405020304" pitchFamily="18" charset="0"/>
              </a:rPr>
              <a:t>Emergency </a:t>
            </a:r>
            <a:r>
              <a:rPr lang="en-US" sz="2800" dirty="0">
                <a:cs typeface="Times New Roman" panose="02020603050405020304" pitchFamily="18" charset="0"/>
              </a:rPr>
              <a:t>Work </a:t>
            </a:r>
          </a:p>
          <a:p>
            <a:pPr marL="457200" lvl="1" indent="0">
              <a:buClr>
                <a:schemeClr val="hlink"/>
              </a:buClr>
              <a:buSzPct val="70000"/>
              <a:buNone/>
              <a:defRPr/>
            </a:pPr>
            <a:r>
              <a:rPr lang="en-US" dirty="0">
                <a:cs typeface="Times New Roman" panose="02020603050405020304" pitchFamily="18" charset="0"/>
              </a:rPr>
              <a:t> </a:t>
            </a:r>
            <a:r>
              <a:rPr lang="en-US" dirty="0" smtClean="0">
                <a:cs typeface="Times New Roman" panose="02020603050405020304" pitchFamily="18" charset="0"/>
              </a:rPr>
              <a:t>- Debris </a:t>
            </a:r>
            <a:r>
              <a:rPr lang="en-US" dirty="0">
                <a:cs typeface="Times New Roman" panose="02020603050405020304" pitchFamily="18" charset="0"/>
              </a:rPr>
              <a:t>Removal &amp; Protective </a:t>
            </a:r>
            <a:r>
              <a:rPr lang="en-US" dirty="0" smtClean="0">
                <a:cs typeface="Times New Roman" panose="02020603050405020304" pitchFamily="18" charset="0"/>
              </a:rPr>
              <a:t>Measures</a:t>
            </a:r>
          </a:p>
          <a:p>
            <a:pPr marL="457200" lvl="1" indent="0">
              <a:buClr>
                <a:schemeClr val="hlink"/>
              </a:buClr>
              <a:buSzPct val="70000"/>
              <a:buNone/>
              <a:defRPr/>
            </a:pPr>
            <a:endParaRPr lang="en-US" dirty="0">
              <a:cs typeface="Times New Roman" panose="02020603050405020304" pitchFamily="18" charset="0"/>
            </a:endParaRPr>
          </a:p>
          <a:p>
            <a:pPr marL="457200" indent="-457200">
              <a:buSzPct val="100000"/>
              <a:buFont typeface="Wingdings" panose="05000000000000000000" pitchFamily="2" charset="2"/>
              <a:buChar char="q"/>
              <a:defRPr/>
            </a:pPr>
            <a:r>
              <a:rPr lang="en-US" sz="2800" dirty="0" smtClean="0">
                <a:cs typeface="Times New Roman" panose="02020603050405020304" pitchFamily="18" charset="0"/>
              </a:rPr>
              <a:t>Permanent </a:t>
            </a:r>
            <a:r>
              <a:rPr lang="en-US" sz="2800" dirty="0">
                <a:cs typeface="Times New Roman" panose="02020603050405020304" pitchFamily="18" charset="0"/>
              </a:rPr>
              <a:t>Work </a:t>
            </a:r>
            <a:endParaRPr lang="en-US" sz="2800" dirty="0" smtClean="0">
              <a:cs typeface="Times New Roman" panose="02020603050405020304" pitchFamily="18" charset="0"/>
            </a:endParaRPr>
          </a:p>
          <a:p>
            <a:pPr>
              <a:buSzPct val="100000"/>
              <a:defRPr/>
            </a:pPr>
            <a:r>
              <a:rPr lang="en-US" sz="2800" dirty="0">
                <a:cs typeface="Times New Roman" panose="02020603050405020304" pitchFamily="18" charset="0"/>
              </a:rPr>
              <a:t> </a:t>
            </a:r>
            <a:r>
              <a:rPr lang="en-US" sz="2800" dirty="0" smtClean="0">
                <a:cs typeface="Times New Roman" panose="02020603050405020304" pitchFamily="18" charset="0"/>
              </a:rPr>
              <a:t>     - Replace </a:t>
            </a:r>
            <a:r>
              <a:rPr lang="en-US" sz="2800" dirty="0">
                <a:cs typeface="Times New Roman" panose="02020603050405020304" pitchFamily="18" charset="0"/>
              </a:rPr>
              <a:t>/ Repair / Rebuild Damaged Infrastructure</a:t>
            </a:r>
          </a:p>
          <a:p>
            <a:pPr marL="457200" lvl="1" indent="0">
              <a:buClr>
                <a:schemeClr val="hlink"/>
              </a:buClr>
              <a:buSzPct val="70000"/>
              <a:buNone/>
              <a:defRPr/>
            </a:pPr>
            <a:r>
              <a:rPr lang="en-US" dirty="0" smtClean="0">
                <a:cs typeface="Times New Roman" panose="02020603050405020304" pitchFamily="18" charset="0"/>
              </a:rPr>
              <a:t>	(</a:t>
            </a:r>
            <a:r>
              <a:rPr lang="en-US" dirty="0">
                <a:cs typeface="Times New Roman" panose="02020603050405020304" pitchFamily="18" charset="0"/>
              </a:rPr>
              <a:t>Bridges, Buildings, Roads, Utilities &amp; etc</a:t>
            </a:r>
            <a:r>
              <a:rPr lang="en-US" dirty="0" smtClean="0">
                <a:cs typeface="Times New Roman" panose="02020603050405020304" pitchFamily="18" charset="0"/>
              </a:rPr>
              <a:t>.)</a:t>
            </a:r>
          </a:p>
          <a:p>
            <a:pPr marL="457200" lvl="1" indent="0">
              <a:buClr>
                <a:schemeClr val="hlink"/>
              </a:buClr>
              <a:buSzPct val="70000"/>
              <a:buNone/>
              <a:defRPr/>
            </a:pPr>
            <a:endParaRPr lang="en-US" dirty="0">
              <a:cs typeface="Times New Roman" panose="02020603050405020304" pitchFamily="18" charset="0"/>
            </a:endParaRPr>
          </a:p>
          <a:p>
            <a:pPr marL="457200" indent="-457200">
              <a:buSzPct val="100000"/>
              <a:buFont typeface="Wingdings" panose="05000000000000000000" pitchFamily="2" charset="2"/>
              <a:buChar char="q"/>
              <a:defRPr/>
            </a:pPr>
            <a:r>
              <a:rPr lang="en-US" sz="2800" b="1" dirty="0" smtClean="0">
                <a:solidFill>
                  <a:srgbClr val="002060"/>
                </a:solidFill>
                <a:cs typeface="Times New Roman" panose="02020603050405020304" pitchFamily="18" charset="0"/>
              </a:rPr>
              <a:t>Not </a:t>
            </a:r>
            <a:r>
              <a:rPr lang="en-US" sz="2800" b="1" dirty="0">
                <a:solidFill>
                  <a:srgbClr val="002060"/>
                </a:solidFill>
                <a:cs typeface="Times New Roman" panose="02020603050405020304" pitchFamily="18" charset="0"/>
              </a:rPr>
              <a:t>Eligible for funding by another federal agency</a:t>
            </a:r>
          </a:p>
          <a:p>
            <a:endParaRPr lang="en-US" b="1" dirty="0" smtClean="0"/>
          </a:p>
          <a:p>
            <a:endParaRPr lang="en-US" sz="2400" dirty="0"/>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324105349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57200" y="1371600"/>
            <a:ext cx="8229600" cy="4495800"/>
          </a:xfrm>
        </p:spPr>
        <p:txBody>
          <a:bodyPr>
            <a:normAutofit fontScale="85000" lnSpcReduction="10000"/>
          </a:bodyPr>
          <a:lstStyle/>
          <a:p>
            <a:r>
              <a:rPr lang="en-US" b="1" dirty="0" smtClean="0"/>
              <a:t>Procurement Requirements</a:t>
            </a:r>
          </a:p>
          <a:p>
            <a:r>
              <a:rPr lang="en-US" dirty="0"/>
              <a:t>Applicants</a:t>
            </a:r>
          </a:p>
          <a:p>
            <a:pPr marL="457200" indent="-457200">
              <a:buFont typeface="Wingdings" panose="05000000000000000000" pitchFamily="2" charset="2"/>
              <a:buChar char="q"/>
            </a:pPr>
            <a:r>
              <a:rPr lang="en-US" dirty="0"/>
              <a:t>Must comply with Federal, State &amp; Local  requirements (e-CFR 200.217 to 200.326)</a:t>
            </a:r>
          </a:p>
          <a:p>
            <a:pPr marL="457200" indent="-457200">
              <a:buFont typeface="Wingdings" panose="05000000000000000000" pitchFamily="2" charset="2"/>
              <a:buChar char="q"/>
            </a:pPr>
            <a:r>
              <a:rPr lang="en-US" dirty="0"/>
              <a:t>Work completed by contractors must be advertised and competitively bid (see </a:t>
            </a:r>
            <a:r>
              <a:rPr lang="en-US" dirty="0" smtClean="0"/>
              <a:t>www.eCFR.gov</a:t>
            </a:r>
            <a:r>
              <a:rPr lang="en-US" dirty="0"/>
              <a:t>)</a:t>
            </a:r>
          </a:p>
          <a:p>
            <a:pPr marL="457200" indent="-457200">
              <a:buFont typeface="Wingdings" panose="05000000000000000000" pitchFamily="2" charset="2"/>
              <a:buChar char="q"/>
            </a:pPr>
            <a:r>
              <a:rPr lang="en-US" dirty="0"/>
              <a:t>Competitive proposals must be used to procure professional services (e.g. architect, engineer) </a:t>
            </a:r>
          </a:p>
          <a:p>
            <a:pPr marL="457200" indent="-457200">
              <a:buFont typeface="Wingdings" panose="05000000000000000000" pitchFamily="2" charset="2"/>
              <a:buChar char="q"/>
            </a:pPr>
            <a:r>
              <a:rPr lang="en-US" b="1" dirty="0">
                <a:solidFill>
                  <a:srgbClr val="002060"/>
                </a:solidFill>
              </a:rPr>
              <a:t>Project funding may be jeopardized by failing </a:t>
            </a:r>
          </a:p>
          <a:p>
            <a:r>
              <a:rPr lang="en-US" b="1" dirty="0">
                <a:solidFill>
                  <a:srgbClr val="002060"/>
                </a:solidFill>
              </a:rPr>
              <a:t>            to comply with these requirements</a:t>
            </a:r>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300508507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p:txBody>
          <a:bodyPr>
            <a:normAutofit/>
          </a:bodyPr>
          <a:lstStyle/>
          <a:p>
            <a:r>
              <a:rPr lang="en-US" b="1" dirty="0" smtClean="0"/>
              <a:t>Eligibility Structure</a:t>
            </a:r>
          </a:p>
          <a:p>
            <a:endParaRPr lang="en-US" sz="2400" dirty="0"/>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grpSp>
        <p:nvGrpSpPr>
          <p:cNvPr id="8" name="Group 44"/>
          <p:cNvGrpSpPr>
            <a:grpSpLocks/>
          </p:cNvGrpSpPr>
          <p:nvPr/>
        </p:nvGrpSpPr>
        <p:grpSpPr bwMode="auto">
          <a:xfrm>
            <a:off x="2163762" y="1371600"/>
            <a:ext cx="4816475" cy="4398963"/>
            <a:chOff x="1158" y="552"/>
            <a:chExt cx="3059" cy="3036"/>
          </a:xfrm>
          <a:solidFill>
            <a:srgbClr val="000066">
              <a:lumMod val="20000"/>
              <a:lumOff val="80000"/>
            </a:srgbClr>
          </a:solidFill>
        </p:grpSpPr>
        <p:sp>
          <p:nvSpPr>
            <p:cNvPr id="9" name="Freeform 36"/>
            <p:cNvSpPr>
              <a:spLocks/>
            </p:cNvSpPr>
            <p:nvPr/>
          </p:nvSpPr>
          <p:spPr bwMode="auto">
            <a:xfrm>
              <a:off x="1158" y="2244"/>
              <a:ext cx="3059" cy="1344"/>
            </a:xfrm>
            <a:custGeom>
              <a:avLst/>
              <a:gdLst>
                <a:gd name="T0" fmla="*/ 2667 w 3059"/>
                <a:gd name="T1" fmla="*/ 0 h 1344"/>
                <a:gd name="T2" fmla="*/ 2668 w 3059"/>
                <a:gd name="T3" fmla="*/ 583 h 1344"/>
                <a:gd name="T4" fmla="*/ 396 w 3059"/>
                <a:gd name="T5" fmla="*/ 576 h 1344"/>
                <a:gd name="T6" fmla="*/ 0 w 3059"/>
                <a:gd name="T7" fmla="*/ 1344 h 1344"/>
                <a:gd name="T8" fmla="*/ 3059 w 3059"/>
                <a:gd name="T9" fmla="*/ 1344 h 1344"/>
                <a:gd name="T10" fmla="*/ 2668 w 3059"/>
                <a:gd name="T11" fmla="*/ 583 h 1344"/>
                <a:gd name="T12" fmla="*/ 3059 w 3059"/>
                <a:gd name="T13" fmla="*/ 1344 h 1344"/>
                <a:gd name="T14" fmla="*/ 3059 w 3059"/>
                <a:gd name="T15" fmla="*/ 574 h 1344"/>
                <a:gd name="T16" fmla="*/ 2667 w 3059"/>
                <a:gd name="T17" fmla="*/ 0 h 13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59"/>
                <a:gd name="T28" fmla="*/ 0 h 1344"/>
                <a:gd name="T29" fmla="*/ 3059 w 3059"/>
                <a:gd name="T30" fmla="*/ 1344 h 13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59" h="1344">
                  <a:moveTo>
                    <a:pt x="2667" y="0"/>
                  </a:moveTo>
                  <a:lnTo>
                    <a:pt x="2668" y="583"/>
                  </a:lnTo>
                  <a:lnTo>
                    <a:pt x="396" y="576"/>
                  </a:lnTo>
                  <a:lnTo>
                    <a:pt x="0" y="1344"/>
                  </a:lnTo>
                  <a:lnTo>
                    <a:pt x="3059" y="1344"/>
                  </a:lnTo>
                  <a:lnTo>
                    <a:pt x="2668" y="583"/>
                  </a:lnTo>
                  <a:lnTo>
                    <a:pt x="3059" y="1344"/>
                  </a:lnTo>
                  <a:lnTo>
                    <a:pt x="3059" y="574"/>
                  </a:lnTo>
                  <a:lnTo>
                    <a:pt x="2667" y="0"/>
                  </a:lnTo>
                  <a:close/>
                </a:path>
              </a:pathLst>
            </a:custGeom>
            <a:grpFill/>
            <a:ln w="12700" cap="flat" cmpd="sng">
              <a:solidFill>
                <a:srgbClr val="002060"/>
              </a:solidFill>
              <a:prstDash val="solid"/>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smtClean="0">
                <a:ln>
                  <a:noFill/>
                </a:ln>
                <a:solidFill>
                  <a:srgbClr val="000066"/>
                </a:solidFill>
                <a:effectLst/>
                <a:uLnTx/>
                <a:uFillTx/>
                <a:latin typeface="Tahoma" pitchFamily="34" charset="0"/>
              </a:endParaRPr>
            </a:p>
          </p:txBody>
        </p:sp>
        <p:sp>
          <p:nvSpPr>
            <p:cNvPr id="10" name="Rectangle 37"/>
            <p:cNvSpPr>
              <a:spLocks noChangeArrowheads="1"/>
            </p:cNvSpPr>
            <p:nvPr/>
          </p:nvSpPr>
          <p:spPr bwMode="auto">
            <a:xfrm>
              <a:off x="2179" y="3122"/>
              <a:ext cx="1042" cy="319"/>
            </a:xfrm>
            <a:prstGeom prst="rect">
              <a:avLst/>
            </a:prstGeom>
            <a:grpFill/>
            <a:ln w="9525">
              <a:noFill/>
              <a:miter lim="800000"/>
              <a:headEnd/>
              <a:tailEnd/>
            </a:ln>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000066"/>
                  </a:solidFill>
                  <a:effectLst/>
                  <a:uLnTx/>
                  <a:uFillTx/>
                  <a:latin typeface="Tahoma" pitchFamily="34" charset="0"/>
                </a:rPr>
                <a:t>Applicant</a:t>
              </a:r>
            </a:p>
          </p:txBody>
        </p:sp>
        <p:sp>
          <p:nvSpPr>
            <p:cNvPr id="11" name="Freeform 38"/>
            <p:cNvSpPr>
              <a:spLocks/>
            </p:cNvSpPr>
            <p:nvPr/>
          </p:nvSpPr>
          <p:spPr bwMode="auto">
            <a:xfrm>
              <a:off x="1547" y="1700"/>
              <a:ext cx="2284" cy="1134"/>
            </a:xfrm>
            <a:custGeom>
              <a:avLst/>
              <a:gdLst>
                <a:gd name="T0" fmla="*/ 376 w 2284"/>
                <a:gd name="T1" fmla="*/ 384 h 1134"/>
                <a:gd name="T2" fmla="*/ 1906 w 2284"/>
                <a:gd name="T3" fmla="*/ 384 h 1134"/>
                <a:gd name="T4" fmla="*/ 1906 w 2284"/>
                <a:gd name="T5" fmla="*/ 0 h 1134"/>
                <a:gd name="T6" fmla="*/ 2284 w 2284"/>
                <a:gd name="T7" fmla="*/ 550 h 1134"/>
                <a:gd name="T8" fmla="*/ 2284 w 2284"/>
                <a:gd name="T9" fmla="*/ 1134 h 1134"/>
                <a:gd name="T10" fmla="*/ 1906 w 2284"/>
                <a:gd name="T11" fmla="*/ 384 h 1134"/>
                <a:gd name="T12" fmla="*/ 2281 w 2284"/>
                <a:gd name="T13" fmla="*/ 1131 h 1134"/>
                <a:gd name="T14" fmla="*/ 0 w 2284"/>
                <a:gd name="T15" fmla="*/ 1130 h 1134"/>
                <a:gd name="T16" fmla="*/ 373 w 2284"/>
                <a:gd name="T17" fmla="*/ 381 h 1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84"/>
                <a:gd name="T28" fmla="*/ 0 h 1134"/>
                <a:gd name="T29" fmla="*/ 2284 w 2284"/>
                <a:gd name="T30" fmla="*/ 1134 h 1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84" h="1134">
                  <a:moveTo>
                    <a:pt x="376" y="384"/>
                  </a:moveTo>
                  <a:lnTo>
                    <a:pt x="1906" y="384"/>
                  </a:lnTo>
                  <a:lnTo>
                    <a:pt x="1906" y="0"/>
                  </a:lnTo>
                  <a:lnTo>
                    <a:pt x="2284" y="550"/>
                  </a:lnTo>
                  <a:lnTo>
                    <a:pt x="2284" y="1134"/>
                  </a:lnTo>
                  <a:lnTo>
                    <a:pt x="1906" y="384"/>
                  </a:lnTo>
                  <a:lnTo>
                    <a:pt x="2281" y="1131"/>
                  </a:lnTo>
                  <a:lnTo>
                    <a:pt x="0" y="1130"/>
                  </a:lnTo>
                  <a:lnTo>
                    <a:pt x="373" y="381"/>
                  </a:lnTo>
                </a:path>
              </a:pathLst>
            </a:custGeom>
            <a:grpFill/>
            <a:ln w="12700" cap="flat" cmpd="sng">
              <a:solidFill>
                <a:srgbClr val="002060"/>
              </a:solidFill>
              <a:prstDash val="solid"/>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smtClean="0">
                <a:ln>
                  <a:noFill/>
                </a:ln>
                <a:solidFill>
                  <a:srgbClr val="000066"/>
                </a:solidFill>
                <a:effectLst/>
                <a:uLnTx/>
                <a:uFillTx/>
                <a:latin typeface="Tahoma" pitchFamily="34" charset="0"/>
              </a:endParaRPr>
            </a:p>
          </p:txBody>
        </p:sp>
        <p:sp>
          <p:nvSpPr>
            <p:cNvPr id="12" name="Freeform 39"/>
            <p:cNvSpPr>
              <a:spLocks/>
            </p:cNvSpPr>
            <p:nvPr/>
          </p:nvSpPr>
          <p:spPr bwMode="auto">
            <a:xfrm>
              <a:off x="1921" y="1119"/>
              <a:ext cx="1528" cy="962"/>
            </a:xfrm>
            <a:custGeom>
              <a:avLst/>
              <a:gdLst>
                <a:gd name="T0" fmla="*/ 0 w 1528"/>
                <a:gd name="T1" fmla="*/ 962 h 962"/>
                <a:gd name="T2" fmla="*/ 1528 w 1528"/>
                <a:gd name="T3" fmla="*/ 962 h 962"/>
                <a:gd name="T4" fmla="*/ 1527 w 1528"/>
                <a:gd name="T5" fmla="*/ 581 h 962"/>
                <a:gd name="T6" fmla="*/ 1144 w 1528"/>
                <a:gd name="T7" fmla="*/ 0 h 962"/>
                <a:gd name="T8" fmla="*/ 1139 w 1528"/>
                <a:gd name="T9" fmla="*/ 185 h 962"/>
                <a:gd name="T10" fmla="*/ 1528 w 1528"/>
                <a:gd name="T11" fmla="*/ 962 h 962"/>
                <a:gd name="T12" fmla="*/ 1144 w 1528"/>
                <a:gd name="T13" fmla="*/ 190 h 962"/>
                <a:gd name="T14" fmla="*/ 384 w 1528"/>
                <a:gd name="T15" fmla="*/ 190 h 962"/>
                <a:gd name="T16" fmla="*/ 0 w 1528"/>
                <a:gd name="T17" fmla="*/ 962 h 9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8"/>
                <a:gd name="T28" fmla="*/ 0 h 962"/>
                <a:gd name="T29" fmla="*/ 1528 w 1528"/>
                <a:gd name="T30" fmla="*/ 962 h 9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8" h="962">
                  <a:moveTo>
                    <a:pt x="0" y="962"/>
                  </a:moveTo>
                  <a:lnTo>
                    <a:pt x="1528" y="962"/>
                  </a:lnTo>
                  <a:lnTo>
                    <a:pt x="1527" y="581"/>
                  </a:lnTo>
                  <a:lnTo>
                    <a:pt x="1144" y="0"/>
                  </a:lnTo>
                  <a:lnTo>
                    <a:pt x="1139" y="185"/>
                  </a:lnTo>
                  <a:lnTo>
                    <a:pt x="1528" y="962"/>
                  </a:lnTo>
                  <a:lnTo>
                    <a:pt x="1144" y="190"/>
                  </a:lnTo>
                  <a:lnTo>
                    <a:pt x="384" y="190"/>
                  </a:lnTo>
                  <a:lnTo>
                    <a:pt x="0" y="962"/>
                  </a:lnTo>
                  <a:close/>
                </a:path>
              </a:pathLst>
            </a:custGeom>
            <a:grpFill/>
            <a:ln w="12700" cap="flat" cmpd="sng">
              <a:solidFill>
                <a:srgbClr val="002060"/>
              </a:solidFill>
              <a:prstDash val="solid"/>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smtClean="0">
                <a:ln>
                  <a:noFill/>
                </a:ln>
                <a:solidFill>
                  <a:srgbClr val="000066"/>
                </a:solidFill>
                <a:effectLst/>
                <a:uLnTx/>
                <a:uFillTx/>
                <a:latin typeface="Tahoma" pitchFamily="34" charset="0"/>
              </a:endParaRPr>
            </a:p>
          </p:txBody>
        </p:sp>
        <p:sp>
          <p:nvSpPr>
            <p:cNvPr id="13" name="Freeform 40"/>
            <p:cNvSpPr>
              <a:spLocks/>
            </p:cNvSpPr>
            <p:nvPr/>
          </p:nvSpPr>
          <p:spPr bwMode="auto">
            <a:xfrm>
              <a:off x="2309" y="552"/>
              <a:ext cx="758" cy="756"/>
            </a:xfrm>
            <a:custGeom>
              <a:avLst/>
              <a:gdLst>
                <a:gd name="T0" fmla="*/ 0 w 758"/>
                <a:gd name="T1" fmla="*/ 756 h 756"/>
                <a:gd name="T2" fmla="*/ 381 w 758"/>
                <a:gd name="T3" fmla="*/ 1 h 756"/>
                <a:gd name="T4" fmla="*/ 758 w 758"/>
                <a:gd name="T5" fmla="*/ 563 h 756"/>
                <a:gd name="T6" fmla="*/ 758 w 758"/>
                <a:gd name="T7" fmla="*/ 755 h 756"/>
                <a:gd name="T8" fmla="*/ 383 w 758"/>
                <a:gd name="T9" fmla="*/ 0 h 756"/>
                <a:gd name="T10" fmla="*/ 758 w 758"/>
                <a:gd name="T11" fmla="*/ 755 h 756"/>
                <a:gd name="T12" fmla="*/ 0 w 758"/>
                <a:gd name="T13" fmla="*/ 756 h 756"/>
                <a:gd name="T14" fmla="*/ 0 60000 65536"/>
                <a:gd name="T15" fmla="*/ 0 60000 65536"/>
                <a:gd name="T16" fmla="*/ 0 60000 65536"/>
                <a:gd name="T17" fmla="*/ 0 60000 65536"/>
                <a:gd name="T18" fmla="*/ 0 60000 65536"/>
                <a:gd name="T19" fmla="*/ 0 60000 65536"/>
                <a:gd name="T20" fmla="*/ 0 60000 65536"/>
                <a:gd name="T21" fmla="*/ 0 w 758"/>
                <a:gd name="T22" fmla="*/ 0 h 756"/>
                <a:gd name="T23" fmla="*/ 758 w 758"/>
                <a:gd name="T24" fmla="*/ 756 h 7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8" h="756">
                  <a:moveTo>
                    <a:pt x="0" y="756"/>
                  </a:moveTo>
                  <a:lnTo>
                    <a:pt x="381" y="1"/>
                  </a:lnTo>
                  <a:lnTo>
                    <a:pt x="758" y="563"/>
                  </a:lnTo>
                  <a:lnTo>
                    <a:pt x="758" y="755"/>
                  </a:lnTo>
                  <a:lnTo>
                    <a:pt x="383" y="0"/>
                  </a:lnTo>
                  <a:lnTo>
                    <a:pt x="758" y="755"/>
                  </a:lnTo>
                  <a:lnTo>
                    <a:pt x="0" y="756"/>
                  </a:lnTo>
                  <a:close/>
                </a:path>
              </a:pathLst>
            </a:custGeom>
            <a:grpFill/>
            <a:ln w="12700" cap="flat" cmpd="sng">
              <a:solidFill>
                <a:srgbClr val="002060"/>
              </a:solidFill>
              <a:prstDash val="solid"/>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smtClean="0">
                <a:ln>
                  <a:noFill/>
                </a:ln>
                <a:solidFill>
                  <a:srgbClr val="000066"/>
                </a:solidFill>
                <a:effectLst/>
                <a:uLnTx/>
                <a:uFillTx/>
                <a:latin typeface="Tahoma" pitchFamily="34" charset="0"/>
              </a:endParaRPr>
            </a:p>
          </p:txBody>
        </p:sp>
        <p:sp>
          <p:nvSpPr>
            <p:cNvPr id="14" name="Rectangle 41"/>
            <p:cNvSpPr>
              <a:spLocks noChangeArrowheads="1"/>
            </p:cNvSpPr>
            <p:nvPr/>
          </p:nvSpPr>
          <p:spPr bwMode="auto">
            <a:xfrm>
              <a:off x="2289" y="2401"/>
              <a:ext cx="823" cy="319"/>
            </a:xfrm>
            <a:prstGeom prst="rect">
              <a:avLst/>
            </a:prstGeom>
            <a:grpFill/>
            <a:ln w="9525">
              <a:noFill/>
              <a:miter lim="800000"/>
              <a:headEnd/>
              <a:tailEnd/>
            </a:ln>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000066"/>
                  </a:solidFill>
                  <a:effectLst/>
                  <a:uLnTx/>
                  <a:uFillTx/>
                  <a:latin typeface="Tahoma" pitchFamily="34" charset="0"/>
                </a:rPr>
                <a:t>Facility</a:t>
              </a:r>
            </a:p>
          </p:txBody>
        </p:sp>
        <p:sp>
          <p:nvSpPr>
            <p:cNvPr id="15" name="Rectangle 42"/>
            <p:cNvSpPr>
              <a:spLocks noChangeArrowheads="1"/>
            </p:cNvSpPr>
            <p:nvPr/>
          </p:nvSpPr>
          <p:spPr bwMode="auto">
            <a:xfrm>
              <a:off x="2379" y="1635"/>
              <a:ext cx="642" cy="319"/>
            </a:xfrm>
            <a:prstGeom prst="rect">
              <a:avLst/>
            </a:prstGeom>
            <a:grpFill/>
            <a:ln w="9525">
              <a:noFill/>
              <a:miter lim="800000"/>
              <a:headEnd/>
              <a:tailEnd/>
            </a:ln>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000066"/>
                  </a:solidFill>
                  <a:effectLst/>
                  <a:uLnTx/>
                  <a:uFillTx/>
                  <a:latin typeface="Tahoma" pitchFamily="34" charset="0"/>
                </a:rPr>
                <a:t>Work</a:t>
              </a:r>
            </a:p>
          </p:txBody>
        </p:sp>
        <p:sp>
          <p:nvSpPr>
            <p:cNvPr id="16" name="Text Box 43"/>
            <p:cNvSpPr txBox="1">
              <a:spLocks noChangeArrowheads="1"/>
            </p:cNvSpPr>
            <p:nvPr/>
          </p:nvSpPr>
          <p:spPr bwMode="auto">
            <a:xfrm>
              <a:off x="2418" y="985"/>
              <a:ext cx="551" cy="319"/>
            </a:xfrm>
            <a:prstGeom prst="rect">
              <a:avLst/>
            </a:prstGeom>
            <a:noFill/>
            <a:ln w="9525">
              <a:noFill/>
              <a:miter lim="800000"/>
              <a:headEnd/>
              <a:tailEnd/>
            </a:ln>
          </p:spPr>
          <p:txBody>
            <a:bodyPr wrap="non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000066"/>
                  </a:solidFill>
                  <a:effectLst/>
                  <a:uLnTx/>
                  <a:uFillTx/>
                  <a:latin typeface="Tahoma" pitchFamily="34" charset="0"/>
                </a:rPr>
                <a:t>Cost</a:t>
              </a:r>
            </a:p>
          </p:txBody>
        </p:sp>
      </p:grpSp>
    </p:spTree>
    <p:extLst>
      <p:ext uri="{BB962C8B-B14F-4D97-AF65-F5344CB8AC3E}">
        <p14:creationId xmlns:p14="http://schemas.microsoft.com/office/powerpoint/2010/main" val="1434541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p:txBody>
          <a:bodyPr>
            <a:normAutofit lnSpcReduction="10000"/>
          </a:bodyPr>
          <a:lstStyle/>
          <a:p>
            <a:r>
              <a:rPr lang="en-US" b="1" dirty="0" smtClean="0"/>
              <a:t>Eligible Costs</a:t>
            </a:r>
          </a:p>
          <a:p>
            <a:pPr marL="173038" indent="-173038">
              <a:defRPr/>
            </a:pPr>
            <a:r>
              <a:rPr lang="en-US" sz="2800" dirty="0" smtClean="0">
                <a:cs typeface="Times New Roman" panose="02020603050405020304" pitchFamily="18" charset="0"/>
              </a:rPr>
              <a:t>To </a:t>
            </a:r>
            <a:r>
              <a:rPr lang="en-US" sz="2800" dirty="0">
                <a:cs typeface="Times New Roman" panose="02020603050405020304" pitchFamily="18" charset="0"/>
              </a:rPr>
              <a:t>be eligible for reimbursement, costs must be: </a:t>
            </a:r>
            <a:endParaRPr lang="en-US" sz="2800" dirty="0" smtClean="0">
              <a:cs typeface="Times New Roman" panose="02020603050405020304" pitchFamily="18" charset="0"/>
            </a:endParaRPr>
          </a:p>
          <a:p>
            <a:pPr marL="173038" indent="-173038">
              <a:defRPr/>
            </a:pPr>
            <a:endParaRPr lang="en-US" sz="2800" dirty="0">
              <a:cs typeface="Times New Roman" panose="02020603050405020304" pitchFamily="18" charset="0"/>
            </a:endParaRPr>
          </a:p>
          <a:p>
            <a:pPr lvl="1">
              <a:lnSpc>
                <a:spcPct val="150000"/>
              </a:lnSpc>
              <a:buFont typeface="Wingdings" panose="05000000000000000000" pitchFamily="2" charset="2"/>
              <a:buChar char="q"/>
              <a:defRPr/>
            </a:pPr>
            <a:r>
              <a:rPr lang="en-US" dirty="0" smtClean="0">
                <a:cs typeface="Times New Roman" panose="02020603050405020304" pitchFamily="18" charset="0"/>
              </a:rPr>
              <a:t> Reasonable </a:t>
            </a:r>
            <a:r>
              <a:rPr lang="en-US" dirty="0">
                <a:cs typeface="Times New Roman" panose="02020603050405020304" pitchFamily="18" charset="0"/>
              </a:rPr>
              <a:t>and necessary to accomplish work</a:t>
            </a:r>
          </a:p>
          <a:p>
            <a:pPr lvl="1">
              <a:lnSpc>
                <a:spcPct val="150000"/>
              </a:lnSpc>
              <a:buFont typeface="Wingdings" panose="05000000000000000000" pitchFamily="2" charset="2"/>
              <a:buChar char="q"/>
              <a:defRPr/>
            </a:pPr>
            <a:r>
              <a:rPr lang="en-US" dirty="0" smtClean="0">
                <a:cs typeface="Times New Roman" panose="02020603050405020304" pitchFamily="18" charset="0"/>
              </a:rPr>
              <a:t> Reduced </a:t>
            </a:r>
            <a:r>
              <a:rPr lang="en-US" dirty="0">
                <a:cs typeface="Times New Roman" panose="02020603050405020304" pitchFamily="18" charset="0"/>
              </a:rPr>
              <a:t>by insurance or salvage </a:t>
            </a:r>
            <a:r>
              <a:rPr lang="en-US" dirty="0" smtClean="0">
                <a:cs typeface="Times New Roman" panose="02020603050405020304" pitchFamily="18" charset="0"/>
              </a:rPr>
              <a:t>values</a:t>
            </a:r>
          </a:p>
          <a:p>
            <a:pPr lvl="1">
              <a:lnSpc>
                <a:spcPct val="150000"/>
              </a:lnSpc>
              <a:buFont typeface="Wingdings" panose="05000000000000000000" pitchFamily="2" charset="2"/>
              <a:buChar char="q"/>
              <a:defRPr/>
            </a:pPr>
            <a:r>
              <a:rPr lang="en-US" b="1" dirty="0" smtClean="0">
                <a:solidFill>
                  <a:srgbClr val="002060"/>
                </a:solidFill>
                <a:cs typeface="Times New Roman" panose="02020603050405020304" pitchFamily="18" charset="0"/>
              </a:rPr>
              <a:t> In </a:t>
            </a:r>
            <a:r>
              <a:rPr lang="en-US" b="1" dirty="0">
                <a:solidFill>
                  <a:srgbClr val="002060"/>
                </a:solidFill>
                <a:cs typeface="Times New Roman" panose="02020603050405020304" pitchFamily="18" charset="0"/>
              </a:rPr>
              <a:t>compliance with local, state, and federal 			laws and regulations</a:t>
            </a:r>
          </a:p>
          <a:p>
            <a:endParaRPr lang="en-US" b="1" dirty="0" smtClean="0"/>
          </a:p>
          <a:p>
            <a:endParaRPr lang="en-US" sz="2400" dirty="0"/>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304254312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p:txBody>
          <a:bodyPr>
            <a:normAutofit lnSpcReduction="10000"/>
          </a:bodyPr>
          <a:lstStyle/>
          <a:p>
            <a:r>
              <a:rPr lang="en-US" b="1" dirty="0" smtClean="0"/>
              <a:t>Funding Formula</a:t>
            </a:r>
          </a:p>
          <a:p>
            <a:endParaRPr lang="en-US" sz="2400" dirty="0" smtClean="0"/>
          </a:p>
          <a:p>
            <a:pPr marL="457200" indent="-457200">
              <a:buFont typeface="Wingdings" panose="05000000000000000000" pitchFamily="2" charset="2"/>
              <a:buChar char="q"/>
            </a:pPr>
            <a:r>
              <a:rPr lang="en-US" dirty="0" smtClean="0"/>
              <a:t> 75</a:t>
            </a:r>
            <a:r>
              <a:rPr lang="en-US" dirty="0"/>
              <a:t>% Federal Share </a:t>
            </a:r>
            <a:endParaRPr lang="en-US" dirty="0" smtClean="0"/>
          </a:p>
          <a:p>
            <a:endParaRPr lang="en-US" dirty="0" smtClean="0"/>
          </a:p>
          <a:p>
            <a:pPr marL="457200" indent="-457200">
              <a:buFont typeface="Wingdings" panose="05000000000000000000" pitchFamily="2" charset="2"/>
              <a:buChar char="q"/>
            </a:pPr>
            <a:r>
              <a:rPr lang="en-US" dirty="0" smtClean="0"/>
              <a:t> 25</a:t>
            </a:r>
            <a:r>
              <a:rPr lang="en-US" dirty="0"/>
              <a:t>% State Share / Local Match</a:t>
            </a:r>
          </a:p>
          <a:p>
            <a:endParaRPr lang="en-US" dirty="0"/>
          </a:p>
          <a:p>
            <a:pPr marL="457200" indent="-457200">
              <a:buFont typeface="Wingdings" panose="05000000000000000000" pitchFamily="2" charset="2"/>
              <a:buChar char="q"/>
            </a:pPr>
            <a:r>
              <a:rPr lang="en-US" dirty="0"/>
              <a:t> State </a:t>
            </a:r>
            <a:r>
              <a:rPr lang="en-US" dirty="0" smtClean="0"/>
              <a:t>does </a:t>
            </a:r>
            <a:r>
              <a:rPr lang="en-US" dirty="0"/>
              <a:t>match </a:t>
            </a:r>
            <a:r>
              <a:rPr lang="en-US" dirty="0" smtClean="0"/>
              <a:t>Utility Cooperatives, </a:t>
            </a:r>
          </a:p>
          <a:p>
            <a:r>
              <a:rPr lang="en-US" dirty="0"/>
              <a:t> </a:t>
            </a:r>
            <a:r>
              <a:rPr lang="en-US" dirty="0" smtClean="0"/>
              <a:t>         but </a:t>
            </a:r>
            <a:r>
              <a:rPr lang="en-US" dirty="0"/>
              <a:t>not </a:t>
            </a:r>
            <a:r>
              <a:rPr lang="en-US" dirty="0" smtClean="0"/>
              <a:t>other Private </a:t>
            </a:r>
            <a:r>
              <a:rPr lang="en-US" dirty="0"/>
              <a:t>Non-Profits </a:t>
            </a:r>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287730857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p:txBody>
          <a:bodyPr>
            <a:normAutofit fontScale="92500" lnSpcReduction="20000"/>
          </a:bodyPr>
          <a:lstStyle/>
          <a:p>
            <a:r>
              <a:rPr lang="en-US" b="1" dirty="0" smtClean="0"/>
              <a:t>Project Formulation</a:t>
            </a:r>
          </a:p>
          <a:p>
            <a:endParaRPr lang="en-US" sz="2400" dirty="0"/>
          </a:p>
          <a:p>
            <a:pPr marL="457200" indent="-457200">
              <a:buFont typeface="Wingdings" panose="05000000000000000000" pitchFamily="2" charset="2"/>
              <a:buChar char="q"/>
            </a:pPr>
            <a:r>
              <a:rPr lang="en-US" dirty="0"/>
              <a:t>Minimum dollar amount $ </a:t>
            </a:r>
            <a:r>
              <a:rPr lang="en-US" dirty="0" smtClean="0"/>
              <a:t>3,140 </a:t>
            </a:r>
            <a:r>
              <a:rPr lang="en-US" dirty="0"/>
              <a:t>/ PW</a:t>
            </a:r>
          </a:p>
          <a:p>
            <a:endParaRPr lang="en-US" dirty="0"/>
          </a:p>
          <a:p>
            <a:pPr marL="457200" indent="-457200">
              <a:buFont typeface="Wingdings" panose="05000000000000000000" pitchFamily="2" charset="2"/>
              <a:buChar char="q"/>
            </a:pPr>
            <a:r>
              <a:rPr lang="en-US" dirty="0"/>
              <a:t>Small Projects – Under $ </a:t>
            </a:r>
            <a:r>
              <a:rPr lang="en-US" dirty="0" smtClean="0"/>
              <a:t>125,500</a:t>
            </a:r>
            <a:endParaRPr lang="en-US" dirty="0"/>
          </a:p>
          <a:p>
            <a:pPr marL="457200" indent="-457200">
              <a:buFont typeface="Wingdings" panose="05000000000000000000" pitchFamily="2" charset="2"/>
              <a:buChar char="q"/>
            </a:pPr>
            <a:r>
              <a:rPr lang="en-US" dirty="0"/>
              <a:t>Large Projects – </a:t>
            </a:r>
            <a:r>
              <a:rPr lang="en-US" dirty="0" smtClean="0"/>
              <a:t>  Over  $ 125,500</a:t>
            </a:r>
          </a:p>
          <a:p>
            <a:pPr marL="457200" indent="-457200">
              <a:buFont typeface="Wingdings" panose="05000000000000000000" pitchFamily="2" charset="2"/>
              <a:buChar char="q"/>
            </a:pPr>
            <a:r>
              <a:rPr lang="en-US" dirty="0" smtClean="0"/>
              <a:t>Type </a:t>
            </a:r>
            <a:r>
              <a:rPr lang="en-US" dirty="0"/>
              <a:t>of Damage (Debris or Road Repairs)</a:t>
            </a:r>
          </a:p>
          <a:p>
            <a:pPr marL="457200" indent="-457200">
              <a:buFont typeface="Wingdings" panose="05000000000000000000" pitchFamily="2" charset="2"/>
              <a:buChar char="q"/>
            </a:pPr>
            <a:r>
              <a:rPr lang="en-US" dirty="0"/>
              <a:t>Type of System (Electrical or Water) </a:t>
            </a:r>
          </a:p>
          <a:p>
            <a:pPr marL="457200" indent="-457200">
              <a:buFont typeface="Wingdings" panose="05000000000000000000" pitchFamily="2" charset="2"/>
              <a:buChar char="q"/>
            </a:pPr>
            <a:r>
              <a:rPr lang="en-US" dirty="0"/>
              <a:t>Geographic Boundaries (Roadways) </a:t>
            </a:r>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374217252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533400" y="1633627"/>
            <a:ext cx="8229600" cy="4260625"/>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7" name="Text Placeholder 6"/>
          <p:cNvSpPr>
            <a:spLocks noGrp="1"/>
          </p:cNvSpPr>
          <p:nvPr>
            <p:ph type="body" sz="quarter" idx="13"/>
          </p:nvPr>
        </p:nvSpPr>
        <p:spPr/>
        <p:txBody>
          <a:bodyPr/>
          <a:lstStyle/>
          <a:p>
            <a:r>
              <a:rPr lang="en-US" dirty="0"/>
              <a:t>The Public Assistance Process</a:t>
            </a:r>
          </a:p>
          <a:p>
            <a:endParaRPr lang="en-US" dirty="0"/>
          </a:p>
        </p:txBody>
      </p:sp>
      <p:grpSp>
        <p:nvGrpSpPr>
          <p:cNvPr id="8" name="Group 31"/>
          <p:cNvGrpSpPr>
            <a:grpSpLocks/>
          </p:cNvGrpSpPr>
          <p:nvPr/>
        </p:nvGrpSpPr>
        <p:grpSpPr bwMode="auto">
          <a:xfrm>
            <a:off x="76200" y="1981200"/>
            <a:ext cx="8970591" cy="2137738"/>
            <a:chOff x="528145" y="1686234"/>
            <a:chExt cx="8551705" cy="2439679"/>
          </a:xfrm>
          <a:solidFill>
            <a:schemeClr val="accent6">
              <a:lumMod val="40000"/>
              <a:lumOff val="60000"/>
            </a:schemeClr>
          </a:solidFill>
        </p:grpSpPr>
        <p:sp>
          <p:nvSpPr>
            <p:cNvPr id="10" name="AutoShape 4"/>
            <p:cNvSpPr>
              <a:spLocks noChangeArrowheads="1"/>
            </p:cNvSpPr>
            <p:nvPr/>
          </p:nvSpPr>
          <p:spPr bwMode="auto">
            <a:xfrm>
              <a:off x="2936875" y="1971675"/>
              <a:ext cx="1420813" cy="86201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2700 h 21600"/>
                <a:gd name="T14" fmla="*/ 13500 w 21600"/>
                <a:gd name="T15" fmla="*/ 18900 h 21600"/>
              </a:gdLst>
              <a:ahLst/>
              <a:cxnLst>
                <a:cxn ang="T8">
                  <a:pos x="T0" y="T1"/>
                </a:cxn>
                <a:cxn ang="T9">
                  <a:pos x="T2" y="T3"/>
                </a:cxn>
                <a:cxn ang="T10">
                  <a:pos x="T4" y="T5"/>
                </a:cxn>
                <a:cxn ang="T11">
                  <a:pos x="T6" y="T7"/>
                </a:cxn>
              </a:cxnLst>
              <a:rect l="T12" t="T13" r="T14" b="T15"/>
              <a:pathLst>
                <a:path w="21600" h="21600">
                  <a:moveTo>
                    <a:pt x="10800" y="0"/>
                  </a:moveTo>
                  <a:lnTo>
                    <a:pt x="10800" y="2700"/>
                  </a:lnTo>
                  <a:lnTo>
                    <a:pt x="3375" y="2700"/>
                  </a:lnTo>
                  <a:lnTo>
                    <a:pt x="3375" y="18900"/>
                  </a:lnTo>
                  <a:lnTo>
                    <a:pt x="10800" y="18900"/>
                  </a:lnTo>
                  <a:lnTo>
                    <a:pt x="10800" y="21600"/>
                  </a:lnTo>
                  <a:lnTo>
                    <a:pt x="21600" y="10800"/>
                  </a:lnTo>
                  <a:lnTo>
                    <a:pt x="10800" y="0"/>
                  </a:lnTo>
                  <a:close/>
                </a:path>
                <a:path w="21600" h="21600">
                  <a:moveTo>
                    <a:pt x="1350" y="2700"/>
                  </a:moveTo>
                  <a:lnTo>
                    <a:pt x="1350" y="18900"/>
                  </a:lnTo>
                  <a:lnTo>
                    <a:pt x="2700" y="18900"/>
                  </a:lnTo>
                  <a:lnTo>
                    <a:pt x="2700" y="2700"/>
                  </a:lnTo>
                  <a:lnTo>
                    <a:pt x="1350" y="2700"/>
                  </a:lnTo>
                  <a:close/>
                </a:path>
                <a:path w="21600" h="21600">
                  <a:moveTo>
                    <a:pt x="0" y="2700"/>
                  </a:moveTo>
                  <a:lnTo>
                    <a:pt x="0" y="18900"/>
                  </a:lnTo>
                  <a:lnTo>
                    <a:pt x="675" y="18900"/>
                  </a:lnTo>
                  <a:lnTo>
                    <a:pt x="675" y="2700"/>
                  </a:lnTo>
                  <a:lnTo>
                    <a:pt x="0" y="2700"/>
                  </a:lnTo>
                  <a:close/>
                </a:path>
              </a:pathLst>
            </a:cu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PDA</a:t>
              </a:r>
            </a:p>
          </p:txBody>
        </p:sp>
        <p:sp>
          <p:nvSpPr>
            <p:cNvPr id="11" name="AutoShape 5"/>
            <p:cNvSpPr>
              <a:spLocks noChangeArrowheads="1"/>
            </p:cNvSpPr>
            <p:nvPr/>
          </p:nvSpPr>
          <p:spPr bwMode="auto">
            <a:xfrm>
              <a:off x="528145" y="1686234"/>
              <a:ext cx="2445608" cy="1583446"/>
            </a:xfrm>
            <a:prstGeom prst="irregularSeal1">
              <a:avLst/>
            </a:prstGeom>
            <a:grpFill/>
            <a:ln w="38100">
              <a:solidFill>
                <a:srgbClr val="FF0000"/>
              </a:solidFill>
              <a:miter lim="800000"/>
              <a:headEnd/>
              <a:tailEnd/>
            </a:ln>
          </p:spPr>
          <p:txBody>
            <a:bodyPr wrap="none" anchor="ctr"/>
            <a:lstStyle/>
            <a:p>
              <a:pPr algn="ctr" eaLnBrk="1" hangingPunct="1">
                <a:defRPr/>
              </a:pPr>
              <a:r>
                <a:rPr lang="en-US" sz="2000" b="1" dirty="0">
                  <a:latin typeface="Times New Roman" pitchFamily="18" charset="0"/>
                </a:rPr>
                <a:t>Disaster</a:t>
              </a:r>
            </a:p>
            <a:p>
              <a:pPr algn="ctr" eaLnBrk="1" hangingPunct="1">
                <a:defRPr/>
              </a:pPr>
              <a:r>
                <a:rPr lang="en-US" sz="2000" b="1" dirty="0" smtClean="0">
                  <a:latin typeface="Times New Roman" pitchFamily="18" charset="0"/>
                </a:rPr>
                <a:t>Event</a:t>
              </a:r>
              <a:endParaRPr lang="en-US" sz="2000" b="1" dirty="0">
                <a:latin typeface="Times New Roman" pitchFamily="18" charset="0"/>
              </a:endParaRPr>
            </a:p>
          </p:txBody>
        </p:sp>
        <p:sp>
          <p:nvSpPr>
            <p:cNvPr id="12" name="AutoShape 6"/>
            <p:cNvSpPr>
              <a:spLocks noChangeArrowheads="1"/>
            </p:cNvSpPr>
            <p:nvPr/>
          </p:nvSpPr>
          <p:spPr bwMode="auto">
            <a:xfrm>
              <a:off x="3827365" y="1970885"/>
              <a:ext cx="2228850" cy="862013"/>
            </a:xfrm>
            <a:prstGeom prst="notchedRightArrow">
              <a:avLst>
                <a:gd name="adj1" fmla="val 75000"/>
                <a:gd name="adj2" fmla="val 82369"/>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Governor’s</a:t>
              </a:r>
            </a:p>
            <a:p>
              <a:pPr algn="ctr" eaLnBrk="1" hangingPunct="1"/>
              <a:r>
                <a:rPr lang="en-US" sz="2000" b="1" dirty="0">
                  <a:solidFill>
                    <a:srgbClr val="B2B2B2"/>
                  </a:solidFill>
                  <a:latin typeface="Times New Roman" pitchFamily="18" charset="0"/>
                </a:rPr>
                <a:t>Request</a:t>
              </a:r>
            </a:p>
          </p:txBody>
        </p:sp>
        <p:sp>
          <p:nvSpPr>
            <p:cNvPr id="13" name="AutoShape 7"/>
            <p:cNvSpPr>
              <a:spLocks noChangeArrowheads="1"/>
            </p:cNvSpPr>
            <p:nvPr/>
          </p:nvSpPr>
          <p:spPr bwMode="auto">
            <a:xfrm>
              <a:off x="5613400" y="1971675"/>
              <a:ext cx="2194560" cy="862013"/>
            </a:xfrm>
            <a:prstGeom prst="notchedRightArrow">
              <a:avLst>
                <a:gd name="adj1" fmla="val 75343"/>
                <a:gd name="adj2" fmla="val 82375"/>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000066"/>
                  </a:solidFill>
                  <a:latin typeface="Times New Roman" pitchFamily="18" charset="0"/>
                </a:rPr>
                <a:t>    </a:t>
              </a:r>
              <a:r>
                <a:rPr lang="en-US" sz="2000" b="1" dirty="0">
                  <a:solidFill>
                    <a:srgbClr val="B2B2B2"/>
                  </a:solidFill>
                  <a:latin typeface="Times New Roman" pitchFamily="18" charset="0"/>
                </a:rPr>
                <a:t>Declaration</a:t>
              </a:r>
            </a:p>
          </p:txBody>
        </p:sp>
        <p:sp>
          <p:nvSpPr>
            <p:cNvPr id="14" name="AutoShape 8"/>
            <p:cNvSpPr>
              <a:spLocks noChangeArrowheads="1"/>
            </p:cNvSpPr>
            <p:nvPr/>
          </p:nvSpPr>
          <p:spPr bwMode="auto">
            <a:xfrm flipH="1">
              <a:off x="5467425" y="3263440"/>
              <a:ext cx="2228850" cy="862013"/>
            </a:xfrm>
            <a:prstGeom prst="notchedRightArrow">
              <a:avLst>
                <a:gd name="adj1" fmla="val 75000"/>
                <a:gd name="adj2" fmla="val 82369"/>
              </a:avLst>
            </a:prstGeom>
            <a:grpFill/>
            <a:ln w="25400">
              <a:solidFill>
                <a:schemeClr val="accent1">
                  <a:alpha val="95000"/>
                </a:schemeClr>
              </a:solidFill>
              <a:miter lim="800000"/>
              <a:headEnd/>
              <a:tailEnd/>
            </a:ln>
          </p:spPr>
          <p:txBody>
            <a:bodyPr wrap="none" anchor="ctr"/>
            <a:lstStyle/>
            <a:p>
              <a:pPr algn="ctr" eaLnBrk="1" hangingPunct="1"/>
              <a:r>
                <a:rPr lang="en-US" sz="2000" b="1" dirty="0">
                  <a:latin typeface="Times New Roman" pitchFamily="18" charset="0"/>
                </a:rPr>
                <a:t>Applicants’</a:t>
              </a:r>
            </a:p>
            <a:p>
              <a:pPr algn="ctr" eaLnBrk="1" hangingPunct="1"/>
              <a:r>
                <a:rPr lang="en-US" sz="2000" b="1" dirty="0">
                  <a:latin typeface="Times New Roman" pitchFamily="18" charset="0"/>
                </a:rPr>
                <a:t>Briefing</a:t>
              </a:r>
            </a:p>
          </p:txBody>
        </p:sp>
        <p:sp>
          <p:nvSpPr>
            <p:cNvPr id="15" name="AutoShape 9"/>
            <p:cNvSpPr>
              <a:spLocks noChangeArrowheads="1"/>
            </p:cNvSpPr>
            <p:nvPr/>
          </p:nvSpPr>
          <p:spPr bwMode="auto">
            <a:xfrm flipH="1">
              <a:off x="3693064" y="3263441"/>
              <a:ext cx="2228850" cy="862013"/>
            </a:xfrm>
            <a:prstGeom prst="notchedRightArrow">
              <a:avLst>
                <a:gd name="adj1" fmla="val 75000"/>
                <a:gd name="adj2" fmla="val 82369"/>
              </a:avLst>
            </a:prstGeom>
            <a:grpFill/>
            <a:ln w="25400">
              <a:solidFill>
                <a:schemeClr val="accent1">
                  <a:alpha val="95000"/>
                </a:schemeClr>
              </a:solidFill>
              <a:miter lim="800000"/>
              <a:headEnd/>
              <a:tailEnd/>
            </a:ln>
          </p:spPr>
          <p:txBody>
            <a:bodyPr wrap="none" anchor="ctr"/>
            <a:lstStyle/>
            <a:p>
              <a:pPr algn="ctr" eaLnBrk="1" hangingPunct="1"/>
              <a:r>
                <a:rPr lang="en-US" sz="2000" b="1" dirty="0">
                  <a:latin typeface="Times New Roman" pitchFamily="18" charset="0"/>
                </a:rPr>
                <a:t>Submission</a:t>
              </a:r>
            </a:p>
            <a:p>
              <a:pPr algn="ctr" eaLnBrk="1" hangingPunct="1"/>
              <a:r>
                <a:rPr lang="en-US" sz="2000" b="1" dirty="0">
                  <a:latin typeface="Times New Roman" pitchFamily="18" charset="0"/>
                </a:rPr>
                <a:t>of Request</a:t>
              </a:r>
            </a:p>
          </p:txBody>
        </p:sp>
        <p:grpSp>
          <p:nvGrpSpPr>
            <p:cNvPr id="17" name="Group 11"/>
            <p:cNvGrpSpPr>
              <a:grpSpLocks/>
            </p:cNvGrpSpPr>
            <p:nvPr/>
          </p:nvGrpSpPr>
          <p:grpSpPr bwMode="auto">
            <a:xfrm>
              <a:off x="6949425" y="2076450"/>
              <a:ext cx="2130425" cy="2049463"/>
              <a:chOff x="3977" y="790"/>
              <a:chExt cx="1296" cy="1368"/>
            </a:xfrm>
            <a:grpFill/>
          </p:grpSpPr>
          <p:sp>
            <p:nvSpPr>
              <p:cNvPr id="32" name="AutoShape 12"/>
              <p:cNvSpPr>
                <a:spLocks noChangeArrowheads="1"/>
              </p:cNvSpPr>
              <p:nvPr/>
            </p:nvSpPr>
            <p:spPr bwMode="auto">
              <a:xfrm>
                <a:off x="4224" y="790"/>
                <a:ext cx="670" cy="432"/>
              </a:xfrm>
              <a:prstGeom prst="chevron">
                <a:avLst>
                  <a:gd name="adj" fmla="val 75234"/>
                </a:avLst>
              </a:prstGeom>
              <a:grpFill/>
              <a:ln w="25400">
                <a:solidFill>
                  <a:schemeClr val="accent1">
                    <a:alpha val="95000"/>
                  </a:schemeClr>
                </a:solidFill>
                <a:miter lim="800000"/>
                <a:headEnd/>
                <a:tailEnd/>
              </a:ln>
            </p:spPr>
            <p:txBody>
              <a:bodyPr wrap="none" anchor="ctr"/>
              <a:lstStyle/>
              <a:p>
                <a:endParaRPr lang="en-US" dirty="0"/>
              </a:p>
            </p:txBody>
          </p:sp>
          <p:sp>
            <p:nvSpPr>
              <p:cNvPr id="34" name="AutoShape 14"/>
              <p:cNvSpPr>
                <a:spLocks noChangeArrowheads="1"/>
              </p:cNvSpPr>
              <p:nvPr/>
            </p:nvSpPr>
            <p:spPr bwMode="auto">
              <a:xfrm flipH="1">
                <a:off x="4141" y="1582"/>
                <a:ext cx="482" cy="576"/>
              </a:xfrm>
              <a:prstGeom prst="rightArrow">
                <a:avLst>
                  <a:gd name="adj1" fmla="val 75009"/>
                  <a:gd name="adj2" fmla="val 88593"/>
                </a:avLst>
              </a:prstGeom>
              <a:grpFill/>
              <a:ln w="25400">
                <a:solidFill>
                  <a:schemeClr val="accent1">
                    <a:alpha val="95000"/>
                  </a:schemeClr>
                </a:solidFill>
                <a:miter lim="800000"/>
                <a:headEnd/>
                <a:tailEnd/>
              </a:ln>
            </p:spPr>
            <p:txBody>
              <a:bodyPr wrap="none" anchor="ctr"/>
              <a:lstStyle/>
              <a:p>
                <a:endParaRPr lang="en-US" dirty="0"/>
              </a:p>
            </p:txBody>
          </p:sp>
          <p:sp>
            <p:nvSpPr>
              <p:cNvPr id="41" name="AutoShape 13"/>
              <p:cNvSpPr>
                <a:spLocks noChangeArrowheads="1"/>
              </p:cNvSpPr>
              <p:nvPr/>
            </p:nvSpPr>
            <p:spPr bwMode="auto">
              <a:xfrm rot="5400000">
                <a:off x="3977" y="790"/>
                <a:ext cx="1296" cy="12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67 h 21600"/>
                </a:gdLst>
                <a:ahLst/>
                <a:cxnLst>
                  <a:cxn ang="T8">
                    <a:pos x="T0" y="T1"/>
                  </a:cxn>
                  <a:cxn ang="T9">
                    <a:pos x="T2" y="T3"/>
                  </a:cxn>
                  <a:cxn ang="T10">
                    <a:pos x="T4" y="T5"/>
                  </a:cxn>
                  <a:cxn ang="T11">
                    <a:pos x="T6" y="T7"/>
                  </a:cxn>
                </a:cxnLst>
                <a:rect l="T12" t="T13" r="T14" b="T15"/>
                <a:pathLst>
                  <a:path w="21600" h="21600">
                    <a:moveTo>
                      <a:pt x="7199" y="10815"/>
                    </a:moveTo>
                    <a:cubicBezTo>
                      <a:pt x="7199" y="10810"/>
                      <a:pt x="7199" y="10805"/>
                      <a:pt x="7199" y="10800"/>
                    </a:cubicBezTo>
                    <a:cubicBezTo>
                      <a:pt x="7199" y="8811"/>
                      <a:pt x="8811" y="7199"/>
                      <a:pt x="10800" y="7199"/>
                    </a:cubicBezTo>
                    <a:cubicBezTo>
                      <a:pt x="12788" y="7199"/>
                      <a:pt x="14401" y="8811"/>
                      <a:pt x="14401" y="10800"/>
                    </a:cubicBezTo>
                    <a:cubicBezTo>
                      <a:pt x="14401" y="10805"/>
                      <a:pt x="14400" y="10810"/>
                      <a:pt x="14400" y="10815"/>
                    </a:cubicBezTo>
                    <a:lnTo>
                      <a:pt x="21599" y="10847"/>
                    </a:lnTo>
                    <a:cubicBezTo>
                      <a:pt x="21599" y="10831"/>
                      <a:pt x="21600" y="10815"/>
                      <a:pt x="21600" y="10800"/>
                    </a:cubicBezTo>
                    <a:cubicBezTo>
                      <a:pt x="21600" y="4835"/>
                      <a:pt x="16764" y="0"/>
                      <a:pt x="10800" y="0"/>
                    </a:cubicBezTo>
                    <a:cubicBezTo>
                      <a:pt x="4835" y="0"/>
                      <a:pt x="0" y="4835"/>
                      <a:pt x="0" y="10800"/>
                    </a:cubicBezTo>
                    <a:cubicBezTo>
                      <a:pt x="-1" y="10815"/>
                      <a:pt x="0" y="10831"/>
                      <a:pt x="0" y="10847"/>
                    </a:cubicBezTo>
                    <a:lnTo>
                      <a:pt x="7199" y="10815"/>
                    </a:lnTo>
                    <a:close/>
                  </a:path>
                </a:pathLst>
              </a:custGeom>
              <a:grpFill/>
              <a:ln w="25400">
                <a:solidFill>
                  <a:schemeClr val="accent1">
                    <a:alpha val="95000"/>
                  </a:schemeClr>
                </a:solidFill>
                <a:miter lim="800000"/>
                <a:headEnd/>
                <a:tailEnd/>
              </a:ln>
            </p:spPr>
            <p:txBody>
              <a:bodyPr wrap="none" anchor="ctr"/>
              <a:lstStyle/>
              <a:p>
                <a:endParaRPr lang="en-US" dirty="0"/>
              </a:p>
            </p:txBody>
          </p:sp>
        </p:grpSp>
        <p:sp>
          <p:nvSpPr>
            <p:cNvPr id="35" name="AutoShape 7"/>
            <p:cNvSpPr>
              <a:spLocks noChangeArrowheads="1"/>
            </p:cNvSpPr>
            <p:nvPr/>
          </p:nvSpPr>
          <p:spPr bwMode="auto">
            <a:xfrm>
              <a:off x="5618184" y="1979166"/>
              <a:ext cx="2194560" cy="862013"/>
            </a:xfrm>
            <a:prstGeom prst="notchedRightArrow">
              <a:avLst>
                <a:gd name="adj1" fmla="val 75343"/>
                <a:gd name="adj2" fmla="val 82375"/>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000066"/>
                  </a:solidFill>
                  <a:latin typeface="Times New Roman" pitchFamily="18" charset="0"/>
                </a:rPr>
                <a:t>    </a:t>
              </a:r>
              <a:r>
                <a:rPr lang="en-US" sz="2000" b="1" dirty="0">
                  <a:solidFill>
                    <a:srgbClr val="B2B2B2"/>
                  </a:solidFill>
                  <a:latin typeface="Times New Roman" pitchFamily="18" charset="0"/>
                </a:rPr>
                <a:t>Declaration</a:t>
              </a:r>
            </a:p>
          </p:txBody>
        </p:sp>
        <p:sp>
          <p:nvSpPr>
            <p:cNvPr id="42" name="AutoShape 7"/>
            <p:cNvSpPr>
              <a:spLocks noChangeArrowheads="1"/>
            </p:cNvSpPr>
            <p:nvPr/>
          </p:nvSpPr>
          <p:spPr bwMode="auto">
            <a:xfrm>
              <a:off x="5613400" y="1978375"/>
              <a:ext cx="2194560" cy="862013"/>
            </a:xfrm>
            <a:prstGeom prst="notchedRightArrow">
              <a:avLst>
                <a:gd name="adj1" fmla="val 75343"/>
                <a:gd name="adj2" fmla="val 82375"/>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000066"/>
                  </a:solidFill>
                  <a:latin typeface="Times New Roman" pitchFamily="18" charset="0"/>
                </a:rPr>
                <a:t>    </a:t>
              </a:r>
              <a:r>
                <a:rPr lang="en-US" sz="2000" b="1" dirty="0">
                  <a:solidFill>
                    <a:srgbClr val="B2B2B2"/>
                  </a:solidFill>
                  <a:latin typeface="Times New Roman" pitchFamily="18" charset="0"/>
                </a:rPr>
                <a:t>Declaration</a:t>
              </a:r>
            </a:p>
          </p:txBody>
        </p:sp>
      </p:grpSp>
      <p:pic>
        <p:nvPicPr>
          <p:cNvPr id="43" name="Picture 6" descr="BS00508_"/>
          <p:cNvPicPr>
            <a:picLocks noChangeAspect="1" noChangeArrowheads="1"/>
          </p:cNvPicPr>
          <p:nvPr/>
        </p:nvPicPr>
        <p:blipFill>
          <a:blip r:embed="rId2" cstate="print"/>
          <a:srcRect/>
          <a:stretch>
            <a:fillRect/>
          </a:stretch>
        </p:blipFill>
        <p:spPr bwMode="auto">
          <a:xfrm rot="1407863">
            <a:off x="848775" y="4552737"/>
            <a:ext cx="1416050" cy="1495425"/>
          </a:xfrm>
          <a:prstGeom prst="rect">
            <a:avLst/>
          </a:prstGeom>
          <a:noFill/>
          <a:ln w="9525">
            <a:noFill/>
            <a:miter lim="800000"/>
            <a:headEnd/>
            <a:tailEnd/>
          </a:ln>
        </p:spPr>
      </p:pic>
    </p:spTree>
    <p:extLst>
      <p:ext uri="{BB962C8B-B14F-4D97-AF65-F5344CB8AC3E}">
        <p14:creationId xmlns:p14="http://schemas.microsoft.com/office/powerpoint/2010/main" val="165975361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57200" y="1371600"/>
            <a:ext cx="8229600" cy="4572000"/>
          </a:xfrm>
        </p:spPr>
        <p:txBody>
          <a:bodyPr>
            <a:normAutofit fontScale="77500" lnSpcReduction="20000"/>
          </a:bodyPr>
          <a:lstStyle/>
          <a:p>
            <a:r>
              <a:rPr lang="en-US" sz="3500" b="1" dirty="0" smtClean="0"/>
              <a:t>Categories of Work</a:t>
            </a:r>
          </a:p>
          <a:p>
            <a:endParaRPr lang="en-US" sz="2400" dirty="0"/>
          </a:p>
          <a:p>
            <a:pPr marL="457200" indent="-457200">
              <a:buFont typeface="Wingdings" panose="05000000000000000000" pitchFamily="2" charset="2"/>
              <a:buChar char="q"/>
            </a:pPr>
            <a:r>
              <a:rPr lang="en-US" sz="3600" dirty="0"/>
              <a:t>Emergency Work</a:t>
            </a:r>
          </a:p>
          <a:p>
            <a:r>
              <a:rPr lang="en-US" sz="3600" dirty="0" smtClean="0"/>
              <a:t>	A. Debris </a:t>
            </a:r>
            <a:r>
              <a:rPr lang="en-US" sz="3600" dirty="0"/>
              <a:t>Removal</a:t>
            </a:r>
          </a:p>
          <a:p>
            <a:r>
              <a:rPr lang="en-US" sz="3600" dirty="0" smtClean="0"/>
              <a:t>	B. Emergency </a:t>
            </a:r>
            <a:r>
              <a:rPr lang="en-US" sz="3600" dirty="0"/>
              <a:t>Protective Measures</a:t>
            </a:r>
          </a:p>
          <a:p>
            <a:pPr marL="457200" indent="-457200">
              <a:buFont typeface="Wingdings" panose="05000000000000000000" pitchFamily="2" charset="2"/>
              <a:buChar char="q"/>
            </a:pPr>
            <a:r>
              <a:rPr lang="en-US" sz="3600" dirty="0"/>
              <a:t>Permanent Work</a:t>
            </a:r>
          </a:p>
          <a:p>
            <a:r>
              <a:rPr lang="en-US" sz="3600" dirty="0" smtClean="0"/>
              <a:t>	C. Roads </a:t>
            </a:r>
            <a:r>
              <a:rPr lang="en-US" sz="3600" dirty="0"/>
              <a:t>and Bridge Systems</a:t>
            </a:r>
          </a:p>
          <a:p>
            <a:r>
              <a:rPr lang="en-US" sz="3600" dirty="0" smtClean="0"/>
              <a:t>	D. Water </a:t>
            </a:r>
            <a:r>
              <a:rPr lang="en-US" sz="3600" dirty="0"/>
              <a:t>Control Facilities</a:t>
            </a:r>
          </a:p>
          <a:p>
            <a:r>
              <a:rPr lang="en-US" sz="3600" dirty="0" smtClean="0"/>
              <a:t>	E. Public </a:t>
            </a:r>
            <a:r>
              <a:rPr lang="en-US" sz="3600" dirty="0"/>
              <a:t>Buildings / Equipment</a:t>
            </a:r>
          </a:p>
          <a:p>
            <a:r>
              <a:rPr lang="en-US" sz="3600" dirty="0" smtClean="0"/>
              <a:t>	F. Public </a:t>
            </a:r>
            <a:r>
              <a:rPr lang="en-US" sz="3600" dirty="0"/>
              <a:t>Utilities</a:t>
            </a:r>
          </a:p>
          <a:p>
            <a:r>
              <a:rPr lang="en-US" sz="3600" dirty="0" smtClean="0"/>
              <a:t>	G. Other </a:t>
            </a:r>
            <a:r>
              <a:rPr lang="en-US" sz="3600" dirty="0"/>
              <a:t>(Parks, Recreation, etc.)</a:t>
            </a:r>
          </a:p>
          <a:p>
            <a:pPr marL="457200" indent="-457200">
              <a:buFont typeface="Wingdings" panose="05000000000000000000" pitchFamily="2" charset="2"/>
              <a:buChar char="q"/>
            </a:pPr>
            <a:endParaRPr lang="en-US" dirty="0"/>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221008095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57200" y="1371600"/>
            <a:ext cx="8229600" cy="4572000"/>
          </a:xfrm>
        </p:spPr>
        <p:txBody>
          <a:bodyPr>
            <a:normAutofit/>
          </a:bodyPr>
          <a:lstStyle/>
          <a:p>
            <a:endParaRPr lang="en-US" sz="2400" dirty="0"/>
          </a:p>
          <a:p>
            <a:pPr marL="457200" indent="-457200">
              <a:buFont typeface="Wingdings" panose="05000000000000000000" pitchFamily="2" charset="2"/>
              <a:buChar char="q"/>
            </a:pPr>
            <a:endParaRPr lang="en-US" dirty="0"/>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pic>
        <p:nvPicPr>
          <p:cNvPr id="3" name="Picture 2"/>
          <p:cNvPicPr>
            <a:picLocks noChangeAspect="1"/>
          </p:cNvPicPr>
          <p:nvPr/>
        </p:nvPicPr>
        <p:blipFill>
          <a:blip r:embed="rId2"/>
          <a:stretch>
            <a:fillRect/>
          </a:stretch>
        </p:blipFill>
        <p:spPr>
          <a:xfrm>
            <a:off x="456187" y="1295401"/>
            <a:ext cx="8230613" cy="4571999"/>
          </a:xfrm>
          <a:prstGeom prst="rect">
            <a:avLst/>
          </a:prstGeom>
        </p:spPr>
      </p:pic>
    </p:spTree>
    <p:extLst>
      <p:ext uri="{BB962C8B-B14F-4D97-AF65-F5344CB8AC3E}">
        <p14:creationId xmlns:p14="http://schemas.microsoft.com/office/powerpoint/2010/main" val="189552662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57200" y="1371600"/>
            <a:ext cx="4114800" cy="4572000"/>
          </a:xfrm>
        </p:spPr>
        <p:txBody>
          <a:bodyPr>
            <a:normAutofit fontScale="70000" lnSpcReduction="20000"/>
          </a:bodyPr>
          <a:lstStyle/>
          <a:p>
            <a:r>
              <a:rPr lang="en-US" b="1" dirty="0" smtClean="0"/>
              <a:t>Emergency Work</a:t>
            </a:r>
          </a:p>
          <a:p>
            <a:r>
              <a:rPr lang="en-US" sz="2800" dirty="0" smtClean="0"/>
              <a:t>Category A – Debris Removal</a:t>
            </a:r>
          </a:p>
          <a:p>
            <a:endParaRPr lang="en-US" sz="2000" dirty="0"/>
          </a:p>
          <a:p>
            <a:pPr>
              <a:lnSpc>
                <a:spcPct val="150000"/>
              </a:lnSpc>
            </a:pPr>
            <a:r>
              <a:rPr lang="en-US" sz="2600" dirty="0"/>
              <a:t>Debris removal is eligible when:</a:t>
            </a:r>
          </a:p>
          <a:p>
            <a:pPr marL="457200" indent="-457200">
              <a:lnSpc>
                <a:spcPct val="150000"/>
              </a:lnSpc>
              <a:buFont typeface="Wingdings" panose="05000000000000000000" pitchFamily="2" charset="2"/>
              <a:buChar char="q"/>
            </a:pPr>
            <a:r>
              <a:rPr lang="en-US" sz="2600" dirty="0"/>
              <a:t>It eliminates an immediate threat to life, health, and safety</a:t>
            </a:r>
          </a:p>
          <a:p>
            <a:pPr marL="457200" indent="-457200">
              <a:lnSpc>
                <a:spcPct val="150000"/>
              </a:lnSpc>
              <a:buFont typeface="Wingdings" panose="05000000000000000000" pitchFamily="2" charset="2"/>
              <a:buChar char="q"/>
            </a:pPr>
            <a:r>
              <a:rPr lang="en-US" sz="2600" dirty="0"/>
              <a:t>It eliminates an immediate threat of significant damage to improved property</a:t>
            </a:r>
          </a:p>
          <a:p>
            <a:pPr marL="457200" indent="-457200">
              <a:lnSpc>
                <a:spcPct val="150000"/>
              </a:lnSpc>
              <a:buFont typeface="Wingdings" panose="05000000000000000000" pitchFamily="2" charset="2"/>
              <a:buChar char="q"/>
            </a:pPr>
            <a:r>
              <a:rPr lang="en-US" sz="2600" dirty="0"/>
              <a:t>It ensures economic recovery of the community and provides a benefit for the community-at-large</a:t>
            </a:r>
          </a:p>
          <a:p>
            <a:pPr marL="457200" indent="-457200">
              <a:buFont typeface="Wingdings" panose="05000000000000000000" pitchFamily="2" charset="2"/>
              <a:buChar char="q"/>
            </a:pPr>
            <a:endParaRPr lang="en-US" dirty="0"/>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 t="19543" r="96" b="-10057"/>
          <a:stretch/>
        </p:blipFill>
        <p:spPr>
          <a:xfrm rot="5400000">
            <a:off x="4282102" y="1432899"/>
            <a:ext cx="4542195" cy="4267200"/>
          </a:xfrm>
          <a:prstGeom prst="rect">
            <a:avLst/>
          </a:prstGeom>
        </p:spPr>
      </p:pic>
    </p:spTree>
    <p:extLst>
      <p:ext uri="{BB962C8B-B14F-4D97-AF65-F5344CB8AC3E}">
        <p14:creationId xmlns:p14="http://schemas.microsoft.com/office/powerpoint/2010/main" val="387752920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57200" y="1371600"/>
            <a:ext cx="4114800" cy="1143000"/>
          </a:xfrm>
        </p:spPr>
        <p:txBody>
          <a:bodyPr>
            <a:normAutofit/>
          </a:bodyPr>
          <a:lstStyle/>
          <a:p>
            <a:r>
              <a:rPr lang="en-US" b="1" dirty="0" smtClean="0"/>
              <a:t>Emergency Work</a:t>
            </a:r>
          </a:p>
          <a:p>
            <a:r>
              <a:rPr lang="en-US" sz="2400" dirty="0" smtClean="0"/>
              <a:t>Category A – Debris Removal</a:t>
            </a:r>
          </a:p>
          <a:p>
            <a:endParaRPr lang="en-US" sz="2000" dirty="0"/>
          </a:p>
          <a:p>
            <a:pPr marL="457200" indent="-457200">
              <a:buFont typeface="Wingdings" panose="05000000000000000000" pitchFamily="2" charset="2"/>
              <a:buChar char="q"/>
            </a:pPr>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4308"/>
          <a:stretch/>
        </p:blipFill>
        <p:spPr>
          <a:xfrm>
            <a:off x="914400" y="2362201"/>
            <a:ext cx="7467600" cy="3429000"/>
          </a:xfrm>
          <a:prstGeom prst="rect">
            <a:avLst/>
          </a:prstGeom>
        </p:spPr>
      </p:pic>
    </p:spTree>
    <p:extLst>
      <p:ext uri="{BB962C8B-B14F-4D97-AF65-F5344CB8AC3E}">
        <p14:creationId xmlns:p14="http://schemas.microsoft.com/office/powerpoint/2010/main" val="33832773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57200" y="1371600"/>
            <a:ext cx="3733800" cy="4648200"/>
          </a:xfrm>
        </p:spPr>
        <p:txBody>
          <a:bodyPr>
            <a:normAutofit/>
          </a:bodyPr>
          <a:lstStyle/>
          <a:p>
            <a:r>
              <a:rPr lang="en-US" b="1" dirty="0" smtClean="0"/>
              <a:t>Emergency Work</a:t>
            </a:r>
          </a:p>
          <a:p>
            <a:r>
              <a:rPr lang="en-US" sz="2400" dirty="0" smtClean="0"/>
              <a:t>Category B – Emergency Protective Measures </a:t>
            </a:r>
          </a:p>
          <a:p>
            <a:r>
              <a:rPr lang="en-US" sz="2000" dirty="0"/>
              <a:t>Emergency Protective Measures are actions taken by a community before, during, and following a disaster to save lives, protect public health and safety, or eliminate immediate threat of significant damage to improved public and private property through cost effective measures.</a:t>
            </a:r>
          </a:p>
          <a:p>
            <a:endParaRPr lang="en-US" sz="2000" dirty="0"/>
          </a:p>
          <a:p>
            <a:pPr marL="457200" indent="-457200">
              <a:buFont typeface="Wingdings" panose="05000000000000000000" pitchFamily="2" charset="2"/>
              <a:buChar char="q"/>
            </a:pPr>
            <a:endParaRPr lang="en-US" dirty="0"/>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pic>
        <p:nvPicPr>
          <p:cNvPr id="2" name="Picture 1"/>
          <p:cNvPicPr>
            <a:picLocks noChangeAspect="1"/>
          </p:cNvPicPr>
          <p:nvPr/>
        </p:nvPicPr>
        <p:blipFill rotWithShape="1">
          <a:blip r:embed="rId2"/>
          <a:srcRect l="8333" r="-8333"/>
          <a:stretch/>
        </p:blipFill>
        <p:spPr>
          <a:xfrm>
            <a:off x="4165600" y="1447800"/>
            <a:ext cx="4978400" cy="4343400"/>
          </a:xfrm>
          <a:prstGeom prst="rect">
            <a:avLst/>
          </a:prstGeom>
        </p:spPr>
      </p:pic>
    </p:spTree>
    <p:extLst>
      <p:ext uri="{BB962C8B-B14F-4D97-AF65-F5344CB8AC3E}">
        <p14:creationId xmlns:p14="http://schemas.microsoft.com/office/powerpoint/2010/main" val="286528762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72616" y="1371600"/>
            <a:ext cx="5928184" cy="4648200"/>
          </a:xfrm>
        </p:spPr>
        <p:txBody>
          <a:bodyPr>
            <a:normAutofit/>
          </a:bodyPr>
          <a:lstStyle/>
          <a:p>
            <a:r>
              <a:rPr lang="en-US" b="1" dirty="0" smtClean="0"/>
              <a:t>Emergency Work</a:t>
            </a:r>
          </a:p>
          <a:p>
            <a:r>
              <a:rPr lang="en-US" sz="2400" dirty="0" smtClean="0"/>
              <a:t>Category B – Emergency Protective Measures </a:t>
            </a:r>
          </a:p>
          <a:p>
            <a:endParaRPr lang="en-US" sz="2000" dirty="0"/>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pic>
        <p:nvPicPr>
          <p:cNvPr id="3" name="Picture 2"/>
          <p:cNvPicPr>
            <a:picLocks noChangeAspect="1"/>
          </p:cNvPicPr>
          <p:nvPr/>
        </p:nvPicPr>
        <p:blipFill>
          <a:blip r:embed="rId2"/>
          <a:stretch>
            <a:fillRect/>
          </a:stretch>
        </p:blipFill>
        <p:spPr>
          <a:xfrm>
            <a:off x="990600" y="2438400"/>
            <a:ext cx="7239000" cy="3429000"/>
          </a:xfrm>
          <a:prstGeom prst="rect">
            <a:avLst/>
          </a:prstGeom>
        </p:spPr>
      </p:pic>
    </p:spTree>
    <p:extLst>
      <p:ext uri="{BB962C8B-B14F-4D97-AF65-F5344CB8AC3E}">
        <p14:creationId xmlns:p14="http://schemas.microsoft.com/office/powerpoint/2010/main" val="384350841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72616" y="1371600"/>
            <a:ext cx="3946984" cy="4648200"/>
          </a:xfrm>
        </p:spPr>
        <p:txBody>
          <a:bodyPr>
            <a:normAutofit/>
          </a:bodyPr>
          <a:lstStyle/>
          <a:p>
            <a:r>
              <a:rPr lang="en-US" b="1" dirty="0" smtClean="0"/>
              <a:t>Permanent Work</a:t>
            </a:r>
          </a:p>
          <a:p>
            <a:r>
              <a:rPr lang="en-US" sz="2800" dirty="0" smtClean="0"/>
              <a:t>Category C – Roads &amp; Bridges</a:t>
            </a:r>
          </a:p>
          <a:p>
            <a:endParaRPr lang="en-US" sz="2400" dirty="0" smtClean="0"/>
          </a:p>
          <a:p>
            <a:r>
              <a:rPr lang="en-US" sz="2800" dirty="0"/>
              <a:t>Repair of roads, bridges, and associated features, such as shoulders, ditches, culverts</a:t>
            </a:r>
            <a:r>
              <a:rPr lang="en-US" sz="2800" dirty="0" smtClean="0"/>
              <a:t>,</a:t>
            </a:r>
          </a:p>
          <a:p>
            <a:r>
              <a:rPr lang="en-US" sz="2800" dirty="0" smtClean="0"/>
              <a:t>lighting</a:t>
            </a:r>
            <a:r>
              <a:rPr lang="en-US" sz="2800" dirty="0"/>
              <a:t>, and signs.</a:t>
            </a:r>
          </a:p>
          <a:p>
            <a:endParaRPr lang="en-US" sz="2000" dirty="0"/>
          </a:p>
          <a:p>
            <a:pPr marL="457200" indent="-457200">
              <a:buFont typeface="Wingdings" panose="05000000000000000000" pitchFamily="2" charset="2"/>
              <a:buChar char="q"/>
            </a:pPr>
            <a:endParaRPr lang="en-US" dirty="0"/>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pic>
        <p:nvPicPr>
          <p:cNvPr id="2" name="Picture 1"/>
          <p:cNvPicPr>
            <a:picLocks noChangeAspect="1"/>
          </p:cNvPicPr>
          <p:nvPr/>
        </p:nvPicPr>
        <p:blipFill>
          <a:blip r:embed="rId2"/>
          <a:stretch>
            <a:fillRect/>
          </a:stretch>
        </p:blipFill>
        <p:spPr>
          <a:xfrm>
            <a:off x="4267200" y="1524000"/>
            <a:ext cx="4554107" cy="4267570"/>
          </a:xfrm>
          <a:prstGeom prst="rect">
            <a:avLst/>
          </a:prstGeom>
        </p:spPr>
      </p:pic>
    </p:spTree>
    <p:extLst>
      <p:ext uri="{BB962C8B-B14F-4D97-AF65-F5344CB8AC3E}">
        <p14:creationId xmlns:p14="http://schemas.microsoft.com/office/powerpoint/2010/main" val="28959138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72616" y="1371600"/>
            <a:ext cx="3946984" cy="4648200"/>
          </a:xfrm>
        </p:spPr>
        <p:txBody>
          <a:bodyPr>
            <a:normAutofit/>
          </a:bodyPr>
          <a:lstStyle/>
          <a:p>
            <a:r>
              <a:rPr lang="en-US" b="1" dirty="0" smtClean="0"/>
              <a:t>Permanent Work</a:t>
            </a:r>
          </a:p>
          <a:p>
            <a:r>
              <a:rPr lang="en-US" sz="2400" dirty="0" smtClean="0"/>
              <a:t>Category C – Roads &amp; Bridges</a:t>
            </a:r>
          </a:p>
          <a:p>
            <a:endParaRPr lang="en-US" dirty="0"/>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pic>
        <p:nvPicPr>
          <p:cNvPr id="2" name="Picture 1"/>
          <p:cNvPicPr>
            <a:picLocks noChangeAspect="1"/>
          </p:cNvPicPr>
          <p:nvPr/>
        </p:nvPicPr>
        <p:blipFill rotWithShape="1">
          <a:blip r:embed="rId2"/>
          <a:srcRect l="16250" t="-1" b="-1111"/>
          <a:stretch/>
        </p:blipFill>
        <p:spPr>
          <a:xfrm>
            <a:off x="685800" y="2438400"/>
            <a:ext cx="7543800" cy="3467100"/>
          </a:xfrm>
          <a:prstGeom prst="rect">
            <a:avLst/>
          </a:prstGeom>
        </p:spPr>
      </p:pic>
    </p:spTree>
    <p:extLst>
      <p:ext uri="{BB962C8B-B14F-4D97-AF65-F5344CB8AC3E}">
        <p14:creationId xmlns:p14="http://schemas.microsoft.com/office/powerpoint/2010/main" val="35144757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72616" y="1371600"/>
            <a:ext cx="3946984" cy="4648200"/>
          </a:xfrm>
        </p:spPr>
        <p:txBody>
          <a:bodyPr>
            <a:normAutofit/>
          </a:bodyPr>
          <a:lstStyle/>
          <a:p>
            <a:r>
              <a:rPr lang="en-US" b="1" dirty="0" smtClean="0"/>
              <a:t>Permanent Work</a:t>
            </a:r>
          </a:p>
          <a:p>
            <a:r>
              <a:rPr lang="en-US" sz="2800" dirty="0" smtClean="0"/>
              <a:t>Category D – Water Control Facilities</a:t>
            </a:r>
            <a:endParaRPr lang="en-US" sz="2800" dirty="0"/>
          </a:p>
          <a:p>
            <a:r>
              <a:rPr lang="en-US" sz="2800" dirty="0"/>
              <a:t>Repair of drainage channels, pumping facilities, and some irrigation facilities. </a:t>
            </a:r>
            <a:endParaRPr lang="en-US" sz="2800" dirty="0" smtClean="0"/>
          </a:p>
          <a:p>
            <a:r>
              <a:rPr lang="en-US" sz="2800" dirty="0" smtClean="0"/>
              <a:t>The </a:t>
            </a:r>
            <a:r>
              <a:rPr lang="en-US" sz="2800" dirty="0"/>
              <a:t>eligibility of these facilities is restricted.</a:t>
            </a:r>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pic>
        <p:nvPicPr>
          <p:cNvPr id="2" name="Picture 1"/>
          <p:cNvPicPr>
            <a:picLocks noChangeAspect="1"/>
          </p:cNvPicPr>
          <p:nvPr/>
        </p:nvPicPr>
        <p:blipFill>
          <a:blip r:embed="rId2"/>
          <a:stretch>
            <a:fillRect/>
          </a:stretch>
        </p:blipFill>
        <p:spPr>
          <a:xfrm>
            <a:off x="3885804" y="1524000"/>
            <a:ext cx="4877196" cy="4267200"/>
          </a:xfrm>
          <a:prstGeom prst="rect">
            <a:avLst/>
          </a:prstGeom>
        </p:spPr>
      </p:pic>
    </p:spTree>
    <p:extLst>
      <p:ext uri="{BB962C8B-B14F-4D97-AF65-F5344CB8AC3E}">
        <p14:creationId xmlns:p14="http://schemas.microsoft.com/office/powerpoint/2010/main" val="204484679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72616" y="1371600"/>
            <a:ext cx="4785184" cy="4648200"/>
          </a:xfrm>
        </p:spPr>
        <p:txBody>
          <a:bodyPr>
            <a:normAutofit/>
          </a:bodyPr>
          <a:lstStyle/>
          <a:p>
            <a:r>
              <a:rPr lang="en-US" b="1" dirty="0" smtClean="0"/>
              <a:t>Permanent Work</a:t>
            </a:r>
          </a:p>
          <a:p>
            <a:r>
              <a:rPr lang="en-US" sz="2800" dirty="0" smtClean="0"/>
              <a:t>Category E – Buildings &amp; Equipment </a:t>
            </a:r>
          </a:p>
          <a:p>
            <a:endParaRPr lang="en-US" sz="2800" dirty="0"/>
          </a:p>
          <a:p>
            <a:pPr>
              <a:spcBef>
                <a:spcPts val="0"/>
              </a:spcBef>
            </a:pPr>
            <a:r>
              <a:rPr lang="en-US" sz="2800" dirty="0"/>
              <a:t>Repair or replacement of buildings, including their contents and systems; </a:t>
            </a:r>
            <a:endParaRPr lang="en-US" sz="2800" dirty="0" smtClean="0"/>
          </a:p>
          <a:p>
            <a:pPr>
              <a:spcBef>
                <a:spcPts val="0"/>
              </a:spcBef>
            </a:pPr>
            <a:r>
              <a:rPr lang="en-US" sz="2800" dirty="0" smtClean="0"/>
              <a:t>heavy </a:t>
            </a:r>
            <a:r>
              <a:rPr lang="en-US" sz="2800" dirty="0"/>
              <a:t>equipment; </a:t>
            </a:r>
            <a:endParaRPr lang="en-US" sz="2800" dirty="0" smtClean="0"/>
          </a:p>
          <a:p>
            <a:pPr>
              <a:spcBef>
                <a:spcPts val="0"/>
              </a:spcBef>
            </a:pPr>
            <a:r>
              <a:rPr lang="en-US" sz="2800" dirty="0" smtClean="0"/>
              <a:t>and vehicles. </a:t>
            </a:r>
            <a:endParaRPr lang="en-US" sz="2800" dirty="0"/>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pic>
        <p:nvPicPr>
          <p:cNvPr id="4" name="Picture 3"/>
          <p:cNvPicPr>
            <a:picLocks noChangeAspect="1"/>
          </p:cNvPicPr>
          <p:nvPr/>
        </p:nvPicPr>
        <p:blipFill>
          <a:blip r:embed="rId2"/>
          <a:stretch>
            <a:fillRect/>
          </a:stretch>
        </p:blipFill>
        <p:spPr>
          <a:xfrm>
            <a:off x="4343400" y="1447800"/>
            <a:ext cx="4417686" cy="4250626"/>
          </a:xfrm>
          <a:prstGeom prst="rect">
            <a:avLst/>
          </a:prstGeom>
        </p:spPr>
      </p:pic>
    </p:spTree>
    <p:extLst>
      <p:ext uri="{BB962C8B-B14F-4D97-AF65-F5344CB8AC3E}">
        <p14:creationId xmlns:p14="http://schemas.microsoft.com/office/powerpoint/2010/main" val="427352879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77902" y="1371600"/>
            <a:ext cx="8229600" cy="4260625"/>
          </a:xfrm>
        </p:spPr>
        <p:txBody>
          <a:bodyPr>
            <a:normAutofit fontScale="85000" lnSpcReduction="20000"/>
          </a:bodyPr>
          <a:lstStyle/>
          <a:p>
            <a:r>
              <a:rPr lang="en-US" sz="3800" b="1" dirty="0" smtClean="0"/>
              <a:t>Applicants</a:t>
            </a:r>
            <a:r>
              <a:rPr lang="en-US" sz="3800" b="1" dirty="0"/>
              <a:t>’ </a:t>
            </a:r>
            <a:r>
              <a:rPr lang="en-US" sz="3800" b="1" dirty="0" smtClean="0"/>
              <a:t>Briefing</a:t>
            </a:r>
          </a:p>
          <a:p>
            <a:endParaRPr lang="en-US" sz="2400" dirty="0"/>
          </a:p>
          <a:p>
            <a:pPr marL="457200" indent="-457200">
              <a:buFont typeface="Wingdings" panose="05000000000000000000" pitchFamily="2" charset="2"/>
              <a:buChar char="q"/>
              <a:defRPr/>
            </a:pPr>
            <a:r>
              <a:rPr lang="en-US" sz="3100" dirty="0">
                <a:cs typeface="Times New Roman" panose="02020603050405020304" pitchFamily="18" charset="0"/>
              </a:rPr>
              <a:t>Conducted by the State</a:t>
            </a:r>
          </a:p>
          <a:p>
            <a:pPr>
              <a:defRPr/>
            </a:pPr>
            <a:endParaRPr lang="en-US" sz="2800" dirty="0">
              <a:cs typeface="Times New Roman" panose="02020603050405020304" pitchFamily="18" charset="0"/>
            </a:endParaRPr>
          </a:p>
          <a:p>
            <a:pPr marL="347472" indent="-347472">
              <a:buFont typeface="Wingdings" panose="05000000000000000000" pitchFamily="2" charset="2"/>
              <a:buChar char="q"/>
              <a:defRPr/>
            </a:pPr>
            <a:r>
              <a:rPr lang="en-US" sz="2800" dirty="0" smtClean="0">
                <a:cs typeface="Times New Roman" panose="02020603050405020304" pitchFamily="18" charset="0"/>
              </a:rPr>
              <a:t> </a:t>
            </a:r>
            <a:r>
              <a:rPr lang="en-US" sz="3100" dirty="0" smtClean="0">
                <a:cs typeface="Times New Roman" panose="02020603050405020304" pitchFamily="18" charset="0"/>
              </a:rPr>
              <a:t>Applicant’s </a:t>
            </a:r>
            <a:r>
              <a:rPr lang="en-US" sz="3100" dirty="0">
                <a:cs typeface="Times New Roman" panose="02020603050405020304" pitchFamily="18" charset="0"/>
              </a:rPr>
              <a:t>will fill out and submit </a:t>
            </a:r>
          </a:p>
          <a:p>
            <a:pPr>
              <a:defRPr/>
            </a:pPr>
            <a:r>
              <a:rPr lang="en-US" sz="2800" dirty="0">
                <a:solidFill>
                  <a:srgbClr val="FFFF00"/>
                </a:solidFill>
                <a:cs typeface="Times New Roman" panose="02020603050405020304" pitchFamily="18" charset="0"/>
              </a:rPr>
              <a:t>  </a:t>
            </a:r>
            <a:r>
              <a:rPr lang="en-US" sz="2800" dirty="0" smtClean="0">
                <a:solidFill>
                  <a:srgbClr val="FFFF00"/>
                </a:solidFill>
                <a:cs typeface="Times New Roman" panose="02020603050405020304" pitchFamily="18" charset="0"/>
              </a:rPr>
              <a:t>   </a:t>
            </a:r>
            <a:r>
              <a:rPr lang="en-US" sz="2800" b="1" u="sng" dirty="0" smtClean="0">
                <a:solidFill>
                  <a:srgbClr val="002060"/>
                </a:solidFill>
                <a:cs typeface="Times New Roman" panose="02020603050405020304" pitchFamily="18" charset="0"/>
              </a:rPr>
              <a:t>Request </a:t>
            </a:r>
            <a:r>
              <a:rPr lang="en-US" sz="2800" b="1" u="sng" dirty="0">
                <a:solidFill>
                  <a:srgbClr val="002060"/>
                </a:solidFill>
                <a:cs typeface="Times New Roman" panose="02020603050405020304" pitchFamily="18" charset="0"/>
              </a:rPr>
              <a:t>for Public Assistance (RPA</a:t>
            </a:r>
            <a:r>
              <a:rPr lang="en-US" sz="2800" b="1" u="sng" dirty="0" smtClean="0">
                <a:solidFill>
                  <a:srgbClr val="002060"/>
                </a:solidFill>
                <a:cs typeface="Times New Roman" panose="02020603050405020304" pitchFamily="18" charset="0"/>
              </a:rPr>
              <a:t>)</a:t>
            </a:r>
          </a:p>
          <a:p>
            <a:pPr>
              <a:defRPr/>
            </a:pPr>
            <a:endParaRPr lang="en-US" sz="2800" b="1" u="sng" dirty="0" smtClean="0">
              <a:solidFill>
                <a:srgbClr val="002060"/>
              </a:solidFill>
              <a:cs typeface="Times New Roman" panose="02020603050405020304" pitchFamily="18" charset="0"/>
            </a:endParaRPr>
          </a:p>
          <a:p>
            <a:pPr marL="347472" lvl="0" indent="-347472">
              <a:buFont typeface="Wingdings" panose="05000000000000000000" pitchFamily="2" charset="2"/>
              <a:buChar char="q"/>
              <a:defRPr/>
            </a:pPr>
            <a:r>
              <a:rPr lang="en-US" sz="3100" dirty="0">
                <a:solidFill>
                  <a:prstClr val="black"/>
                </a:solidFill>
                <a:cs typeface="Times New Roman" panose="02020603050405020304" pitchFamily="18" charset="0"/>
              </a:rPr>
              <a:t>Applicant’s will fill out and submit </a:t>
            </a:r>
          </a:p>
          <a:p>
            <a:pPr lvl="0">
              <a:defRPr/>
            </a:pPr>
            <a:r>
              <a:rPr lang="en-US" sz="2800" dirty="0">
                <a:solidFill>
                  <a:prstClr val="black"/>
                </a:solidFill>
                <a:cs typeface="Times New Roman" panose="02020603050405020304" pitchFamily="18" charset="0"/>
              </a:rPr>
              <a:t> </a:t>
            </a:r>
            <a:r>
              <a:rPr lang="en-US" sz="2800" dirty="0" smtClean="0">
                <a:solidFill>
                  <a:prstClr val="black"/>
                </a:solidFill>
                <a:cs typeface="Times New Roman" panose="02020603050405020304" pitchFamily="18" charset="0"/>
              </a:rPr>
              <a:t>     </a:t>
            </a:r>
            <a:r>
              <a:rPr lang="en-US" sz="2800" b="1" u="sng" dirty="0" smtClean="0">
                <a:solidFill>
                  <a:srgbClr val="002060"/>
                </a:solidFill>
                <a:cs typeface="Times New Roman" panose="02020603050405020304" pitchFamily="18" charset="0"/>
              </a:rPr>
              <a:t>Declaration of Assurance </a:t>
            </a:r>
            <a:endParaRPr lang="en-US" sz="2800" b="1" u="sng" dirty="0">
              <a:solidFill>
                <a:srgbClr val="002060"/>
              </a:solidFill>
              <a:cs typeface="Times New Roman" panose="02020603050405020304" pitchFamily="18" charset="0"/>
            </a:endParaRPr>
          </a:p>
          <a:p>
            <a:pPr>
              <a:defRPr/>
            </a:pPr>
            <a:endParaRPr lang="en-US" sz="2800" b="1" u="sng" dirty="0" smtClean="0">
              <a:solidFill>
                <a:srgbClr val="002060"/>
              </a:solidFill>
              <a:cs typeface="Times New Roman" panose="02020603050405020304" pitchFamily="18" charset="0"/>
            </a:endParaRPr>
          </a:p>
          <a:p>
            <a:pPr marL="457200" indent="-457200">
              <a:buFont typeface="Wingdings" panose="05000000000000000000" pitchFamily="2" charset="2"/>
              <a:buChar char="q"/>
              <a:defRPr/>
            </a:pPr>
            <a:r>
              <a:rPr lang="en-US" sz="3100" dirty="0" smtClean="0">
                <a:cs typeface="Times New Roman" panose="02020603050405020304" pitchFamily="18" charset="0"/>
              </a:rPr>
              <a:t>Public </a:t>
            </a:r>
            <a:r>
              <a:rPr lang="en-US" sz="3100" dirty="0">
                <a:cs typeface="Times New Roman" panose="02020603050405020304" pitchFamily="18" charset="0"/>
              </a:rPr>
              <a:t>Assistance Program Overview </a:t>
            </a:r>
          </a:p>
          <a:p>
            <a:pPr>
              <a:defRPr/>
            </a:pPr>
            <a:endParaRPr lang="en-US" sz="2800" b="1" u="sng" dirty="0">
              <a:solidFill>
                <a:srgbClr val="002060"/>
              </a:solidFill>
              <a:cs typeface="Times New Roman" panose="02020603050405020304" pitchFamily="18" charset="0"/>
            </a:endParaRPr>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411738045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72616" y="1371600"/>
            <a:ext cx="4785184" cy="4648200"/>
          </a:xfrm>
        </p:spPr>
        <p:txBody>
          <a:bodyPr>
            <a:normAutofit/>
          </a:bodyPr>
          <a:lstStyle/>
          <a:p>
            <a:r>
              <a:rPr lang="en-US" b="1" dirty="0" smtClean="0"/>
              <a:t>Permanent Work</a:t>
            </a:r>
          </a:p>
          <a:p>
            <a:r>
              <a:rPr lang="en-US" sz="2400" dirty="0" smtClean="0"/>
              <a:t>Category E – Buildings &amp; Equipment </a:t>
            </a:r>
            <a:endParaRPr lang="en-US" dirty="0"/>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pic>
        <p:nvPicPr>
          <p:cNvPr id="3" name="Picture 2"/>
          <p:cNvPicPr>
            <a:picLocks noChangeAspect="1"/>
          </p:cNvPicPr>
          <p:nvPr/>
        </p:nvPicPr>
        <p:blipFill rotWithShape="1">
          <a:blip r:embed="rId2"/>
          <a:srcRect l="-1163" r="1" b="18051"/>
          <a:stretch/>
        </p:blipFill>
        <p:spPr>
          <a:xfrm>
            <a:off x="609600" y="2438400"/>
            <a:ext cx="7525265" cy="3429000"/>
          </a:xfrm>
          <a:prstGeom prst="rect">
            <a:avLst/>
          </a:prstGeom>
        </p:spPr>
      </p:pic>
    </p:spTree>
    <p:extLst>
      <p:ext uri="{BB962C8B-B14F-4D97-AF65-F5344CB8AC3E}">
        <p14:creationId xmlns:p14="http://schemas.microsoft.com/office/powerpoint/2010/main" val="5454827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72616" y="1371600"/>
            <a:ext cx="3565984" cy="4648200"/>
          </a:xfrm>
        </p:spPr>
        <p:txBody>
          <a:bodyPr>
            <a:normAutofit/>
          </a:bodyPr>
          <a:lstStyle/>
          <a:p>
            <a:r>
              <a:rPr lang="en-US" b="1" dirty="0" smtClean="0"/>
              <a:t>Permanent Work</a:t>
            </a:r>
          </a:p>
          <a:p>
            <a:r>
              <a:rPr lang="en-US" sz="2400" dirty="0" smtClean="0"/>
              <a:t>Category F – Utilities</a:t>
            </a:r>
          </a:p>
          <a:p>
            <a:endParaRPr lang="en-US" sz="2400" dirty="0" smtClean="0"/>
          </a:p>
          <a:p>
            <a:r>
              <a:rPr lang="en-US" sz="2400" dirty="0" smtClean="0"/>
              <a:t>Repair </a:t>
            </a:r>
            <a:r>
              <a:rPr lang="en-US" sz="2400" dirty="0"/>
              <a:t>of water treatment and delivery systems; power generation facilities and distribution facilities; sewage collection and treatment facilities;</a:t>
            </a:r>
          </a:p>
          <a:p>
            <a:r>
              <a:rPr lang="en-US" sz="2400" dirty="0"/>
              <a:t>and communications.</a:t>
            </a:r>
          </a:p>
          <a:p>
            <a:r>
              <a:rPr lang="en-US" sz="2400" dirty="0" smtClean="0"/>
              <a:t> </a:t>
            </a:r>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pic>
        <p:nvPicPr>
          <p:cNvPr id="2" name="Picture 1"/>
          <p:cNvPicPr>
            <a:picLocks noChangeAspect="1"/>
          </p:cNvPicPr>
          <p:nvPr/>
        </p:nvPicPr>
        <p:blipFill>
          <a:blip r:embed="rId2"/>
          <a:stretch>
            <a:fillRect/>
          </a:stretch>
        </p:blipFill>
        <p:spPr>
          <a:xfrm>
            <a:off x="3962399" y="1386662"/>
            <a:ext cx="4800601" cy="4404537"/>
          </a:xfrm>
          <a:prstGeom prst="rect">
            <a:avLst/>
          </a:prstGeom>
        </p:spPr>
      </p:pic>
    </p:spTree>
    <p:extLst>
      <p:ext uri="{BB962C8B-B14F-4D97-AF65-F5344CB8AC3E}">
        <p14:creationId xmlns:p14="http://schemas.microsoft.com/office/powerpoint/2010/main" val="195907549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72616" y="1371600"/>
            <a:ext cx="3565984" cy="4648200"/>
          </a:xfrm>
        </p:spPr>
        <p:txBody>
          <a:bodyPr>
            <a:normAutofit/>
          </a:bodyPr>
          <a:lstStyle/>
          <a:p>
            <a:r>
              <a:rPr lang="en-US" b="1" dirty="0" smtClean="0"/>
              <a:t>Permanent Work</a:t>
            </a:r>
          </a:p>
          <a:p>
            <a:r>
              <a:rPr lang="en-US" sz="2400" dirty="0" smtClean="0"/>
              <a:t>Category F – Utilities</a:t>
            </a:r>
          </a:p>
          <a:p>
            <a:r>
              <a:rPr lang="en-US" sz="2400" dirty="0"/>
              <a:t> </a:t>
            </a:r>
            <a:r>
              <a:rPr lang="en-US" sz="2400" dirty="0" smtClean="0"/>
              <a:t> </a:t>
            </a:r>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pic>
        <p:nvPicPr>
          <p:cNvPr id="2" name="Picture 1"/>
          <p:cNvPicPr>
            <a:picLocks noChangeAspect="1"/>
          </p:cNvPicPr>
          <p:nvPr/>
        </p:nvPicPr>
        <p:blipFill>
          <a:blip r:embed="rId2"/>
          <a:stretch>
            <a:fillRect/>
          </a:stretch>
        </p:blipFill>
        <p:spPr>
          <a:xfrm>
            <a:off x="609600" y="2438400"/>
            <a:ext cx="7928502" cy="3404971"/>
          </a:xfrm>
          <a:prstGeom prst="rect">
            <a:avLst/>
          </a:prstGeom>
        </p:spPr>
      </p:pic>
    </p:spTree>
    <p:extLst>
      <p:ext uri="{BB962C8B-B14F-4D97-AF65-F5344CB8AC3E}">
        <p14:creationId xmlns:p14="http://schemas.microsoft.com/office/powerpoint/2010/main" val="379056232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72616" y="1371600"/>
            <a:ext cx="4404184" cy="4648200"/>
          </a:xfrm>
        </p:spPr>
        <p:txBody>
          <a:bodyPr>
            <a:normAutofit/>
          </a:bodyPr>
          <a:lstStyle/>
          <a:p>
            <a:r>
              <a:rPr lang="en-US" b="1" dirty="0" smtClean="0"/>
              <a:t>Permanent Work</a:t>
            </a:r>
          </a:p>
          <a:p>
            <a:r>
              <a:rPr lang="en-US" sz="2400" dirty="0" smtClean="0"/>
              <a:t>Category G – Parks,  Recreational Facilities and Other Items </a:t>
            </a:r>
          </a:p>
          <a:p>
            <a:endParaRPr lang="en-US" sz="1300" dirty="0" smtClean="0"/>
          </a:p>
          <a:p>
            <a:r>
              <a:rPr lang="en-US" sz="2400" dirty="0" smtClean="0"/>
              <a:t>Restoration </a:t>
            </a:r>
            <a:r>
              <a:rPr lang="en-US" sz="2400" dirty="0"/>
              <a:t>of parks, </a:t>
            </a:r>
            <a:r>
              <a:rPr lang="en-US" sz="2400" dirty="0" smtClean="0"/>
              <a:t>playgrounds</a:t>
            </a:r>
            <a:r>
              <a:rPr lang="en-US" sz="2400" dirty="0"/>
              <a:t>, pools, mass transit facilities, </a:t>
            </a:r>
            <a:r>
              <a:rPr lang="en-US" sz="2400" dirty="0" smtClean="0"/>
              <a:t>    and </a:t>
            </a:r>
            <a:r>
              <a:rPr lang="en-US" sz="2400" dirty="0"/>
              <a:t>beaches. </a:t>
            </a:r>
            <a:r>
              <a:rPr lang="en-US" sz="2400" dirty="0" smtClean="0"/>
              <a:t> This </a:t>
            </a:r>
            <a:r>
              <a:rPr lang="en-US" sz="2400" dirty="0"/>
              <a:t>category </a:t>
            </a:r>
            <a:r>
              <a:rPr lang="en-US" sz="2400" dirty="0" smtClean="0"/>
              <a:t>    also </a:t>
            </a:r>
            <a:r>
              <a:rPr lang="en-US" sz="2400" dirty="0"/>
              <a:t>is used for any work or facility that cannot be c</a:t>
            </a:r>
            <a:r>
              <a:rPr lang="en-US" sz="2400" dirty="0" smtClean="0"/>
              <a:t>haracterized </a:t>
            </a:r>
            <a:r>
              <a:rPr lang="en-US" sz="2400" dirty="0"/>
              <a:t>adequately by Categories </a:t>
            </a:r>
            <a:r>
              <a:rPr lang="en-US" sz="2400" dirty="0" smtClean="0"/>
              <a:t>A - F </a:t>
            </a:r>
            <a:r>
              <a:rPr lang="en-US" sz="2400" dirty="0"/>
              <a:t>.</a:t>
            </a:r>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pic>
        <p:nvPicPr>
          <p:cNvPr id="2" name="Picture 1"/>
          <p:cNvPicPr>
            <a:picLocks noChangeAspect="1"/>
          </p:cNvPicPr>
          <p:nvPr/>
        </p:nvPicPr>
        <p:blipFill>
          <a:blip r:embed="rId2"/>
          <a:stretch>
            <a:fillRect/>
          </a:stretch>
        </p:blipFill>
        <p:spPr>
          <a:xfrm>
            <a:off x="4836552" y="1356049"/>
            <a:ext cx="3926448" cy="4435151"/>
          </a:xfrm>
          <a:prstGeom prst="rect">
            <a:avLst/>
          </a:prstGeom>
        </p:spPr>
      </p:pic>
    </p:spTree>
    <p:extLst>
      <p:ext uri="{BB962C8B-B14F-4D97-AF65-F5344CB8AC3E}">
        <p14:creationId xmlns:p14="http://schemas.microsoft.com/office/powerpoint/2010/main" val="228091889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72616" y="1371600"/>
            <a:ext cx="8061784" cy="4648200"/>
          </a:xfrm>
        </p:spPr>
        <p:txBody>
          <a:bodyPr>
            <a:normAutofit/>
          </a:bodyPr>
          <a:lstStyle/>
          <a:p>
            <a:r>
              <a:rPr lang="en-US" b="1" dirty="0" smtClean="0"/>
              <a:t>Permanent Work</a:t>
            </a:r>
          </a:p>
          <a:p>
            <a:r>
              <a:rPr lang="en-US" sz="2400" dirty="0" smtClean="0"/>
              <a:t>Category G – Parks, Recreational Facilities and Other Items </a:t>
            </a:r>
          </a:p>
          <a:p>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pic>
        <p:nvPicPr>
          <p:cNvPr id="3" name="Picture 2"/>
          <p:cNvPicPr>
            <a:picLocks noChangeAspect="1"/>
          </p:cNvPicPr>
          <p:nvPr/>
        </p:nvPicPr>
        <p:blipFill>
          <a:blip r:embed="rId2"/>
          <a:stretch>
            <a:fillRect/>
          </a:stretch>
        </p:blipFill>
        <p:spPr>
          <a:xfrm>
            <a:off x="476959" y="2362200"/>
            <a:ext cx="8191115" cy="3505200"/>
          </a:xfrm>
          <a:prstGeom prst="rect">
            <a:avLst/>
          </a:prstGeom>
        </p:spPr>
      </p:pic>
    </p:spTree>
    <p:extLst>
      <p:ext uri="{BB962C8B-B14F-4D97-AF65-F5344CB8AC3E}">
        <p14:creationId xmlns:p14="http://schemas.microsoft.com/office/powerpoint/2010/main" val="267646093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72616" y="1371600"/>
            <a:ext cx="8290384" cy="4648200"/>
          </a:xfrm>
        </p:spPr>
        <p:txBody>
          <a:bodyPr>
            <a:normAutofit/>
          </a:bodyPr>
          <a:lstStyle/>
          <a:p>
            <a:r>
              <a:rPr lang="en-US" b="1" dirty="0" smtClean="0"/>
              <a:t>Completion Deadlines  - Projects</a:t>
            </a:r>
          </a:p>
          <a:p>
            <a:r>
              <a:rPr lang="en-US" sz="2400" dirty="0" smtClean="0"/>
              <a:t>Time </a:t>
            </a:r>
            <a:r>
              <a:rPr lang="en-US" sz="2400" dirty="0"/>
              <a:t>limits for project completion begin on the disaster declaration date</a:t>
            </a:r>
            <a:r>
              <a:rPr lang="en-US" sz="2400" dirty="0" smtClean="0"/>
              <a:t>.</a:t>
            </a:r>
          </a:p>
          <a:p>
            <a:pPr marL="342900" indent="-342900">
              <a:lnSpc>
                <a:spcPct val="160000"/>
              </a:lnSpc>
              <a:buFont typeface="Wingdings" panose="05000000000000000000" pitchFamily="2" charset="2"/>
              <a:buChar char="q"/>
            </a:pPr>
            <a:r>
              <a:rPr lang="en-US" sz="2400" dirty="0" smtClean="0"/>
              <a:t>Emergency </a:t>
            </a:r>
            <a:r>
              <a:rPr lang="en-US" sz="2400" dirty="0"/>
              <a:t>work must be completed within 6 months</a:t>
            </a:r>
          </a:p>
          <a:p>
            <a:pPr marL="342900" indent="-342900">
              <a:lnSpc>
                <a:spcPct val="160000"/>
              </a:lnSpc>
              <a:buFont typeface="Wingdings" panose="05000000000000000000" pitchFamily="2" charset="2"/>
              <a:buChar char="q"/>
            </a:pPr>
            <a:r>
              <a:rPr lang="en-US" sz="2400" dirty="0"/>
              <a:t>Permanent work must be completed within 18 </a:t>
            </a:r>
            <a:r>
              <a:rPr lang="en-US" sz="2400" dirty="0" smtClean="0"/>
              <a:t>months</a:t>
            </a:r>
          </a:p>
          <a:p>
            <a:r>
              <a:rPr lang="en-US" sz="2400" dirty="0" smtClean="0"/>
              <a:t>For </a:t>
            </a:r>
            <a:r>
              <a:rPr lang="en-US" sz="2400" dirty="0"/>
              <a:t>extenuating circumstances or project requirements beyond the </a:t>
            </a:r>
            <a:r>
              <a:rPr lang="en-US" sz="2400" dirty="0" err="1"/>
              <a:t>subgrantee’s</a:t>
            </a:r>
            <a:r>
              <a:rPr lang="en-US" sz="2400" dirty="0"/>
              <a:t> control, the Grantee may extend the emergency work deadline an additional 6 months and the permanent work deadline an additional 30 months on </a:t>
            </a:r>
            <a:r>
              <a:rPr lang="en-US" sz="2400" dirty="0" smtClean="0"/>
              <a:t>a </a:t>
            </a:r>
            <a:r>
              <a:rPr lang="en-US" sz="2400" dirty="0"/>
              <a:t>project by project basis.</a:t>
            </a:r>
          </a:p>
          <a:p>
            <a:endParaRPr lang="en-US" sz="2400" b="1"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188139852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72616" y="1371600"/>
            <a:ext cx="8290384" cy="4648200"/>
          </a:xfrm>
        </p:spPr>
        <p:txBody>
          <a:bodyPr>
            <a:normAutofit/>
          </a:bodyPr>
          <a:lstStyle/>
          <a:p>
            <a:r>
              <a:rPr lang="en-US" b="1" dirty="0" smtClean="0"/>
              <a:t>Eligible Time Frames – Projects</a:t>
            </a:r>
          </a:p>
          <a:p>
            <a:endParaRPr lang="en-US" sz="2000" b="1" dirty="0" smtClean="0"/>
          </a:p>
          <a:p>
            <a:pPr marL="342900" indent="-342900">
              <a:lnSpc>
                <a:spcPct val="110000"/>
              </a:lnSpc>
              <a:buFont typeface="Wingdings" panose="05000000000000000000" pitchFamily="2" charset="2"/>
              <a:buChar char="q"/>
            </a:pPr>
            <a:r>
              <a:rPr lang="en-US" sz="3000" dirty="0" smtClean="0"/>
              <a:t> </a:t>
            </a:r>
            <a:r>
              <a:rPr lang="en-US" sz="2800" dirty="0" smtClean="0"/>
              <a:t>All </a:t>
            </a:r>
            <a:r>
              <a:rPr lang="en-US" sz="2800" dirty="0"/>
              <a:t>Applicants need to be identified within 30 days of disaster declaration</a:t>
            </a:r>
          </a:p>
          <a:p>
            <a:pPr marL="342900" indent="-342900">
              <a:lnSpc>
                <a:spcPct val="110000"/>
              </a:lnSpc>
              <a:buFont typeface="Wingdings" panose="05000000000000000000" pitchFamily="2" charset="2"/>
              <a:buChar char="q"/>
            </a:pPr>
            <a:r>
              <a:rPr lang="en-US" sz="2800" dirty="0" smtClean="0"/>
              <a:t> All </a:t>
            </a:r>
            <a:r>
              <a:rPr lang="en-US" sz="2800" dirty="0"/>
              <a:t>Project </a:t>
            </a:r>
            <a:r>
              <a:rPr lang="en-US" sz="2800" dirty="0" smtClean="0"/>
              <a:t>Worksheet documentation provided </a:t>
            </a:r>
            <a:r>
              <a:rPr lang="en-US" sz="2800" dirty="0"/>
              <a:t>within 30 days of </a:t>
            </a:r>
            <a:r>
              <a:rPr lang="en-US" sz="2800" dirty="0" smtClean="0"/>
              <a:t>the Recovery Scoping Meeting</a:t>
            </a:r>
            <a:endParaRPr lang="en-US" sz="2800" dirty="0"/>
          </a:p>
          <a:p>
            <a:pPr marL="342900" indent="-342900">
              <a:lnSpc>
                <a:spcPct val="110000"/>
              </a:lnSpc>
              <a:buFont typeface="Wingdings" panose="05000000000000000000" pitchFamily="2" charset="2"/>
              <a:buChar char="q"/>
            </a:pPr>
            <a:r>
              <a:rPr lang="en-US" sz="2800" dirty="0" smtClean="0"/>
              <a:t> Additional </a:t>
            </a:r>
            <a:r>
              <a:rPr lang="en-US" sz="2800" dirty="0"/>
              <a:t>damage site(s) identified within 60 days of   </a:t>
            </a:r>
            <a:r>
              <a:rPr lang="en-US" sz="2800" dirty="0" smtClean="0"/>
              <a:t>   the </a:t>
            </a:r>
            <a:r>
              <a:rPr lang="en-US" sz="2800" dirty="0"/>
              <a:t>Recovery Scoping </a:t>
            </a:r>
            <a:r>
              <a:rPr lang="en-US" sz="2800" dirty="0" smtClean="0"/>
              <a:t>Meeting</a:t>
            </a:r>
            <a:endParaRPr lang="en-US" sz="2800" dirty="0"/>
          </a:p>
          <a:p>
            <a:endParaRPr lang="en-US" sz="2400" b="1"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102909114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381000" y="1371600"/>
            <a:ext cx="8534400" cy="4648200"/>
          </a:xfrm>
        </p:spPr>
        <p:txBody>
          <a:bodyPr>
            <a:normAutofit fontScale="92500" lnSpcReduction="20000"/>
          </a:bodyPr>
          <a:lstStyle/>
          <a:p>
            <a:r>
              <a:rPr lang="en-US" sz="3500" b="1" dirty="0" smtClean="0"/>
              <a:t>Special Considerations</a:t>
            </a:r>
          </a:p>
          <a:p>
            <a:endParaRPr lang="en-US" sz="2000" b="1" dirty="0" smtClean="0"/>
          </a:p>
          <a:p>
            <a:pPr marL="457200" indent="-457200">
              <a:lnSpc>
                <a:spcPct val="110000"/>
              </a:lnSpc>
              <a:buFont typeface="Wingdings" panose="05000000000000000000" pitchFamily="2" charset="2"/>
              <a:buChar char="q"/>
            </a:pPr>
            <a:r>
              <a:rPr lang="en-US" sz="3000" dirty="0" smtClean="0"/>
              <a:t>Special </a:t>
            </a:r>
            <a:r>
              <a:rPr lang="en-US" sz="3000" dirty="0"/>
              <a:t>considerations are issues that could affect the scope of work and funding.</a:t>
            </a:r>
          </a:p>
          <a:p>
            <a:pPr>
              <a:lnSpc>
                <a:spcPct val="110000"/>
              </a:lnSpc>
            </a:pPr>
            <a:r>
              <a:rPr lang="en-US" sz="3000" dirty="0" smtClean="0"/>
              <a:t> </a:t>
            </a:r>
            <a:endParaRPr lang="en-US" sz="3000" dirty="0"/>
          </a:p>
          <a:p>
            <a:pPr marL="342900" indent="-342900">
              <a:lnSpc>
                <a:spcPct val="110000"/>
              </a:lnSpc>
              <a:buFont typeface="Wingdings" panose="05000000000000000000" pitchFamily="2" charset="2"/>
              <a:buChar char="q"/>
            </a:pPr>
            <a:r>
              <a:rPr lang="en-US" sz="3000" dirty="0" smtClean="0"/>
              <a:t> These </a:t>
            </a:r>
            <a:r>
              <a:rPr lang="en-US" sz="3000" dirty="0"/>
              <a:t>issues include:</a:t>
            </a:r>
          </a:p>
          <a:p>
            <a:pPr>
              <a:lnSpc>
                <a:spcPct val="110000"/>
              </a:lnSpc>
            </a:pPr>
            <a:r>
              <a:rPr lang="en-US" sz="3000" dirty="0" smtClean="0"/>
              <a:t>	- Insurance</a:t>
            </a:r>
            <a:endParaRPr lang="en-US" sz="3000" dirty="0"/>
          </a:p>
          <a:p>
            <a:pPr>
              <a:lnSpc>
                <a:spcPct val="110000"/>
              </a:lnSpc>
            </a:pPr>
            <a:r>
              <a:rPr lang="en-US" sz="3000" dirty="0" smtClean="0"/>
              <a:t>	- Environmental </a:t>
            </a:r>
            <a:r>
              <a:rPr lang="en-US" sz="3000" dirty="0"/>
              <a:t>Protection and Historical </a:t>
            </a:r>
            <a:r>
              <a:rPr lang="en-US" sz="3000" dirty="0" smtClean="0"/>
              <a:t>			  Preservation</a:t>
            </a:r>
            <a:endParaRPr lang="en-US" sz="3000" dirty="0"/>
          </a:p>
          <a:p>
            <a:pPr>
              <a:lnSpc>
                <a:spcPct val="110000"/>
              </a:lnSpc>
            </a:pPr>
            <a:r>
              <a:rPr lang="en-US" sz="3000" dirty="0" smtClean="0"/>
              <a:t>	- 406 </a:t>
            </a:r>
            <a:r>
              <a:rPr lang="en-US" sz="3000" dirty="0"/>
              <a:t>Mitigation</a:t>
            </a:r>
          </a:p>
          <a:p>
            <a:pPr marL="342900" indent="-342900">
              <a:lnSpc>
                <a:spcPct val="110000"/>
              </a:lnSpc>
              <a:buFont typeface="Wingdings" panose="05000000000000000000" pitchFamily="2" charset="2"/>
              <a:buChar char="q"/>
            </a:pPr>
            <a:endParaRPr lang="en-US" sz="2400" b="1"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32492898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381000" y="1371600"/>
            <a:ext cx="8534400" cy="4648200"/>
          </a:xfrm>
        </p:spPr>
        <p:txBody>
          <a:bodyPr>
            <a:normAutofit fontScale="92500"/>
          </a:bodyPr>
          <a:lstStyle/>
          <a:p>
            <a:r>
              <a:rPr lang="en-US" sz="3500" b="1" dirty="0" smtClean="0"/>
              <a:t>Special Considerations - Insurance</a:t>
            </a:r>
          </a:p>
          <a:p>
            <a:endParaRPr lang="en-US" sz="2000" b="1" dirty="0" smtClean="0"/>
          </a:p>
          <a:p>
            <a:pPr marL="342900" indent="-342900">
              <a:lnSpc>
                <a:spcPct val="110000"/>
              </a:lnSpc>
              <a:buFont typeface="Wingdings" panose="05000000000000000000" pitchFamily="2" charset="2"/>
              <a:buChar char="q"/>
            </a:pPr>
            <a:r>
              <a:rPr lang="en-US" sz="2400" dirty="0"/>
              <a:t>Actual or anticipated insurance proceeds will be deducted   from the eligible project costs for facilities that are insured.</a:t>
            </a:r>
          </a:p>
          <a:p>
            <a:pPr marL="342900" indent="-342900">
              <a:lnSpc>
                <a:spcPct val="110000"/>
              </a:lnSpc>
              <a:buFont typeface="Wingdings" panose="05000000000000000000" pitchFamily="2" charset="2"/>
              <a:buChar char="q"/>
            </a:pPr>
            <a:endParaRPr lang="en-US" sz="1300" dirty="0"/>
          </a:p>
          <a:p>
            <a:pPr marL="342900" indent="-342900">
              <a:lnSpc>
                <a:spcPct val="110000"/>
              </a:lnSpc>
              <a:buFont typeface="Wingdings" panose="05000000000000000000" pitchFamily="2" charset="2"/>
              <a:buChar char="q"/>
            </a:pPr>
            <a:r>
              <a:rPr lang="en-US" sz="2400" dirty="0"/>
              <a:t> All applicants are required to obtain and maintain insurance  coverage on all insurable facilities, as a condition of Public Assistance funding.</a:t>
            </a:r>
          </a:p>
          <a:p>
            <a:pPr marL="342900" indent="-342900">
              <a:lnSpc>
                <a:spcPct val="110000"/>
              </a:lnSpc>
              <a:buFont typeface="Wingdings" panose="05000000000000000000" pitchFamily="2" charset="2"/>
              <a:buChar char="q"/>
            </a:pPr>
            <a:endParaRPr lang="en-US" sz="1300" dirty="0"/>
          </a:p>
          <a:p>
            <a:pPr marL="342900" indent="-342900">
              <a:lnSpc>
                <a:spcPct val="110000"/>
              </a:lnSpc>
              <a:buFont typeface="Wingdings" panose="05000000000000000000" pitchFamily="2" charset="2"/>
              <a:buChar char="q"/>
            </a:pPr>
            <a:r>
              <a:rPr lang="en-US" sz="2400" dirty="0"/>
              <a:t> For flood damaged facilities located within a Special Flood Hazard Area that are not covered by flood insurance, Federal assistance will be reduced by the maximum flood insurance proceeds that would have </a:t>
            </a:r>
            <a:r>
              <a:rPr lang="en-US" sz="2400" dirty="0" smtClean="0"/>
              <a:t>been payable </a:t>
            </a:r>
            <a:r>
              <a:rPr lang="en-US" sz="2400" dirty="0"/>
              <a:t>had the facility been insured.</a:t>
            </a:r>
          </a:p>
          <a:p>
            <a:pPr marL="342900" indent="-342900">
              <a:lnSpc>
                <a:spcPct val="110000"/>
              </a:lnSpc>
              <a:buFont typeface="Wingdings" panose="05000000000000000000" pitchFamily="2" charset="2"/>
              <a:buChar char="q"/>
            </a:pPr>
            <a:endParaRPr lang="en-US" sz="2400" b="1"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267538489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381000" y="1371600"/>
            <a:ext cx="8534400" cy="4648200"/>
          </a:xfrm>
        </p:spPr>
        <p:txBody>
          <a:bodyPr>
            <a:normAutofit fontScale="92500" lnSpcReduction="10000"/>
          </a:bodyPr>
          <a:lstStyle/>
          <a:p>
            <a:r>
              <a:rPr lang="en-US" sz="3500" b="1" dirty="0" smtClean="0"/>
              <a:t>Special Considerations</a:t>
            </a:r>
          </a:p>
          <a:p>
            <a:r>
              <a:rPr lang="en-US" sz="2800" b="1" dirty="0" smtClean="0"/>
              <a:t> – Environmental Protection </a:t>
            </a:r>
          </a:p>
          <a:p>
            <a:endParaRPr lang="en-US" sz="1300" b="1" dirty="0" smtClean="0"/>
          </a:p>
          <a:p>
            <a:pPr marL="342900" indent="-342900">
              <a:buFont typeface="Wingdings" panose="05000000000000000000" pitchFamily="2" charset="2"/>
              <a:buChar char="q"/>
            </a:pPr>
            <a:r>
              <a:rPr lang="en-US" sz="2800" dirty="0" smtClean="0"/>
              <a:t> The </a:t>
            </a:r>
            <a:r>
              <a:rPr lang="en-US" sz="2800" dirty="0"/>
              <a:t>National Environmental Policy Act (NEPA) provides a specific planning process that Federal agencies must follow before funding a project. </a:t>
            </a:r>
          </a:p>
          <a:p>
            <a:endParaRPr lang="en-US" sz="2800" dirty="0"/>
          </a:p>
          <a:p>
            <a:pPr marL="342900" indent="-342900">
              <a:buFont typeface="Wingdings" panose="05000000000000000000" pitchFamily="2" charset="2"/>
              <a:buChar char="q"/>
            </a:pPr>
            <a:r>
              <a:rPr lang="en-US" sz="2800" dirty="0" smtClean="0"/>
              <a:t> The </a:t>
            </a:r>
            <a:r>
              <a:rPr lang="en-US" sz="2800" dirty="0"/>
              <a:t>process ensures that the agency decision makers </a:t>
            </a:r>
            <a:r>
              <a:rPr lang="en-US" sz="2800" dirty="0" smtClean="0"/>
              <a:t> and </a:t>
            </a:r>
            <a:r>
              <a:rPr lang="en-US" sz="2800" dirty="0"/>
              <a:t>local governments have considered, and the general public is informed of, the environmental consequences of the Federal action. </a:t>
            </a:r>
          </a:p>
          <a:p>
            <a:endParaRPr lang="en-US" sz="2000" b="1" dirty="0" smtClean="0"/>
          </a:p>
          <a:p>
            <a:pPr marL="342900" indent="-342900">
              <a:lnSpc>
                <a:spcPct val="110000"/>
              </a:lnSpc>
              <a:buFont typeface="Wingdings" panose="05000000000000000000" pitchFamily="2" charset="2"/>
              <a:buChar char="q"/>
            </a:pPr>
            <a:endParaRPr lang="en-US" sz="2400" b="1"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243529451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p:txBody>
          <a:bodyPr>
            <a:normAutofit/>
          </a:bodyPr>
          <a:lstStyle/>
          <a:p>
            <a:endParaRPr lang="en-US" sz="2400" dirty="0"/>
          </a:p>
          <a:p>
            <a:endParaRPr lang="en-US" dirty="0"/>
          </a:p>
        </p:txBody>
      </p:sp>
      <p:sp>
        <p:nvSpPr>
          <p:cNvPr id="7" name="Text Placeholder 6"/>
          <p:cNvSpPr>
            <a:spLocks noGrp="1"/>
          </p:cNvSpPr>
          <p:nvPr>
            <p:ph type="body" sz="quarter" idx="13"/>
          </p:nvPr>
        </p:nvSpPr>
        <p:spPr/>
        <p:txBody>
          <a:bodyPr>
            <a:normAutofit fontScale="92500"/>
          </a:bodyPr>
          <a:lstStyle/>
          <a:p>
            <a:r>
              <a:rPr lang="en-US" dirty="0" smtClean="0"/>
              <a:t>Request for Public Assistance (RPA)</a:t>
            </a:r>
            <a:endParaRPr lang="en-US" dirty="0"/>
          </a:p>
        </p:txBody>
      </p:sp>
      <p:pic>
        <p:nvPicPr>
          <p:cNvPr id="2" name="Picture 1"/>
          <p:cNvPicPr>
            <a:picLocks noChangeAspect="1"/>
          </p:cNvPicPr>
          <p:nvPr/>
        </p:nvPicPr>
        <p:blipFill>
          <a:blip r:embed="rId2"/>
          <a:stretch>
            <a:fillRect/>
          </a:stretch>
        </p:blipFill>
        <p:spPr>
          <a:xfrm>
            <a:off x="2209800" y="1295400"/>
            <a:ext cx="3733800" cy="4828190"/>
          </a:xfrm>
          <a:prstGeom prst="rect">
            <a:avLst/>
          </a:prstGeom>
        </p:spPr>
      </p:pic>
    </p:spTree>
    <p:extLst>
      <p:ext uri="{BB962C8B-B14F-4D97-AF65-F5344CB8AC3E}">
        <p14:creationId xmlns:p14="http://schemas.microsoft.com/office/powerpoint/2010/main" val="72161065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381000" y="1371600"/>
            <a:ext cx="8534400" cy="4648200"/>
          </a:xfrm>
        </p:spPr>
        <p:txBody>
          <a:bodyPr>
            <a:normAutofit fontScale="70000" lnSpcReduction="20000"/>
          </a:bodyPr>
          <a:lstStyle/>
          <a:p>
            <a:r>
              <a:rPr lang="en-US" sz="4600" b="1" dirty="0" smtClean="0"/>
              <a:t>Special Considerations</a:t>
            </a:r>
          </a:p>
          <a:p>
            <a:r>
              <a:rPr lang="en-US" sz="3600" b="1" dirty="0" smtClean="0"/>
              <a:t> – Historic Preservation and Cultural Resources  </a:t>
            </a:r>
          </a:p>
          <a:p>
            <a:pPr marL="457200" indent="-457200">
              <a:buFont typeface="Wingdings" panose="05000000000000000000" pitchFamily="2" charset="2"/>
              <a:buChar char="q"/>
            </a:pPr>
            <a:r>
              <a:rPr lang="en-US" sz="3100" dirty="0"/>
              <a:t>National Historic Preservation Act (NHPA) Section 106 requires that Federal agencies take into account the effects a project will have on historic resources and allow the Advisory Council on Historic Preservation the opportunity to comment on the effects of the project. Restoration of historic landscapes and other facilities are limited by FEMA eligibility policies.</a:t>
            </a:r>
          </a:p>
          <a:p>
            <a:endParaRPr lang="en-US" sz="1700" dirty="0"/>
          </a:p>
          <a:p>
            <a:pPr marL="457200" indent="-457200">
              <a:buFont typeface="Wingdings" panose="05000000000000000000" pitchFamily="2" charset="2"/>
              <a:buChar char="q"/>
            </a:pPr>
            <a:r>
              <a:rPr lang="en-US" sz="3100" dirty="0"/>
              <a:t> FEMA activities requiring NHPA compliance include projects affecting undisturbed areas that may contain archeological sites or have cultural, historic, or pre-historic significance. </a:t>
            </a:r>
          </a:p>
          <a:p>
            <a:endParaRPr lang="en-US" sz="1700" dirty="0"/>
          </a:p>
          <a:p>
            <a:pPr marL="457200" indent="-457200">
              <a:buFont typeface="Wingdings" panose="05000000000000000000" pitchFamily="2" charset="2"/>
              <a:buChar char="q"/>
            </a:pPr>
            <a:r>
              <a:rPr lang="en-US" sz="3100" dirty="0"/>
              <a:t>FEMA is required to make a good faith effort to identify historic properties within a given project area’s potential effect. </a:t>
            </a:r>
          </a:p>
          <a:p>
            <a:endParaRPr lang="en-US" sz="2800" b="1" dirty="0" smtClean="0"/>
          </a:p>
          <a:p>
            <a:endParaRPr lang="en-US" sz="2000" b="1" dirty="0" smtClean="0"/>
          </a:p>
          <a:p>
            <a:pPr marL="342900" indent="-342900">
              <a:lnSpc>
                <a:spcPct val="110000"/>
              </a:lnSpc>
              <a:buFont typeface="Wingdings" panose="05000000000000000000" pitchFamily="2" charset="2"/>
              <a:buChar char="q"/>
            </a:pPr>
            <a:endParaRPr lang="en-US" sz="2400" b="1"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207711369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381000" y="1371600"/>
            <a:ext cx="3962400" cy="4648200"/>
          </a:xfrm>
        </p:spPr>
        <p:txBody>
          <a:bodyPr>
            <a:normAutofit fontScale="92500" lnSpcReduction="10000"/>
          </a:bodyPr>
          <a:lstStyle/>
          <a:p>
            <a:r>
              <a:rPr lang="en-US" b="1" dirty="0" smtClean="0"/>
              <a:t>Special Considerations</a:t>
            </a:r>
          </a:p>
          <a:p>
            <a:r>
              <a:rPr lang="en-US" sz="2800" b="1" dirty="0" smtClean="0"/>
              <a:t>- Historic Preservation and Cultural Resources  </a:t>
            </a:r>
          </a:p>
          <a:p>
            <a:r>
              <a:rPr lang="en-US" sz="2800" dirty="0"/>
              <a:t>Property eligible for </a:t>
            </a:r>
            <a:r>
              <a:rPr lang="en-US" sz="2800" dirty="0" smtClean="0"/>
              <a:t>listing   </a:t>
            </a:r>
            <a:r>
              <a:rPr lang="en-US" sz="2800" dirty="0"/>
              <a:t>on the National Register of Historic Places requires special consideration </a:t>
            </a:r>
            <a:r>
              <a:rPr lang="en-US" sz="2800" dirty="0" smtClean="0"/>
              <a:t>      under </a:t>
            </a:r>
            <a:r>
              <a:rPr lang="en-US" sz="2800" dirty="0"/>
              <a:t>the National </a:t>
            </a:r>
            <a:r>
              <a:rPr lang="en-US" sz="2800" dirty="0" smtClean="0"/>
              <a:t>      Historic </a:t>
            </a:r>
            <a:r>
              <a:rPr lang="en-US" sz="2800" dirty="0"/>
              <a:t>Preservation </a:t>
            </a:r>
            <a:r>
              <a:rPr lang="en-US" sz="2800" dirty="0" smtClean="0"/>
              <a:t>Act.  Facilities over 50 years old will require additional FEMA review. </a:t>
            </a:r>
            <a:endParaRPr lang="en-US" sz="2800" dirty="0"/>
          </a:p>
          <a:p>
            <a:endParaRPr lang="en-US" sz="2800" b="1" dirty="0" smtClean="0"/>
          </a:p>
          <a:p>
            <a:endParaRPr lang="en-US" sz="2000" b="1" dirty="0" smtClean="0"/>
          </a:p>
          <a:p>
            <a:pPr marL="342900" indent="-342900">
              <a:lnSpc>
                <a:spcPct val="110000"/>
              </a:lnSpc>
              <a:buFont typeface="Wingdings" panose="05000000000000000000" pitchFamily="2" charset="2"/>
              <a:buChar char="q"/>
            </a:pPr>
            <a:endParaRPr lang="en-US" sz="2400" b="1"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pic>
        <p:nvPicPr>
          <p:cNvPr id="2" name="Picture 1"/>
          <p:cNvPicPr>
            <a:picLocks noChangeAspect="1"/>
          </p:cNvPicPr>
          <p:nvPr/>
        </p:nvPicPr>
        <p:blipFill rotWithShape="1">
          <a:blip r:embed="rId2"/>
          <a:srcRect b="4667"/>
          <a:stretch/>
        </p:blipFill>
        <p:spPr>
          <a:xfrm>
            <a:off x="4343400" y="1524000"/>
            <a:ext cx="4419600" cy="4267200"/>
          </a:xfrm>
          <a:prstGeom prst="rect">
            <a:avLst/>
          </a:prstGeom>
        </p:spPr>
      </p:pic>
    </p:spTree>
    <p:extLst>
      <p:ext uri="{BB962C8B-B14F-4D97-AF65-F5344CB8AC3E}">
        <p14:creationId xmlns:p14="http://schemas.microsoft.com/office/powerpoint/2010/main" val="102691461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381000" y="1371600"/>
            <a:ext cx="4724400" cy="4648200"/>
          </a:xfrm>
        </p:spPr>
        <p:txBody>
          <a:bodyPr>
            <a:normAutofit/>
          </a:bodyPr>
          <a:lstStyle/>
          <a:p>
            <a:r>
              <a:rPr lang="en-US" b="1" dirty="0" smtClean="0"/>
              <a:t>Special Considerations               </a:t>
            </a:r>
            <a:r>
              <a:rPr lang="en-US" sz="2400" b="1" dirty="0" smtClean="0"/>
              <a:t>–  406 Hazard Mitigation</a:t>
            </a:r>
          </a:p>
          <a:p>
            <a:r>
              <a:rPr lang="en-US" sz="2400" dirty="0"/>
              <a:t>Cost effective measures that reduce or eliminate the potential for damages to a facility from a future event.  For a hazard mitigation proposal to be eligible for funding under Public Assistance, the measure must apply only to the damaged elements of the eligible facility.</a:t>
            </a:r>
          </a:p>
          <a:p>
            <a:endParaRPr lang="en-US" sz="2000" b="1" dirty="0" smtClean="0"/>
          </a:p>
          <a:p>
            <a:pPr marL="342900" indent="-342900">
              <a:lnSpc>
                <a:spcPct val="110000"/>
              </a:lnSpc>
              <a:buFont typeface="Wingdings" panose="05000000000000000000" pitchFamily="2" charset="2"/>
              <a:buChar char="q"/>
            </a:pPr>
            <a:endParaRPr lang="en-US" sz="2400" b="1"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pic>
        <p:nvPicPr>
          <p:cNvPr id="2" name="Picture 1"/>
          <p:cNvPicPr>
            <a:picLocks noChangeAspect="1"/>
          </p:cNvPicPr>
          <p:nvPr/>
        </p:nvPicPr>
        <p:blipFill>
          <a:blip r:embed="rId2"/>
          <a:stretch>
            <a:fillRect/>
          </a:stretch>
        </p:blipFill>
        <p:spPr>
          <a:xfrm>
            <a:off x="5029200" y="1406678"/>
            <a:ext cx="3733800" cy="4381863"/>
          </a:xfrm>
          <a:prstGeom prst="rect">
            <a:avLst/>
          </a:prstGeom>
        </p:spPr>
      </p:pic>
    </p:spTree>
    <p:extLst>
      <p:ext uri="{BB962C8B-B14F-4D97-AF65-F5344CB8AC3E}">
        <p14:creationId xmlns:p14="http://schemas.microsoft.com/office/powerpoint/2010/main" val="251630828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57200" y="1371600"/>
            <a:ext cx="8305800" cy="4648200"/>
          </a:xfrm>
        </p:spPr>
        <p:txBody>
          <a:bodyPr>
            <a:normAutofit fontScale="92500"/>
          </a:bodyPr>
          <a:lstStyle/>
          <a:p>
            <a:r>
              <a:rPr lang="en-US" sz="3500" b="1" dirty="0" smtClean="0"/>
              <a:t>Review and Approval </a:t>
            </a:r>
          </a:p>
          <a:p>
            <a:pPr marL="342900" indent="-342900">
              <a:lnSpc>
                <a:spcPct val="110000"/>
              </a:lnSpc>
              <a:buFont typeface="Wingdings" panose="05000000000000000000" pitchFamily="2" charset="2"/>
              <a:buChar char="q"/>
            </a:pPr>
            <a:r>
              <a:rPr lang="en-US" sz="2600" dirty="0"/>
              <a:t>After the </a:t>
            </a:r>
            <a:r>
              <a:rPr lang="en-US" sz="2600" dirty="0" smtClean="0"/>
              <a:t>PW documentation is gathered it will be sent to a Consolidated Resource Center (CRC) for Project Formulation.  </a:t>
            </a:r>
            <a:endParaRPr lang="en-US" sz="2600" dirty="0"/>
          </a:p>
          <a:p>
            <a:pPr marL="342900" indent="-342900">
              <a:lnSpc>
                <a:spcPct val="110000"/>
              </a:lnSpc>
              <a:buFont typeface="Wingdings" panose="05000000000000000000" pitchFamily="2" charset="2"/>
              <a:buChar char="q"/>
            </a:pPr>
            <a:endParaRPr lang="en-US" sz="1300" dirty="0"/>
          </a:p>
          <a:p>
            <a:pPr marL="342900" indent="-342900">
              <a:lnSpc>
                <a:spcPct val="110000"/>
              </a:lnSpc>
              <a:buFont typeface="Wingdings" panose="05000000000000000000" pitchFamily="2" charset="2"/>
              <a:buChar char="q"/>
            </a:pPr>
            <a:r>
              <a:rPr lang="en-US" sz="2600" dirty="0" smtClean="0"/>
              <a:t>PW’s must be reviewed and approved by the Applicant, then they </a:t>
            </a:r>
            <a:r>
              <a:rPr lang="en-US" sz="2600" dirty="0"/>
              <a:t>can be entered </a:t>
            </a:r>
            <a:r>
              <a:rPr lang="en-US" sz="2600" dirty="0" smtClean="0"/>
              <a:t>into </a:t>
            </a:r>
            <a:r>
              <a:rPr lang="en-US" sz="2600" dirty="0"/>
              <a:t>the FEMA software </a:t>
            </a:r>
            <a:r>
              <a:rPr lang="en-US" sz="2600" dirty="0" smtClean="0"/>
              <a:t>program. </a:t>
            </a:r>
            <a:endParaRPr lang="en-US" sz="2600" dirty="0"/>
          </a:p>
          <a:p>
            <a:pPr marL="342900" indent="-342900">
              <a:lnSpc>
                <a:spcPct val="110000"/>
              </a:lnSpc>
              <a:buFont typeface="Wingdings" panose="05000000000000000000" pitchFamily="2" charset="2"/>
              <a:buChar char="q"/>
            </a:pPr>
            <a:endParaRPr lang="en-US" sz="1300" dirty="0"/>
          </a:p>
          <a:p>
            <a:pPr marL="342900" indent="-342900">
              <a:lnSpc>
                <a:spcPct val="110000"/>
              </a:lnSpc>
              <a:buFont typeface="Wingdings" panose="05000000000000000000" pitchFamily="2" charset="2"/>
              <a:buChar char="q"/>
            </a:pPr>
            <a:r>
              <a:rPr lang="en-US" sz="2600" dirty="0"/>
              <a:t>The computer generated PW’s are created along with the supporting reports necessary to document the work.</a:t>
            </a:r>
          </a:p>
          <a:p>
            <a:pPr marL="342900" indent="-342900">
              <a:lnSpc>
                <a:spcPct val="110000"/>
              </a:lnSpc>
              <a:buFont typeface="Wingdings" panose="05000000000000000000" pitchFamily="2" charset="2"/>
              <a:buChar char="q"/>
            </a:pPr>
            <a:endParaRPr lang="en-US" sz="1300" dirty="0"/>
          </a:p>
          <a:p>
            <a:pPr marL="342900" indent="-342900">
              <a:lnSpc>
                <a:spcPct val="110000"/>
              </a:lnSpc>
              <a:buFont typeface="Wingdings" panose="05000000000000000000" pitchFamily="2" charset="2"/>
              <a:buChar char="q"/>
            </a:pPr>
            <a:r>
              <a:rPr lang="en-US" sz="2600" dirty="0"/>
              <a:t>This information is sent to HSEM for grant processing</a:t>
            </a:r>
            <a:r>
              <a:rPr lang="en-US" sz="2400" dirty="0"/>
              <a:t>. </a:t>
            </a:r>
          </a:p>
          <a:p>
            <a:pPr marL="342900" indent="-342900">
              <a:lnSpc>
                <a:spcPct val="110000"/>
              </a:lnSpc>
              <a:buFont typeface="Wingdings" panose="05000000000000000000" pitchFamily="2" charset="2"/>
              <a:buChar char="q"/>
            </a:pPr>
            <a:endParaRPr lang="en-US" sz="2400" b="1"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376697292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75259" y="1419078"/>
            <a:ext cx="8229600" cy="4260625"/>
          </a:xfrm>
          <a:ln>
            <a:noFill/>
          </a:ln>
        </p:spPr>
        <p:txBody>
          <a:bodyPr/>
          <a:lstStyle/>
          <a:p>
            <a:endParaRPr lang="en-US" dirty="0">
              <a:solidFill>
                <a:schemeClr val="accent6">
                  <a:lumMod val="40000"/>
                  <a:lumOff val="60000"/>
                </a:schemeClr>
              </a:solidFill>
            </a:endParaRPr>
          </a:p>
        </p:txBody>
      </p:sp>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grpSp>
        <p:nvGrpSpPr>
          <p:cNvPr id="8" name="Group 31"/>
          <p:cNvGrpSpPr>
            <a:grpSpLocks/>
          </p:cNvGrpSpPr>
          <p:nvPr/>
        </p:nvGrpSpPr>
        <p:grpSpPr bwMode="auto">
          <a:xfrm>
            <a:off x="109983" y="1291705"/>
            <a:ext cx="8924033" cy="4420414"/>
            <a:chOff x="528145" y="1686234"/>
            <a:chExt cx="8507322" cy="5044766"/>
          </a:xfrm>
          <a:solidFill>
            <a:schemeClr val="accent6">
              <a:lumMod val="40000"/>
              <a:lumOff val="60000"/>
            </a:schemeClr>
          </a:solidFill>
        </p:grpSpPr>
        <p:sp>
          <p:nvSpPr>
            <p:cNvPr id="9" name="Freeform 3"/>
            <p:cNvSpPr>
              <a:spLocks/>
            </p:cNvSpPr>
            <p:nvPr/>
          </p:nvSpPr>
          <p:spPr bwMode="auto">
            <a:xfrm>
              <a:off x="2079040" y="5881688"/>
              <a:ext cx="1959559" cy="833437"/>
            </a:xfrm>
            <a:custGeom>
              <a:avLst/>
              <a:gdLst>
                <a:gd name="T0" fmla="*/ 2147483647 w 1250"/>
                <a:gd name="T1" fmla="*/ 2147483647 h 556"/>
                <a:gd name="T2" fmla="*/ 2147483647 w 1250"/>
                <a:gd name="T3" fmla="*/ 2147483647 h 556"/>
                <a:gd name="T4" fmla="*/ 2147483647 w 1250"/>
                <a:gd name="T5" fmla="*/ 2147483647 h 556"/>
                <a:gd name="T6" fmla="*/ 2147483647 w 1250"/>
                <a:gd name="T7" fmla="*/ 2147483647 h 556"/>
                <a:gd name="T8" fmla="*/ 2147483647 w 1250"/>
                <a:gd name="T9" fmla="*/ 2147483647 h 556"/>
                <a:gd name="T10" fmla="*/ 2147483647 w 1250"/>
                <a:gd name="T11" fmla="*/ 2147483647 h 556"/>
                <a:gd name="T12" fmla="*/ 0 60000 65536"/>
                <a:gd name="T13" fmla="*/ 0 60000 65536"/>
                <a:gd name="T14" fmla="*/ 0 60000 65536"/>
                <a:gd name="T15" fmla="*/ 0 60000 65536"/>
                <a:gd name="T16" fmla="*/ 0 60000 65536"/>
                <a:gd name="T17" fmla="*/ 0 60000 65536"/>
                <a:gd name="T18" fmla="*/ 0 w 1250"/>
                <a:gd name="T19" fmla="*/ 0 h 556"/>
                <a:gd name="T20" fmla="*/ 1250 w 1250"/>
                <a:gd name="T21" fmla="*/ 556 h 556"/>
              </a:gdLst>
              <a:ahLst/>
              <a:cxnLst>
                <a:cxn ang="T12">
                  <a:pos x="T0" y="T1"/>
                </a:cxn>
                <a:cxn ang="T13">
                  <a:pos x="T2" y="T3"/>
                </a:cxn>
                <a:cxn ang="T14">
                  <a:pos x="T4" y="T5"/>
                </a:cxn>
                <a:cxn ang="T15">
                  <a:pos x="T6" y="T7"/>
                </a:cxn>
                <a:cxn ang="T16">
                  <a:pos x="T8" y="T9"/>
                </a:cxn>
                <a:cxn ang="T17">
                  <a:pos x="T10" y="T11"/>
                </a:cxn>
              </a:cxnLst>
              <a:rect l="T18" t="T19" r="T20" b="T21"/>
              <a:pathLst>
                <a:path w="1250" h="556">
                  <a:moveTo>
                    <a:pt x="1250" y="53"/>
                  </a:moveTo>
                  <a:lnTo>
                    <a:pt x="926" y="270"/>
                  </a:lnTo>
                  <a:lnTo>
                    <a:pt x="1250" y="485"/>
                  </a:lnTo>
                  <a:cubicBezTo>
                    <a:pt x="1126" y="521"/>
                    <a:pt x="357" y="556"/>
                    <a:pt x="179" y="487"/>
                  </a:cubicBezTo>
                  <a:cubicBezTo>
                    <a:pt x="2" y="416"/>
                    <a:pt x="0" y="144"/>
                    <a:pt x="179" y="72"/>
                  </a:cubicBezTo>
                  <a:cubicBezTo>
                    <a:pt x="358" y="0"/>
                    <a:pt x="1030" y="53"/>
                    <a:pt x="1250" y="53"/>
                  </a:cubicBezTo>
                  <a:close/>
                </a:path>
              </a:pathLst>
            </a:custGeom>
            <a:grpFill/>
            <a:ln w="25400">
              <a:solidFill>
                <a:schemeClr val="accent1">
                  <a:alpha val="95000"/>
                </a:schemeClr>
              </a:solidFill>
              <a:round/>
              <a:headEnd/>
              <a:tailEnd/>
            </a:ln>
          </p:spPr>
          <p:txBody>
            <a:bodyPr/>
            <a:lstStyle/>
            <a:p>
              <a:endParaRPr lang="en-US" dirty="0"/>
            </a:p>
          </p:txBody>
        </p:sp>
        <p:sp>
          <p:nvSpPr>
            <p:cNvPr id="10" name="AutoShape 4"/>
            <p:cNvSpPr>
              <a:spLocks noChangeArrowheads="1"/>
            </p:cNvSpPr>
            <p:nvPr/>
          </p:nvSpPr>
          <p:spPr bwMode="auto">
            <a:xfrm>
              <a:off x="2936875" y="1971675"/>
              <a:ext cx="1420813" cy="86201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2700 h 21600"/>
                <a:gd name="T14" fmla="*/ 13500 w 21600"/>
                <a:gd name="T15" fmla="*/ 18900 h 21600"/>
              </a:gdLst>
              <a:ahLst/>
              <a:cxnLst>
                <a:cxn ang="T8">
                  <a:pos x="T0" y="T1"/>
                </a:cxn>
                <a:cxn ang="T9">
                  <a:pos x="T2" y="T3"/>
                </a:cxn>
                <a:cxn ang="T10">
                  <a:pos x="T4" y="T5"/>
                </a:cxn>
                <a:cxn ang="T11">
                  <a:pos x="T6" y="T7"/>
                </a:cxn>
              </a:cxnLst>
              <a:rect l="T12" t="T13" r="T14" b="T15"/>
              <a:pathLst>
                <a:path w="21600" h="21600">
                  <a:moveTo>
                    <a:pt x="10800" y="0"/>
                  </a:moveTo>
                  <a:lnTo>
                    <a:pt x="10800" y="2700"/>
                  </a:lnTo>
                  <a:lnTo>
                    <a:pt x="3375" y="2700"/>
                  </a:lnTo>
                  <a:lnTo>
                    <a:pt x="3375" y="18900"/>
                  </a:lnTo>
                  <a:lnTo>
                    <a:pt x="10800" y="18900"/>
                  </a:lnTo>
                  <a:lnTo>
                    <a:pt x="10800" y="21600"/>
                  </a:lnTo>
                  <a:lnTo>
                    <a:pt x="21600" y="10800"/>
                  </a:lnTo>
                  <a:lnTo>
                    <a:pt x="10800" y="0"/>
                  </a:lnTo>
                  <a:close/>
                </a:path>
                <a:path w="21600" h="21600">
                  <a:moveTo>
                    <a:pt x="1350" y="2700"/>
                  </a:moveTo>
                  <a:lnTo>
                    <a:pt x="1350" y="18900"/>
                  </a:lnTo>
                  <a:lnTo>
                    <a:pt x="2700" y="18900"/>
                  </a:lnTo>
                  <a:lnTo>
                    <a:pt x="2700" y="2700"/>
                  </a:lnTo>
                  <a:lnTo>
                    <a:pt x="1350" y="2700"/>
                  </a:lnTo>
                  <a:close/>
                </a:path>
                <a:path w="21600" h="21600">
                  <a:moveTo>
                    <a:pt x="0" y="2700"/>
                  </a:moveTo>
                  <a:lnTo>
                    <a:pt x="0" y="18900"/>
                  </a:lnTo>
                  <a:lnTo>
                    <a:pt x="675" y="18900"/>
                  </a:lnTo>
                  <a:lnTo>
                    <a:pt x="675" y="2700"/>
                  </a:lnTo>
                  <a:lnTo>
                    <a:pt x="0" y="2700"/>
                  </a:lnTo>
                  <a:close/>
                </a:path>
              </a:pathLst>
            </a:cu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PDA</a:t>
              </a:r>
            </a:p>
          </p:txBody>
        </p:sp>
        <p:sp>
          <p:nvSpPr>
            <p:cNvPr id="11" name="AutoShape 5"/>
            <p:cNvSpPr>
              <a:spLocks noChangeArrowheads="1"/>
            </p:cNvSpPr>
            <p:nvPr/>
          </p:nvSpPr>
          <p:spPr bwMode="auto">
            <a:xfrm>
              <a:off x="528145" y="1686234"/>
              <a:ext cx="2445608" cy="1583446"/>
            </a:xfrm>
            <a:prstGeom prst="irregularSeal1">
              <a:avLst/>
            </a:prstGeom>
            <a:grpFill/>
            <a:ln w="38100">
              <a:solidFill>
                <a:srgbClr val="FF0000"/>
              </a:solidFill>
              <a:miter lim="800000"/>
              <a:headEnd/>
              <a:tailEnd/>
            </a:ln>
          </p:spPr>
          <p:txBody>
            <a:bodyPr wrap="none" anchor="ctr"/>
            <a:lstStyle/>
            <a:p>
              <a:pPr algn="ctr" eaLnBrk="1" hangingPunct="1">
                <a:defRPr/>
              </a:pPr>
              <a:r>
                <a:rPr lang="en-US" sz="2000" b="1" dirty="0">
                  <a:latin typeface="Times New Roman" pitchFamily="18" charset="0"/>
                </a:rPr>
                <a:t>Disaster</a:t>
              </a:r>
            </a:p>
            <a:p>
              <a:pPr algn="ctr" eaLnBrk="1" hangingPunct="1">
                <a:defRPr/>
              </a:pPr>
              <a:r>
                <a:rPr lang="en-US" sz="2000" b="1" dirty="0">
                  <a:latin typeface="Times New Roman" pitchFamily="18" charset="0"/>
                </a:rPr>
                <a:t>Event</a:t>
              </a:r>
            </a:p>
          </p:txBody>
        </p:sp>
        <p:sp>
          <p:nvSpPr>
            <p:cNvPr id="12" name="AutoShape 6"/>
            <p:cNvSpPr>
              <a:spLocks noChangeArrowheads="1"/>
            </p:cNvSpPr>
            <p:nvPr/>
          </p:nvSpPr>
          <p:spPr bwMode="auto">
            <a:xfrm>
              <a:off x="3827365" y="1970885"/>
              <a:ext cx="2228850" cy="862013"/>
            </a:xfrm>
            <a:prstGeom prst="notchedRightArrow">
              <a:avLst>
                <a:gd name="adj1" fmla="val 75000"/>
                <a:gd name="adj2" fmla="val 82369"/>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Governor’s</a:t>
              </a:r>
            </a:p>
            <a:p>
              <a:pPr algn="ctr" eaLnBrk="1" hangingPunct="1"/>
              <a:r>
                <a:rPr lang="en-US" sz="2000" b="1" dirty="0">
                  <a:solidFill>
                    <a:srgbClr val="B2B2B2"/>
                  </a:solidFill>
                  <a:latin typeface="Times New Roman" pitchFamily="18" charset="0"/>
                </a:rPr>
                <a:t>Request</a:t>
              </a:r>
            </a:p>
          </p:txBody>
        </p:sp>
        <p:sp>
          <p:nvSpPr>
            <p:cNvPr id="13" name="AutoShape 7"/>
            <p:cNvSpPr>
              <a:spLocks noChangeArrowheads="1"/>
            </p:cNvSpPr>
            <p:nvPr/>
          </p:nvSpPr>
          <p:spPr bwMode="auto">
            <a:xfrm>
              <a:off x="5613400" y="1971675"/>
              <a:ext cx="2194560" cy="862013"/>
            </a:xfrm>
            <a:prstGeom prst="notchedRightArrow">
              <a:avLst>
                <a:gd name="adj1" fmla="val 75343"/>
                <a:gd name="adj2" fmla="val 82375"/>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000066"/>
                  </a:solidFill>
                  <a:latin typeface="Times New Roman" pitchFamily="18" charset="0"/>
                </a:rPr>
                <a:t>    </a:t>
              </a:r>
              <a:r>
                <a:rPr lang="en-US" sz="2000" b="1" dirty="0">
                  <a:solidFill>
                    <a:srgbClr val="B2B2B2"/>
                  </a:solidFill>
                  <a:latin typeface="Times New Roman" pitchFamily="18" charset="0"/>
                </a:rPr>
                <a:t>Declaration</a:t>
              </a:r>
            </a:p>
          </p:txBody>
        </p:sp>
        <p:sp>
          <p:nvSpPr>
            <p:cNvPr id="14" name="AutoShape 8"/>
            <p:cNvSpPr>
              <a:spLocks noChangeArrowheads="1"/>
            </p:cNvSpPr>
            <p:nvPr/>
          </p:nvSpPr>
          <p:spPr bwMode="auto">
            <a:xfrm flipH="1">
              <a:off x="5467401" y="3263900"/>
              <a:ext cx="2228850" cy="862013"/>
            </a:xfrm>
            <a:prstGeom prst="notchedRightArrow">
              <a:avLst>
                <a:gd name="adj1" fmla="val 75000"/>
                <a:gd name="adj2" fmla="val 82369"/>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Applicants’</a:t>
              </a:r>
            </a:p>
            <a:p>
              <a:pPr algn="ctr" eaLnBrk="1" hangingPunct="1"/>
              <a:r>
                <a:rPr lang="en-US" sz="2000" b="1" dirty="0">
                  <a:solidFill>
                    <a:srgbClr val="B2B2B2"/>
                  </a:solidFill>
                  <a:latin typeface="Times New Roman" pitchFamily="18" charset="0"/>
                </a:rPr>
                <a:t>Briefing</a:t>
              </a:r>
            </a:p>
          </p:txBody>
        </p:sp>
        <p:sp>
          <p:nvSpPr>
            <p:cNvPr id="15" name="AutoShape 9"/>
            <p:cNvSpPr>
              <a:spLocks noChangeArrowheads="1"/>
            </p:cNvSpPr>
            <p:nvPr/>
          </p:nvSpPr>
          <p:spPr bwMode="auto">
            <a:xfrm flipH="1">
              <a:off x="3693064" y="3263441"/>
              <a:ext cx="2228850" cy="862013"/>
            </a:xfrm>
            <a:prstGeom prst="notchedRightArrow">
              <a:avLst>
                <a:gd name="adj1" fmla="val 75000"/>
                <a:gd name="adj2" fmla="val 82369"/>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Submission</a:t>
              </a:r>
            </a:p>
            <a:p>
              <a:pPr algn="ctr" eaLnBrk="1" hangingPunct="1"/>
              <a:r>
                <a:rPr lang="en-US" sz="2000" b="1" dirty="0">
                  <a:solidFill>
                    <a:srgbClr val="B2B2B2"/>
                  </a:solidFill>
                  <a:latin typeface="Times New Roman" pitchFamily="18" charset="0"/>
                </a:rPr>
                <a:t>of Request</a:t>
              </a:r>
            </a:p>
          </p:txBody>
        </p:sp>
        <p:sp>
          <p:nvSpPr>
            <p:cNvPr id="16" name="AutoShape 10"/>
            <p:cNvSpPr>
              <a:spLocks noChangeArrowheads="1"/>
            </p:cNvSpPr>
            <p:nvPr/>
          </p:nvSpPr>
          <p:spPr bwMode="auto">
            <a:xfrm flipH="1">
              <a:off x="1942679" y="3278014"/>
              <a:ext cx="2194560" cy="862013"/>
            </a:xfrm>
            <a:prstGeom prst="notchedRightArrow">
              <a:avLst>
                <a:gd name="adj1" fmla="val 75000"/>
                <a:gd name="adj2" fmla="val 82434"/>
              </a:avLst>
            </a:prstGeom>
            <a:grpFill/>
            <a:ln w="25400">
              <a:solidFill>
                <a:schemeClr val="accent1">
                  <a:alpha val="95000"/>
                </a:schemeClr>
              </a:solidFill>
              <a:miter lim="800000"/>
              <a:headEnd/>
              <a:tailEnd/>
            </a:ln>
          </p:spPr>
          <p:txBody>
            <a:bodyPr wrap="none" anchor="ctr"/>
            <a:lstStyle/>
            <a:p>
              <a:pPr algn="ctr" eaLnBrk="1" hangingPunct="1"/>
              <a:r>
                <a:rPr lang="en-US" sz="2000" b="1" dirty="0" smtClean="0">
                  <a:solidFill>
                    <a:srgbClr val="B2B2B2"/>
                  </a:solidFill>
                  <a:latin typeface="Times New Roman" pitchFamily="18" charset="0"/>
                </a:rPr>
                <a:t> Exploratory</a:t>
              </a:r>
              <a:endParaRPr lang="en-US" sz="2000" b="1" dirty="0">
                <a:solidFill>
                  <a:srgbClr val="B2B2B2"/>
                </a:solidFill>
                <a:latin typeface="Times New Roman" pitchFamily="18" charset="0"/>
              </a:endParaRPr>
            </a:p>
            <a:p>
              <a:pPr algn="ctr" eaLnBrk="1" hangingPunct="1"/>
              <a:r>
                <a:rPr lang="en-US" sz="2000" b="1" dirty="0" smtClean="0">
                  <a:solidFill>
                    <a:srgbClr val="B2B2B2"/>
                  </a:solidFill>
                  <a:latin typeface="Times New Roman" pitchFamily="18" charset="0"/>
                </a:rPr>
                <a:t> Call </a:t>
              </a:r>
              <a:endParaRPr lang="en-US" sz="2000" b="1" dirty="0">
                <a:solidFill>
                  <a:srgbClr val="B2B2B2"/>
                </a:solidFill>
                <a:latin typeface="Times New Roman" pitchFamily="18" charset="0"/>
              </a:endParaRPr>
            </a:p>
          </p:txBody>
        </p:sp>
        <p:grpSp>
          <p:nvGrpSpPr>
            <p:cNvPr id="17" name="Group 11"/>
            <p:cNvGrpSpPr>
              <a:grpSpLocks/>
            </p:cNvGrpSpPr>
            <p:nvPr/>
          </p:nvGrpSpPr>
          <p:grpSpPr bwMode="auto">
            <a:xfrm>
              <a:off x="6905042" y="2068959"/>
              <a:ext cx="2130425" cy="2056954"/>
              <a:chOff x="3950" y="785"/>
              <a:chExt cx="1296" cy="1373"/>
            </a:xfrm>
            <a:grpFill/>
          </p:grpSpPr>
          <p:sp>
            <p:nvSpPr>
              <p:cNvPr id="32" name="AutoShape 12"/>
              <p:cNvSpPr>
                <a:spLocks noChangeArrowheads="1"/>
              </p:cNvSpPr>
              <p:nvPr/>
            </p:nvSpPr>
            <p:spPr bwMode="auto">
              <a:xfrm>
                <a:off x="4224" y="790"/>
                <a:ext cx="670" cy="432"/>
              </a:xfrm>
              <a:prstGeom prst="chevron">
                <a:avLst>
                  <a:gd name="adj" fmla="val 75234"/>
                </a:avLst>
              </a:prstGeom>
              <a:grpFill/>
              <a:ln w="25400">
                <a:solidFill>
                  <a:schemeClr val="accent1">
                    <a:alpha val="95000"/>
                  </a:schemeClr>
                </a:solidFill>
                <a:miter lim="800000"/>
                <a:headEnd/>
                <a:tailEnd/>
              </a:ln>
            </p:spPr>
            <p:txBody>
              <a:bodyPr wrap="none" anchor="ctr"/>
              <a:lstStyle/>
              <a:p>
                <a:endParaRPr lang="en-US" dirty="0"/>
              </a:p>
            </p:txBody>
          </p:sp>
          <p:sp>
            <p:nvSpPr>
              <p:cNvPr id="33" name="AutoShape 13"/>
              <p:cNvSpPr>
                <a:spLocks noChangeArrowheads="1"/>
              </p:cNvSpPr>
              <p:nvPr/>
            </p:nvSpPr>
            <p:spPr bwMode="auto">
              <a:xfrm rot="5400000">
                <a:off x="3950" y="785"/>
                <a:ext cx="1296" cy="12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67 h 21600"/>
                </a:gdLst>
                <a:ahLst/>
                <a:cxnLst>
                  <a:cxn ang="T8">
                    <a:pos x="T0" y="T1"/>
                  </a:cxn>
                  <a:cxn ang="T9">
                    <a:pos x="T2" y="T3"/>
                  </a:cxn>
                  <a:cxn ang="T10">
                    <a:pos x="T4" y="T5"/>
                  </a:cxn>
                  <a:cxn ang="T11">
                    <a:pos x="T6" y="T7"/>
                  </a:cxn>
                </a:cxnLst>
                <a:rect l="T12" t="T13" r="T14" b="T15"/>
                <a:pathLst>
                  <a:path w="21600" h="21600">
                    <a:moveTo>
                      <a:pt x="7199" y="10815"/>
                    </a:moveTo>
                    <a:cubicBezTo>
                      <a:pt x="7199" y="10810"/>
                      <a:pt x="7199" y="10805"/>
                      <a:pt x="7199" y="10800"/>
                    </a:cubicBezTo>
                    <a:cubicBezTo>
                      <a:pt x="7199" y="8811"/>
                      <a:pt x="8811" y="7199"/>
                      <a:pt x="10800" y="7199"/>
                    </a:cubicBezTo>
                    <a:cubicBezTo>
                      <a:pt x="12788" y="7199"/>
                      <a:pt x="14401" y="8811"/>
                      <a:pt x="14401" y="10800"/>
                    </a:cubicBezTo>
                    <a:cubicBezTo>
                      <a:pt x="14401" y="10805"/>
                      <a:pt x="14400" y="10810"/>
                      <a:pt x="14400" y="10815"/>
                    </a:cubicBezTo>
                    <a:lnTo>
                      <a:pt x="21599" y="10847"/>
                    </a:lnTo>
                    <a:cubicBezTo>
                      <a:pt x="21599" y="10831"/>
                      <a:pt x="21600" y="10815"/>
                      <a:pt x="21600" y="10800"/>
                    </a:cubicBezTo>
                    <a:cubicBezTo>
                      <a:pt x="21600" y="4835"/>
                      <a:pt x="16764" y="0"/>
                      <a:pt x="10800" y="0"/>
                    </a:cubicBezTo>
                    <a:cubicBezTo>
                      <a:pt x="4835" y="0"/>
                      <a:pt x="0" y="4835"/>
                      <a:pt x="0" y="10800"/>
                    </a:cubicBezTo>
                    <a:cubicBezTo>
                      <a:pt x="-1" y="10815"/>
                      <a:pt x="0" y="10831"/>
                      <a:pt x="0" y="10847"/>
                    </a:cubicBezTo>
                    <a:lnTo>
                      <a:pt x="7199" y="10815"/>
                    </a:lnTo>
                    <a:close/>
                  </a:path>
                </a:pathLst>
              </a:custGeom>
              <a:grpFill/>
              <a:ln w="25400">
                <a:solidFill>
                  <a:schemeClr val="accent1">
                    <a:alpha val="95000"/>
                  </a:schemeClr>
                </a:solidFill>
                <a:miter lim="800000"/>
                <a:headEnd/>
                <a:tailEnd/>
              </a:ln>
            </p:spPr>
            <p:txBody>
              <a:bodyPr wrap="none" anchor="ctr"/>
              <a:lstStyle/>
              <a:p>
                <a:endParaRPr lang="en-US" dirty="0"/>
              </a:p>
            </p:txBody>
          </p:sp>
          <p:sp>
            <p:nvSpPr>
              <p:cNvPr id="34" name="AutoShape 14"/>
              <p:cNvSpPr>
                <a:spLocks noChangeArrowheads="1"/>
              </p:cNvSpPr>
              <p:nvPr/>
            </p:nvSpPr>
            <p:spPr bwMode="auto">
              <a:xfrm flipH="1">
                <a:off x="4116" y="1582"/>
                <a:ext cx="482" cy="576"/>
              </a:xfrm>
              <a:prstGeom prst="rightArrow">
                <a:avLst>
                  <a:gd name="adj1" fmla="val 75009"/>
                  <a:gd name="adj2" fmla="val 88593"/>
                </a:avLst>
              </a:prstGeom>
              <a:grpFill/>
              <a:ln w="25400">
                <a:solidFill>
                  <a:schemeClr val="accent1">
                    <a:alpha val="95000"/>
                  </a:schemeClr>
                </a:solidFill>
                <a:miter lim="800000"/>
                <a:headEnd/>
                <a:tailEnd/>
              </a:ln>
            </p:spPr>
            <p:txBody>
              <a:bodyPr wrap="none" anchor="ctr"/>
              <a:lstStyle/>
              <a:p>
                <a:endParaRPr lang="en-US" dirty="0"/>
              </a:p>
            </p:txBody>
          </p:sp>
        </p:grpSp>
        <p:grpSp>
          <p:nvGrpSpPr>
            <p:cNvPr id="18" name="Group 15"/>
            <p:cNvGrpSpPr>
              <a:grpSpLocks/>
            </p:cNvGrpSpPr>
            <p:nvPr/>
          </p:nvGrpSpPr>
          <p:grpSpPr bwMode="auto">
            <a:xfrm flipH="1">
              <a:off x="743421" y="3385333"/>
              <a:ext cx="2130425" cy="2035980"/>
              <a:chOff x="3952" y="799"/>
              <a:chExt cx="1296" cy="1359"/>
            </a:xfrm>
            <a:grpFill/>
          </p:grpSpPr>
          <p:sp>
            <p:nvSpPr>
              <p:cNvPr id="29" name="AutoShape 16"/>
              <p:cNvSpPr>
                <a:spLocks noChangeArrowheads="1"/>
              </p:cNvSpPr>
              <p:nvPr/>
            </p:nvSpPr>
            <p:spPr bwMode="auto">
              <a:xfrm>
                <a:off x="4261" y="799"/>
                <a:ext cx="670" cy="432"/>
              </a:xfrm>
              <a:prstGeom prst="chevron">
                <a:avLst>
                  <a:gd name="adj" fmla="val 75234"/>
                </a:avLst>
              </a:prstGeom>
              <a:grpFill/>
              <a:ln w="25400">
                <a:solidFill>
                  <a:schemeClr val="accent1">
                    <a:alpha val="95000"/>
                  </a:schemeClr>
                </a:solidFill>
                <a:miter lim="800000"/>
                <a:headEnd/>
                <a:tailEnd/>
              </a:ln>
            </p:spPr>
            <p:txBody>
              <a:bodyPr wrap="none" anchor="ctr"/>
              <a:lstStyle/>
              <a:p>
                <a:endParaRPr lang="en-US" dirty="0"/>
              </a:p>
            </p:txBody>
          </p:sp>
          <p:sp>
            <p:nvSpPr>
              <p:cNvPr id="30" name="AutoShape 17"/>
              <p:cNvSpPr>
                <a:spLocks noChangeArrowheads="1"/>
              </p:cNvSpPr>
              <p:nvPr/>
            </p:nvSpPr>
            <p:spPr bwMode="auto">
              <a:xfrm rot="5400000">
                <a:off x="3952" y="800"/>
                <a:ext cx="1296" cy="129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67 h 21600"/>
                </a:gdLst>
                <a:ahLst/>
                <a:cxnLst>
                  <a:cxn ang="T8">
                    <a:pos x="T0" y="T1"/>
                  </a:cxn>
                  <a:cxn ang="T9">
                    <a:pos x="T2" y="T3"/>
                  </a:cxn>
                  <a:cxn ang="T10">
                    <a:pos x="T4" y="T5"/>
                  </a:cxn>
                  <a:cxn ang="T11">
                    <a:pos x="T6" y="T7"/>
                  </a:cxn>
                </a:cxnLst>
                <a:rect l="T12" t="T13" r="T14" b="T15"/>
                <a:pathLst>
                  <a:path w="21600" h="21600">
                    <a:moveTo>
                      <a:pt x="7199" y="10815"/>
                    </a:moveTo>
                    <a:cubicBezTo>
                      <a:pt x="7199" y="10810"/>
                      <a:pt x="7199" y="10805"/>
                      <a:pt x="7199" y="10800"/>
                    </a:cubicBezTo>
                    <a:cubicBezTo>
                      <a:pt x="7199" y="8811"/>
                      <a:pt x="8811" y="7199"/>
                      <a:pt x="10800" y="7199"/>
                    </a:cubicBezTo>
                    <a:cubicBezTo>
                      <a:pt x="12788" y="7199"/>
                      <a:pt x="14401" y="8811"/>
                      <a:pt x="14401" y="10800"/>
                    </a:cubicBezTo>
                    <a:cubicBezTo>
                      <a:pt x="14401" y="10805"/>
                      <a:pt x="14400" y="10810"/>
                      <a:pt x="14400" y="10815"/>
                    </a:cubicBezTo>
                    <a:lnTo>
                      <a:pt x="21599" y="10847"/>
                    </a:lnTo>
                    <a:cubicBezTo>
                      <a:pt x="21599" y="10831"/>
                      <a:pt x="21600" y="10815"/>
                      <a:pt x="21600" y="10800"/>
                    </a:cubicBezTo>
                    <a:cubicBezTo>
                      <a:pt x="21600" y="4835"/>
                      <a:pt x="16764" y="0"/>
                      <a:pt x="10800" y="0"/>
                    </a:cubicBezTo>
                    <a:cubicBezTo>
                      <a:pt x="4835" y="0"/>
                      <a:pt x="0" y="4835"/>
                      <a:pt x="0" y="10800"/>
                    </a:cubicBezTo>
                    <a:cubicBezTo>
                      <a:pt x="-1" y="10815"/>
                      <a:pt x="0" y="10831"/>
                      <a:pt x="0" y="10847"/>
                    </a:cubicBezTo>
                    <a:lnTo>
                      <a:pt x="7199" y="10815"/>
                    </a:lnTo>
                    <a:close/>
                  </a:path>
                </a:pathLst>
              </a:custGeom>
              <a:grpFill/>
              <a:ln w="25400">
                <a:solidFill>
                  <a:schemeClr val="accent1">
                    <a:alpha val="95000"/>
                  </a:schemeClr>
                </a:solidFill>
                <a:miter lim="800000"/>
                <a:headEnd/>
                <a:tailEnd/>
              </a:ln>
            </p:spPr>
            <p:txBody>
              <a:bodyPr wrap="none" anchor="ctr"/>
              <a:lstStyle/>
              <a:p>
                <a:endParaRPr lang="en-US" dirty="0"/>
              </a:p>
            </p:txBody>
          </p:sp>
          <p:sp>
            <p:nvSpPr>
              <p:cNvPr id="31" name="AutoShape 18"/>
              <p:cNvSpPr>
                <a:spLocks noChangeArrowheads="1"/>
              </p:cNvSpPr>
              <p:nvPr/>
            </p:nvSpPr>
            <p:spPr bwMode="auto">
              <a:xfrm flipH="1">
                <a:off x="4116" y="1582"/>
                <a:ext cx="482" cy="576"/>
              </a:xfrm>
              <a:prstGeom prst="rightArrow">
                <a:avLst>
                  <a:gd name="adj1" fmla="val 75009"/>
                  <a:gd name="adj2" fmla="val 88593"/>
                </a:avLst>
              </a:prstGeom>
              <a:grpFill/>
              <a:ln w="25400">
                <a:solidFill>
                  <a:schemeClr val="accent1">
                    <a:alpha val="96000"/>
                  </a:schemeClr>
                </a:solidFill>
                <a:miter lim="800000"/>
                <a:headEnd/>
                <a:tailEnd/>
              </a:ln>
            </p:spPr>
            <p:txBody>
              <a:bodyPr wrap="none" anchor="ctr"/>
              <a:lstStyle/>
              <a:p>
                <a:endParaRPr lang="en-US" dirty="0"/>
              </a:p>
            </p:txBody>
          </p:sp>
        </p:grpSp>
        <p:sp>
          <p:nvSpPr>
            <p:cNvPr id="19" name="AutoShape 19"/>
            <p:cNvSpPr>
              <a:spLocks noChangeArrowheads="1"/>
            </p:cNvSpPr>
            <p:nvPr/>
          </p:nvSpPr>
          <p:spPr bwMode="auto">
            <a:xfrm>
              <a:off x="2149900" y="4564371"/>
              <a:ext cx="2486623" cy="863600"/>
            </a:xfrm>
            <a:prstGeom prst="notchedRightArrow">
              <a:avLst>
                <a:gd name="adj1" fmla="val 75000"/>
                <a:gd name="adj2" fmla="val 82415"/>
              </a:avLst>
            </a:prstGeom>
            <a:grpFill/>
            <a:ln w="25400">
              <a:solidFill>
                <a:schemeClr val="accent1">
                  <a:alpha val="95000"/>
                </a:schemeClr>
              </a:solidFill>
              <a:miter lim="800000"/>
              <a:headEnd/>
              <a:tailEnd/>
            </a:ln>
          </p:spPr>
          <p:txBody>
            <a:bodyPr wrap="none" anchor="ctr"/>
            <a:lstStyle/>
            <a:p>
              <a:pPr algn="ctr" eaLnBrk="1" hangingPunct="1"/>
              <a:r>
                <a:rPr lang="en-US" sz="2000" b="1" dirty="0" smtClean="0">
                  <a:solidFill>
                    <a:srgbClr val="B2B2B2"/>
                  </a:solidFill>
                  <a:latin typeface="Times New Roman" pitchFamily="18" charset="0"/>
                </a:rPr>
                <a:t>Recovery </a:t>
              </a:r>
            </a:p>
            <a:p>
              <a:pPr algn="ctr" eaLnBrk="1" hangingPunct="1"/>
              <a:r>
                <a:rPr lang="en-US" sz="2000" b="1" dirty="0" smtClean="0">
                  <a:solidFill>
                    <a:srgbClr val="B2B2B2"/>
                  </a:solidFill>
                  <a:latin typeface="Times New Roman" pitchFamily="18" charset="0"/>
                </a:rPr>
                <a:t>Scoping Meeting </a:t>
              </a:r>
              <a:endParaRPr lang="en-US" sz="2000" b="1" dirty="0">
                <a:solidFill>
                  <a:srgbClr val="B2B2B2"/>
                </a:solidFill>
                <a:latin typeface="Times New Roman" pitchFamily="18" charset="0"/>
              </a:endParaRPr>
            </a:p>
          </p:txBody>
        </p:sp>
        <p:sp>
          <p:nvSpPr>
            <p:cNvPr id="20" name="AutoShape 20"/>
            <p:cNvSpPr>
              <a:spLocks noChangeArrowheads="1"/>
            </p:cNvSpPr>
            <p:nvPr/>
          </p:nvSpPr>
          <p:spPr bwMode="auto">
            <a:xfrm>
              <a:off x="4200672" y="4557713"/>
              <a:ext cx="2551772" cy="863600"/>
            </a:xfrm>
            <a:prstGeom prst="notchedRightArrow">
              <a:avLst>
                <a:gd name="adj1" fmla="val 75000"/>
                <a:gd name="adj2" fmla="val 82051"/>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Project</a:t>
              </a:r>
            </a:p>
            <a:p>
              <a:pPr algn="ctr" eaLnBrk="1" hangingPunct="1"/>
              <a:r>
                <a:rPr lang="en-US" sz="2000" b="1" dirty="0" smtClean="0">
                  <a:solidFill>
                    <a:srgbClr val="B2B2B2"/>
                  </a:solidFill>
                  <a:latin typeface="Times New Roman" pitchFamily="18" charset="0"/>
                </a:rPr>
                <a:t>Formulation</a:t>
              </a:r>
              <a:endParaRPr lang="en-US" sz="2000" b="1" dirty="0">
                <a:solidFill>
                  <a:srgbClr val="B2B2B2"/>
                </a:solidFill>
                <a:latin typeface="Times New Roman" pitchFamily="18" charset="0"/>
              </a:endParaRPr>
            </a:p>
          </p:txBody>
        </p:sp>
        <p:grpSp>
          <p:nvGrpSpPr>
            <p:cNvPr id="21" name="Group 21"/>
            <p:cNvGrpSpPr>
              <a:grpSpLocks/>
            </p:cNvGrpSpPr>
            <p:nvPr/>
          </p:nvGrpSpPr>
          <p:grpSpPr bwMode="auto">
            <a:xfrm>
              <a:off x="6466723" y="4667162"/>
              <a:ext cx="2528236" cy="2049551"/>
              <a:chOff x="3947" y="791"/>
              <a:chExt cx="1538" cy="1367"/>
            </a:xfrm>
            <a:grpFill/>
          </p:grpSpPr>
          <p:sp>
            <p:nvSpPr>
              <p:cNvPr id="27" name="AutoShape 23"/>
              <p:cNvSpPr>
                <a:spLocks noChangeArrowheads="1"/>
              </p:cNvSpPr>
              <p:nvPr/>
            </p:nvSpPr>
            <p:spPr bwMode="auto">
              <a:xfrm rot="5400000">
                <a:off x="4068" y="670"/>
                <a:ext cx="1296" cy="153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67 h 21600"/>
                </a:gdLst>
                <a:ahLst/>
                <a:cxnLst>
                  <a:cxn ang="T8">
                    <a:pos x="T0" y="T1"/>
                  </a:cxn>
                  <a:cxn ang="T9">
                    <a:pos x="T2" y="T3"/>
                  </a:cxn>
                  <a:cxn ang="T10">
                    <a:pos x="T4" y="T5"/>
                  </a:cxn>
                  <a:cxn ang="T11">
                    <a:pos x="T6" y="T7"/>
                  </a:cxn>
                </a:cxnLst>
                <a:rect l="T12" t="T13" r="T14" b="T15"/>
                <a:pathLst>
                  <a:path w="21600" h="21600">
                    <a:moveTo>
                      <a:pt x="7199" y="10815"/>
                    </a:moveTo>
                    <a:cubicBezTo>
                      <a:pt x="7199" y="10810"/>
                      <a:pt x="7199" y="10805"/>
                      <a:pt x="7199" y="10800"/>
                    </a:cubicBezTo>
                    <a:cubicBezTo>
                      <a:pt x="7199" y="8811"/>
                      <a:pt x="8811" y="7199"/>
                      <a:pt x="10800" y="7199"/>
                    </a:cubicBezTo>
                    <a:cubicBezTo>
                      <a:pt x="12788" y="7199"/>
                      <a:pt x="14401" y="8811"/>
                      <a:pt x="14401" y="10800"/>
                    </a:cubicBezTo>
                    <a:cubicBezTo>
                      <a:pt x="14401" y="10805"/>
                      <a:pt x="14400" y="10810"/>
                      <a:pt x="14400" y="10815"/>
                    </a:cubicBezTo>
                    <a:lnTo>
                      <a:pt x="21599" y="10847"/>
                    </a:lnTo>
                    <a:cubicBezTo>
                      <a:pt x="21599" y="10831"/>
                      <a:pt x="21600" y="10815"/>
                      <a:pt x="21600" y="10800"/>
                    </a:cubicBezTo>
                    <a:cubicBezTo>
                      <a:pt x="21600" y="4835"/>
                      <a:pt x="16764" y="0"/>
                      <a:pt x="10800" y="0"/>
                    </a:cubicBezTo>
                    <a:cubicBezTo>
                      <a:pt x="4835" y="0"/>
                      <a:pt x="0" y="4835"/>
                      <a:pt x="0" y="10800"/>
                    </a:cubicBezTo>
                    <a:cubicBezTo>
                      <a:pt x="-1" y="10815"/>
                      <a:pt x="0" y="10831"/>
                      <a:pt x="0" y="10847"/>
                    </a:cubicBezTo>
                    <a:lnTo>
                      <a:pt x="7199" y="10815"/>
                    </a:lnTo>
                    <a:close/>
                  </a:path>
                </a:pathLst>
              </a:custGeom>
              <a:grpFill/>
              <a:ln w="25400">
                <a:solidFill>
                  <a:schemeClr val="accent1">
                    <a:alpha val="95000"/>
                  </a:schemeClr>
                </a:solidFill>
                <a:miter lim="800000"/>
                <a:headEnd/>
                <a:tailEnd/>
              </a:ln>
            </p:spPr>
            <p:txBody>
              <a:bodyPr wrap="none" anchor="ctr"/>
              <a:lstStyle/>
              <a:p>
                <a:endParaRPr lang="en-US" dirty="0"/>
              </a:p>
            </p:txBody>
          </p:sp>
          <p:sp>
            <p:nvSpPr>
              <p:cNvPr id="28" name="AutoShape 24"/>
              <p:cNvSpPr>
                <a:spLocks noChangeArrowheads="1"/>
              </p:cNvSpPr>
              <p:nvPr/>
            </p:nvSpPr>
            <p:spPr bwMode="auto">
              <a:xfrm flipH="1">
                <a:off x="4121" y="1582"/>
                <a:ext cx="613" cy="576"/>
              </a:xfrm>
              <a:prstGeom prst="rightArrow">
                <a:avLst>
                  <a:gd name="adj1" fmla="val 75009"/>
                  <a:gd name="adj2" fmla="val 88593"/>
                </a:avLst>
              </a:prstGeom>
              <a:grpFill/>
              <a:ln w="25400">
                <a:solidFill>
                  <a:schemeClr val="accent1">
                    <a:alpha val="95000"/>
                  </a:schemeClr>
                </a:solidFill>
                <a:miter lim="800000"/>
                <a:headEnd/>
                <a:tailEnd/>
              </a:ln>
            </p:spPr>
            <p:txBody>
              <a:bodyPr wrap="none" anchor="ctr"/>
              <a:lstStyle/>
              <a:p>
                <a:endParaRPr lang="en-US" dirty="0"/>
              </a:p>
            </p:txBody>
          </p:sp>
        </p:grpSp>
        <p:sp>
          <p:nvSpPr>
            <p:cNvPr id="22" name="AutoShape 25"/>
            <p:cNvSpPr>
              <a:spLocks noChangeArrowheads="1"/>
            </p:cNvSpPr>
            <p:nvPr/>
          </p:nvSpPr>
          <p:spPr bwMode="auto">
            <a:xfrm flipH="1">
              <a:off x="3581329" y="5852315"/>
              <a:ext cx="2209522" cy="864191"/>
            </a:xfrm>
            <a:prstGeom prst="notchedRightArrow">
              <a:avLst>
                <a:gd name="adj1" fmla="val 75000"/>
                <a:gd name="adj2" fmla="val 81980"/>
              </a:avLst>
            </a:prstGeom>
            <a:grpFill/>
            <a:ln w="25400">
              <a:solidFill>
                <a:schemeClr val="accent1">
                  <a:alpha val="95000"/>
                </a:schemeClr>
              </a:solidFill>
              <a:miter lim="800000"/>
              <a:headEnd/>
              <a:tailEnd/>
            </a:ln>
          </p:spPr>
          <p:txBody>
            <a:bodyPr wrap="none" anchor="ctr"/>
            <a:lstStyle/>
            <a:p>
              <a:pPr algn="ctr" eaLnBrk="1" hangingPunct="1">
                <a:defRPr/>
              </a:pPr>
              <a:r>
                <a:rPr lang="en-US" sz="2000" b="1" dirty="0">
                  <a:latin typeface="Times New Roman" pitchFamily="18" charset="0"/>
                </a:rPr>
                <a:t>Subgrantee</a:t>
              </a:r>
              <a:r>
                <a:rPr lang="en-US" sz="2000" b="1" dirty="0">
                  <a:solidFill>
                    <a:srgbClr val="002F80"/>
                  </a:solidFill>
                  <a:latin typeface="Times New Roman" pitchFamily="18" charset="0"/>
                </a:rPr>
                <a:t>    </a:t>
              </a:r>
            </a:p>
          </p:txBody>
        </p:sp>
        <p:sp>
          <p:nvSpPr>
            <p:cNvPr id="23" name="AutoShape 26"/>
            <p:cNvSpPr>
              <a:spLocks noChangeArrowheads="1"/>
            </p:cNvSpPr>
            <p:nvPr/>
          </p:nvSpPr>
          <p:spPr bwMode="auto">
            <a:xfrm>
              <a:off x="6286719" y="4571941"/>
              <a:ext cx="2011680" cy="863600"/>
            </a:xfrm>
            <a:prstGeom prst="notchedRightArrow">
              <a:avLst>
                <a:gd name="adj1" fmla="val 75343"/>
                <a:gd name="adj2" fmla="val 82468"/>
              </a:avLst>
            </a:prstGeom>
            <a:grpFill/>
            <a:ln w="25400">
              <a:solidFill>
                <a:schemeClr val="accent1">
                  <a:alpha val="95000"/>
                </a:schemeClr>
              </a:solidFill>
              <a:miter lim="800000"/>
              <a:headEnd/>
              <a:tailEnd/>
            </a:ln>
          </p:spPr>
          <p:txBody>
            <a:bodyPr wrap="none" anchor="ctr"/>
            <a:lstStyle/>
            <a:p>
              <a:pPr algn="ctr" eaLnBrk="1" hangingPunct="1"/>
              <a:r>
                <a:rPr lang="en-US" sz="2000" b="1" dirty="0">
                  <a:solidFill>
                    <a:srgbClr val="B2B2B2"/>
                  </a:solidFill>
                  <a:latin typeface="Times New Roman" pitchFamily="18" charset="0"/>
                </a:rPr>
                <a:t> </a:t>
              </a:r>
              <a:r>
                <a:rPr lang="en-US" sz="2000" b="1" dirty="0" smtClean="0">
                  <a:solidFill>
                    <a:srgbClr val="B2B2B2"/>
                  </a:solidFill>
                  <a:latin typeface="Times New Roman" pitchFamily="18" charset="0"/>
                </a:rPr>
                <a:t>Review &amp; </a:t>
              </a:r>
            </a:p>
            <a:p>
              <a:pPr algn="ctr" eaLnBrk="1" hangingPunct="1"/>
              <a:r>
                <a:rPr lang="en-US" sz="2000" b="1" dirty="0" smtClean="0">
                  <a:solidFill>
                    <a:srgbClr val="B2B2B2"/>
                  </a:solidFill>
                  <a:latin typeface="Times New Roman" pitchFamily="18" charset="0"/>
                </a:rPr>
                <a:t>Approval</a:t>
              </a:r>
              <a:endParaRPr lang="en-US" sz="2000" b="1" dirty="0">
                <a:solidFill>
                  <a:srgbClr val="B2B2B2"/>
                </a:solidFill>
                <a:latin typeface="Times New Roman" pitchFamily="18" charset="0"/>
              </a:endParaRPr>
            </a:p>
          </p:txBody>
        </p:sp>
        <p:sp>
          <p:nvSpPr>
            <p:cNvPr id="24" name="AutoShape 27"/>
            <p:cNvSpPr>
              <a:spLocks noChangeArrowheads="1"/>
            </p:cNvSpPr>
            <p:nvPr/>
          </p:nvSpPr>
          <p:spPr bwMode="auto">
            <a:xfrm flipH="1">
              <a:off x="5335327" y="5866809"/>
              <a:ext cx="1873553" cy="864191"/>
            </a:xfrm>
            <a:prstGeom prst="notchedRightArrow">
              <a:avLst>
                <a:gd name="adj1" fmla="val 75009"/>
                <a:gd name="adj2" fmla="val 82440"/>
              </a:avLst>
            </a:prstGeom>
            <a:grpFill/>
            <a:ln w="25400">
              <a:solidFill>
                <a:schemeClr val="accent1">
                  <a:alpha val="95000"/>
                </a:schemeClr>
              </a:solidFill>
              <a:miter lim="800000"/>
              <a:headEnd/>
              <a:tailEnd/>
            </a:ln>
          </p:spPr>
          <p:txBody>
            <a:bodyPr wrap="none" anchor="ctr"/>
            <a:lstStyle/>
            <a:p>
              <a:pPr algn="ctr" eaLnBrk="1" hangingPunct="1">
                <a:defRPr/>
              </a:pPr>
              <a:r>
                <a:rPr lang="en-US" sz="2000" b="1" dirty="0">
                  <a:latin typeface="Times New Roman" pitchFamily="18" charset="0"/>
                </a:rPr>
                <a:t>Grantee </a:t>
              </a:r>
              <a:r>
                <a:rPr lang="en-US" sz="2000" b="1" dirty="0">
                  <a:solidFill>
                    <a:srgbClr val="000066"/>
                  </a:solidFill>
                  <a:latin typeface="Times New Roman" pitchFamily="18" charset="0"/>
                </a:rPr>
                <a:t> </a:t>
              </a:r>
            </a:p>
          </p:txBody>
        </p:sp>
        <p:sp>
          <p:nvSpPr>
            <p:cNvPr id="25" name="Text Box 28"/>
            <p:cNvSpPr txBox="1">
              <a:spLocks noChangeArrowheads="1"/>
            </p:cNvSpPr>
            <p:nvPr/>
          </p:nvSpPr>
          <p:spPr bwMode="auto">
            <a:xfrm>
              <a:off x="2323718" y="6086027"/>
              <a:ext cx="1257611" cy="456623"/>
            </a:xfrm>
            <a:prstGeom prst="rect">
              <a:avLst/>
            </a:prstGeom>
            <a:grpFill/>
            <a:ln w="25400">
              <a:noFill/>
              <a:miter lim="800000"/>
              <a:headEnd/>
              <a:tailEnd/>
            </a:ln>
          </p:spPr>
          <p:txBody>
            <a:bodyPr>
              <a:spAutoFit/>
            </a:bodyPr>
            <a:lstStyle/>
            <a:p>
              <a:pPr eaLnBrk="1" hangingPunct="1">
                <a:defRPr/>
              </a:pPr>
              <a:r>
                <a:rPr lang="en-US" sz="2000" b="1" dirty="0">
                  <a:latin typeface="Times New Roman" pitchFamily="18" charset="0"/>
                </a:rPr>
                <a:t>Funding</a:t>
              </a:r>
              <a:endParaRPr lang="en-US" dirty="0">
                <a:latin typeface="Times New Roman" pitchFamily="18" charset="0"/>
              </a:endParaRPr>
            </a:p>
          </p:txBody>
        </p:sp>
      </p:grpSp>
      <p:pic>
        <p:nvPicPr>
          <p:cNvPr id="35" name="Picture 6" descr="BS00508_"/>
          <p:cNvPicPr>
            <a:picLocks noChangeAspect="1" noChangeArrowheads="1"/>
          </p:cNvPicPr>
          <p:nvPr/>
        </p:nvPicPr>
        <p:blipFill>
          <a:blip r:embed="rId2" cstate="print"/>
          <a:srcRect/>
          <a:stretch>
            <a:fillRect/>
          </a:stretch>
        </p:blipFill>
        <p:spPr bwMode="auto">
          <a:xfrm rot="1407863">
            <a:off x="250671" y="4639691"/>
            <a:ext cx="1416050" cy="1495425"/>
          </a:xfrm>
          <a:prstGeom prst="rect">
            <a:avLst/>
          </a:prstGeom>
          <a:noFill/>
          <a:ln w="9525">
            <a:noFill/>
            <a:miter lim="800000"/>
            <a:headEnd/>
            <a:tailEnd/>
          </a:ln>
        </p:spPr>
      </p:pic>
    </p:spTree>
    <p:extLst>
      <p:ext uri="{BB962C8B-B14F-4D97-AF65-F5344CB8AC3E}">
        <p14:creationId xmlns:p14="http://schemas.microsoft.com/office/powerpoint/2010/main" val="386510956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57200" y="1371600"/>
            <a:ext cx="8305800" cy="4648200"/>
          </a:xfrm>
        </p:spPr>
        <p:txBody>
          <a:bodyPr>
            <a:normAutofit lnSpcReduction="10000"/>
          </a:bodyPr>
          <a:lstStyle/>
          <a:p>
            <a:r>
              <a:rPr lang="en-US" b="1" dirty="0" smtClean="0"/>
              <a:t>Grantee</a:t>
            </a:r>
            <a:r>
              <a:rPr lang="en-US" sz="3600" b="1" dirty="0" smtClean="0"/>
              <a:t> </a:t>
            </a:r>
            <a:endParaRPr lang="en-US" sz="2000" b="1" dirty="0" smtClean="0"/>
          </a:p>
          <a:p>
            <a:pPr marL="342900" indent="-342900">
              <a:lnSpc>
                <a:spcPct val="110000"/>
              </a:lnSpc>
              <a:buFont typeface="Wingdings" panose="05000000000000000000" pitchFamily="2" charset="2"/>
              <a:buChar char="q"/>
            </a:pPr>
            <a:r>
              <a:rPr lang="en-US" sz="2800" dirty="0" smtClean="0"/>
              <a:t> The </a:t>
            </a:r>
            <a:r>
              <a:rPr lang="en-US" sz="2800" dirty="0"/>
              <a:t>State is the grantee responsible for administering Public Assistance grants. </a:t>
            </a:r>
          </a:p>
          <a:p>
            <a:pPr marL="342900" indent="-342900">
              <a:lnSpc>
                <a:spcPct val="110000"/>
              </a:lnSpc>
              <a:buFont typeface="Wingdings" panose="05000000000000000000" pitchFamily="2" charset="2"/>
              <a:buChar char="q"/>
            </a:pPr>
            <a:endParaRPr lang="en-US" sz="2800" dirty="0"/>
          </a:p>
          <a:p>
            <a:pPr marL="342900" indent="-342900">
              <a:lnSpc>
                <a:spcPct val="110000"/>
              </a:lnSpc>
              <a:buFont typeface="Wingdings" panose="05000000000000000000" pitchFamily="2" charset="2"/>
              <a:buChar char="q"/>
            </a:pPr>
            <a:r>
              <a:rPr lang="en-US" sz="2800" dirty="0" smtClean="0"/>
              <a:t> The </a:t>
            </a:r>
            <a:r>
              <a:rPr lang="en-US" sz="2800" dirty="0"/>
              <a:t>grantee is accountable for the use of the funds provided by FEMA.</a:t>
            </a:r>
          </a:p>
          <a:p>
            <a:pPr marL="342900" indent="-342900">
              <a:lnSpc>
                <a:spcPct val="110000"/>
              </a:lnSpc>
              <a:buFont typeface="Wingdings" panose="05000000000000000000" pitchFamily="2" charset="2"/>
              <a:buChar char="q"/>
            </a:pPr>
            <a:endParaRPr lang="en-US" sz="2800" dirty="0"/>
          </a:p>
          <a:p>
            <a:pPr marL="342900" indent="-342900">
              <a:lnSpc>
                <a:spcPct val="110000"/>
              </a:lnSpc>
              <a:buFont typeface="Wingdings" panose="05000000000000000000" pitchFamily="2" charset="2"/>
              <a:buChar char="q"/>
            </a:pPr>
            <a:r>
              <a:rPr lang="en-US" sz="2800" dirty="0" smtClean="0"/>
              <a:t> The </a:t>
            </a:r>
            <a:r>
              <a:rPr lang="en-US" sz="2800" dirty="0"/>
              <a:t>grantee is also responsible for providing technical advice to eligible applicants.</a:t>
            </a:r>
          </a:p>
          <a:p>
            <a:pPr marL="342900" indent="-342900">
              <a:lnSpc>
                <a:spcPct val="110000"/>
              </a:lnSpc>
              <a:buFont typeface="Wingdings" panose="05000000000000000000" pitchFamily="2" charset="2"/>
              <a:buChar char="q"/>
            </a:pPr>
            <a:endParaRPr lang="en-US" sz="2400" b="1"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112773064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57200" y="1371600"/>
            <a:ext cx="8305800" cy="4648200"/>
          </a:xfrm>
        </p:spPr>
        <p:txBody>
          <a:bodyPr>
            <a:normAutofit fontScale="25000" lnSpcReduction="20000"/>
          </a:bodyPr>
          <a:lstStyle/>
          <a:p>
            <a:r>
              <a:rPr lang="en-US" sz="12800" b="1" dirty="0" err="1" smtClean="0"/>
              <a:t>Subgrantee</a:t>
            </a:r>
            <a:r>
              <a:rPr lang="en-US" sz="12800" b="1" dirty="0" smtClean="0"/>
              <a:t> </a:t>
            </a:r>
          </a:p>
          <a:p>
            <a:endParaRPr lang="en-US" sz="3700" b="1" dirty="0" smtClean="0"/>
          </a:p>
          <a:p>
            <a:pPr marL="342900" indent="-342900">
              <a:lnSpc>
                <a:spcPct val="120000"/>
              </a:lnSpc>
              <a:buFont typeface="Wingdings" panose="05000000000000000000" pitchFamily="2" charset="2"/>
              <a:buChar char="q"/>
            </a:pPr>
            <a:r>
              <a:rPr lang="en-US" sz="9600" dirty="0" smtClean="0"/>
              <a:t>An </a:t>
            </a:r>
            <a:r>
              <a:rPr lang="en-US" sz="9600" dirty="0"/>
              <a:t>eligible applicant is the </a:t>
            </a:r>
            <a:r>
              <a:rPr lang="en-US" sz="9600" dirty="0" err="1"/>
              <a:t>subgrantee</a:t>
            </a:r>
            <a:r>
              <a:rPr lang="en-US" sz="9600" dirty="0"/>
              <a:t> receiving a Public Assistance grant</a:t>
            </a:r>
            <a:r>
              <a:rPr lang="en-US" sz="9600" dirty="0" smtClean="0"/>
              <a:t>.  The </a:t>
            </a:r>
            <a:r>
              <a:rPr lang="en-US" sz="9600" dirty="0" err="1"/>
              <a:t>subgrantee</a:t>
            </a:r>
            <a:r>
              <a:rPr lang="en-US" sz="9600" dirty="0"/>
              <a:t> is accountable to the grantee for the use of the funds provided by FEMA.</a:t>
            </a:r>
          </a:p>
          <a:p>
            <a:pPr marL="342900" indent="-342900">
              <a:lnSpc>
                <a:spcPct val="120000"/>
              </a:lnSpc>
              <a:buFont typeface="Wingdings" panose="05000000000000000000" pitchFamily="2" charset="2"/>
              <a:buChar char="q"/>
            </a:pPr>
            <a:endParaRPr lang="en-US" sz="4800" dirty="0"/>
          </a:p>
          <a:p>
            <a:pPr marL="342900" indent="-342900">
              <a:lnSpc>
                <a:spcPct val="120000"/>
              </a:lnSpc>
              <a:buFont typeface="Wingdings" panose="05000000000000000000" pitchFamily="2" charset="2"/>
              <a:buChar char="q"/>
            </a:pPr>
            <a:r>
              <a:rPr lang="en-US" sz="9600" dirty="0"/>
              <a:t>The </a:t>
            </a:r>
            <a:r>
              <a:rPr lang="en-US" sz="9600" dirty="0" err="1"/>
              <a:t>subgrantee</a:t>
            </a:r>
            <a:r>
              <a:rPr lang="en-US" sz="9600" dirty="0"/>
              <a:t> will provide documentation and personnel to work with FEMA assessing damages and creating Project Worksheets. </a:t>
            </a:r>
          </a:p>
          <a:p>
            <a:pPr marL="342900" indent="-342900">
              <a:lnSpc>
                <a:spcPct val="120000"/>
              </a:lnSpc>
              <a:buFont typeface="Wingdings" panose="05000000000000000000" pitchFamily="2" charset="2"/>
              <a:buChar char="q"/>
            </a:pPr>
            <a:endParaRPr lang="en-US" sz="4800" dirty="0"/>
          </a:p>
          <a:p>
            <a:pPr marL="342900" indent="-342900">
              <a:lnSpc>
                <a:spcPct val="120000"/>
              </a:lnSpc>
              <a:buFont typeface="Wingdings" panose="05000000000000000000" pitchFamily="2" charset="2"/>
              <a:buChar char="q"/>
            </a:pPr>
            <a:r>
              <a:rPr lang="en-US" sz="9600" dirty="0"/>
              <a:t>The </a:t>
            </a:r>
            <a:r>
              <a:rPr lang="en-US" sz="9600" dirty="0" err="1"/>
              <a:t>subgrantee</a:t>
            </a:r>
            <a:r>
              <a:rPr lang="en-US" sz="9600" dirty="0"/>
              <a:t> will provide the grantee with the documentation necessary to close out the grant after </a:t>
            </a:r>
            <a:r>
              <a:rPr lang="en-US" sz="9600" dirty="0" smtClean="0"/>
              <a:t>the eligible </a:t>
            </a:r>
            <a:r>
              <a:rPr lang="en-US" sz="9600" dirty="0"/>
              <a:t>repairs are completed. </a:t>
            </a:r>
          </a:p>
          <a:p>
            <a:pPr marL="342900" indent="-342900">
              <a:lnSpc>
                <a:spcPct val="110000"/>
              </a:lnSpc>
              <a:buFont typeface="Wingdings" panose="05000000000000000000" pitchFamily="2" charset="2"/>
              <a:buChar char="q"/>
            </a:pPr>
            <a:endParaRPr lang="en-US" sz="2400" b="1"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296952379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57200" y="1371600"/>
            <a:ext cx="8305800" cy="4648200"/>
          </a:xfrm>
        </p:spPr>
        <p:txBody>
          <a:bodyPr>
            <a:normAutofit lnSpcReduction="10000"/>
          </a:bodyPr>
          <a:lstStyle/>
          <a:p>
            <a:r>
              <a:rPr lang="en-US" b="1" dirty="0" smtClean="0"/>
              <a:t>Funding</a:t>
            </a:r>
            <a:r>
              <a:rPr lang="en-US" sz="3300" b="1" dirty="0" smtClean="0"/>
              <a:t> </a:t>
            </a:r>
          </a:p>
          <a:p>
            <a:pPr marL="342900" indent="-342900">
              <a:lnSpc>
                <a:spcPct val="110000"/>
              </a:lnSpc>
              <a:buFont typeface="Wingdings" panose="05000000000000000000" pitchFamily="2" charset="2"/>
              <a:buChar char="q"/>
            </a:pPr>
            <a:r>
              <a:rPr lang="en-US" sz="2400" dirty="0"/>
              <a:t>When the Project Worksheets are processed, FEMA is able to obligate the federal portion of the Public Assistance Grants to the Grantee (state). </a:t>
            </a:r>
          </a:p>
          <a:p>
            <a:pPr marL="342900" indent="-342900">
              <a:lnSpc>
                <a:spcPct val="110000"/>
              </a:lnSpc>
              <a:buFont typeface="Wingdings" panose="05000000000000000000" pitchFamily="2" charset="2"/>
              <a:buChar char="q"/>
            </a:pPr>
            <a:endParaRPr lang="en-US" sz="1300" dirty="0"/>
          </a:p>
          <a:p>
            <a:pPr marL="342900" indent="-342900">
              <a:lnSpc>
                <a:spcPct val="110000"/>
              </a:lnSpc>
              <a:buFont typeface="Wingdings" panose="05000000000000000000" pitchFamily="2" charset="2"/>
              <a:buChar char="q"/>
            </a:pPr>
            <a:r>
              <a:rPr lang="en-US" sz="2400" dirty="0"/>
              <a:t>The Grantee begins the process of making the funds available to the </a:t>
            </a:r>
            <a:r>
              <a:rPr lang="en-US" sz="2400" dirty="0" err="1"/>
              <a:t>Subgrantee</a:t>
            </a:r>
            <a:r>
              <a:rPr lang="en-US" sz="2400" dirty="0"/>
              <a:t> (applicant). The state’s share will be added to the process at this time. </a:t>
            </a:r>
          </a:p>
          <a:p>
            <a:pPr marL="342900" indent="-342900">
              <a:lnSpc>
                <a:spcPct val="110000"/>
              </a:lnSpc>
              <a:buFont typeface="Wingdings" panose="05000000000000000000" pitchFamily="2" charset="2"/>
              <a:buChar char="q"/>
            </a:pPr>
            <a:endParaRPr lang="en-US" sz="1300" dirty="0"/>
          </a:p>
          <a:p>
            <a:pPr marL="342900" indent="-342900">
              <a:lnSpc>
                <a:spcPct val="110000"/>
              </a:lnSpc>
              <a:buFont typeface="Wingdings" panose="05000000000000000000" pitchFamily="2" charset="2"/>
              <a:buChar char="q"/>
            </a:pPr>
            <a:r>
              <a:rPr lang="en-US" sz="2400" dirty="0"/>
              <a:t>FEMA will always provide 75% of the eligible cost estimate. There is a 25% local match required. The state legislature </a:t>
            </a:r>
            <a:r>
              <a:rPr lang="en-US" sz="2400" dirty="0" smtClean="0"/>
              <a:t>has determined </a:t>
            </a:r>
            <a:r>
              <a:rPr lang="en-US" sz="2400" dirty="0"/>
              <a:t>that </a:t>
            </a:r>
            <a:r>
              <a:rPr lang="en-US" sz="2400" dirty="0" smtClean="0"/>
              <a:t>the state </a:t>
            </a:r>
            <a:r>
              <a:rPr lang="en-US" sz="2400" dirty="0"/>
              <a:t>will provide </a:t>
            </a:r>
            <a:r>
              <a:rPr lang="en-US" sz="2400" dirty="0" smtClean="0"/>
              <a:t>the 25</a:t>
            </a:r>
            <a:r>
              <a:rPr lang="en-US" sz="2400" dirty="0"/>
              <a:t>% local </a:t>
            </a:r>
            <a:r>
              <a:rPr lang="en-US" sz="2400" dirty="0" smtClean="0"/>
              <a:t>match.  </a:t>
            </a:r>
            <a:endParaRPr lang="en-US" sz="2400" dirty="0"/>
          </a:p>
          <a:p>
            <a:pPr marL="342900" indent="-342900">
              <a:lnSpc>
                <a:spcPct val="110000"/>
              </a:lnSpc>
              <a:buFont typeface="Wingdings" panose="05000000000000000000" pitchFamily="2" charset="2"/>
              <a:buChar char="q"/>
            </a:pPr>
            <a:endParaRPr lang="en-US" sz="2400" b="1"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370153729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57200" y="1371600"/>
            <a:ext cx="8305800" cy="4648200"/>
          </a:xfrm>
        </p:spPr>
        <p:txBody>
          <a:bodyPr>
            <a:normAutofit fontScale="77500" lnSpcReduction="20000"/>
          </a:bodyPr>
          <a:lstStyle/>
          <a:p>
            <a:r>
              <a:rPr lang="en-US" sz="4100" b="1" dirty="0"/>
              <a:t>Where can I learn more about the </a:t>
            </a:r>
            <a:endParaRPr lang="en-US" sz="4100" b="1" dirty="0" smtClean="0"/>
          </a:p>
          <a:p>
            <a:r>
              <a:rPr lang="en-US" sz="4100" b="1" dirty="0" smtClean="0"/>
              <a:t>Public </a:t>
            </a:r>
            <a:r>
              <a:rPr lang="en-US" sz="4100" b="1" dirty="0"/>
              <a:t>Assistance Grant Program</a:t>
            </a:r>
            <a:r>
              <a:rPr lang="en-US" sz="4100" b="1" dirty="0" smtClean="0"/>
              <a:t>? </a:t>
            </a:r>
          </a:p>
          <a:p>
            <a:endParaRPr lang="en-US" sz="1300" b="1" dirty="0" smtClean="0"/>
          </a:p>
          <a:p>
            <a:pPr marL="342900" indent="-342900">
              <a:lnSpc>
                <a:spcPct val="110000"/>
              </a:lnSpc>
              <a:buFont typeface="Wingdings" panose="05000000000000000000" pitchFamily="2" charset="2"/>
              <a:buChar char="q"/>
            </a:pPr>
            <a:r>
              <a:rPr lang="en-US" sz="3400" dirty="0"/>
              <a:t>Public Assistance Program and Policy Guide (PAPPG)                    </a:t>
            </a:r>
          </a:p>
          <a:p>
            <a:pPr lvl="0">
              <a:lnSpc>
                <a:spcPct val="110000"/>
              </a:lnSpc>
            </a:pPr>
            <a:r>
              <a:rPr lang="en-US" sz="3400" dirty="0" smtClean="0"/>
              <a:t>	FP </a:t>
            </a:r>
            <a:r>
              <a:rPr lang="en-US" sz="3400" dirty="0"/>
              <a:t>104 - 009 - 2 / </a:t>
            </a:r>
            <a:r>
              <a:rPr lang="en-US" sz="3400" smtClean="0"/>
              <a:t>April 2018      </a:t>
            </a:r>
            <a:r>
              <a:rPr lang="en-US" sz="3400" smtClean="0">
                <a:solidFill>
                  <a:prstClr val="black"/>
                </a:solidFill>
              </a:rPr>
              <a:t>www.fema.gov</a:t>
            </a:r>
            <a:endParaRPr lang="en-US" sz="3400" dirty="0"/>
          </a:p>
          <a:p>
            <a:pPr marL="342900" indent="-342900">
              <a:lnSpc>
                <a:spcPct val="110000"/>
              </a:lnSpc>
              <a:buFont typeface="Wingdings" panose="05000000000000000000" pitchFamily="2" charset="2"/>
              <a:buChar char="q"/>
            </a:pPr>
            <a:endParaRPr lang="en-US" sz="3400" dirty="0"/>
          </a:p>
          <a:p>
            <a:pPr marL="342900" indent="-342900">
              <a:lnSpc>
                <a:spcPct val="110000"/>
              </a:lnSpc>
              <a:buFont typeface="Wingdings" panose="05000000000000000000" pitchFamily="2" charset="2"/>
              <a:buChar char="q"/>
            </a:pPr>
            <a:r>
              <a:rPr lang="en-US" sz="3400" dirty="0"/>
              <a:t>  2 </a:t>
            </a:r>
            <a:r>
              <a:rPr lang="en-US" sz="3400" dirty="0" smtClean="0"/>
              <a:t>CFR Code </a:t>
            </a:r>
            <a:r>
              <a:rPr lang="en-US" sz="3400" dirty="0"/>
              <a:t>of Federal Regulations, </a:t>
            </a:r>
            <a:r>
              <a:rPr lang="en-US" sz="3400" dirty="0" smtClean="0"/>
              <a:t>200.317 </a:t>
            </a:r>
            <a:r>
              <a:rPr lang="en-US" sz="3400" dirty="0"/>
              <a:t>– 200.326                  	Emergency Management and Assistance</a:t>
            </a:r>
          </a:p>
          <a:p>
            <a:pPr marL="342900" indent="-342900">
              <a:lnSpc>
                <a:spcPct val="110000"/>
              </a:lnSpc>
              <a:buFont typeface="Wingdings" panose="05000000000000000000" pitchFamily="2" charset="2"/>
              <a:buChar char="q"/>
            </a:pPr>
            <a:endParaRPr lang="en-US" sz="3400" dirty="0"/>
          </a:p>
          <a:p>
            <a:pPr marL="342900" indent="-342900">
              <a:lnSpc>
                <a:spcPct val="110000"/>
              </a:lnSpc>
              <a:buFont typeface="Wingdings" panose="05000000000000000000" pitchFamily="2" charset="2"/>
              <a:buChar char="q"/>
            </a:pPr>
            <a:r>
              <a:rPr lang="en-US" sz="3400" dirty="0"/>
              <a:t>  The Robert T. Stafford Disaster Relief and </a:t>
            </a:r>
          </a:p>
          <a:p>
            <a:pPr>
              <a:lnSpc>
                <a:spcPct val="110000"/>
              </a:lnSpc>
            </a:pPr>
            <a:r>
              <a:rPr lang="en-US" sz="3400" dirty="0" smtClean="0"/>
              <a:t>	Emergency Assistance Act              	</a:t>
            </a:r>
            <a:endParaRPr lang="en-US" sz="2400" b="1"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147698979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57200" y="1371600"/>
            <a:ext cx="8305800" cy="4648200"/>
          </a:xfrm>
        </p:spPr>
        <p:txBody>
          <a:bodyPr>
            <a:normAutofit/>
          </a:bodyPr>
          <a:lstStyle/>
          <a:p>
            <a:r>
              <a:rPr lang="en-US" sz="3300" b="1" dirty="0"/>
              <a:t>Hazard Mitigation Grant </a:t>
            </a:r>
            <a:r>
              <a:rPr lang="en-US" sz="3300" b="1" dirty="0" smtClean="0"/>
              <a:t>Program (404)</a:t>
            </a:r>
          </a:p>
          <a:p>
            <a:endParaRPr lang="en-US" sz="1300" b="1" dirty="0" smtClean="0"/>
          </a:p>
          <a:p>
            <a:pPr>
              <a:lnSpc>
                <a:spcPct val="110000"/>
              </a:lnSpc>
            </a:pPr>
            <a:r>
              <a:rPr lang="en-US" sz="2400" dirty="0"/>
              <a:t>Typical project types to mitigate against future damages </a:t>
            </a:r>
            <a:endParaRPr lang="en-US" sz="2400" dirty="0" smtClean="0"/>
          </a:p>
          <a:p>
            <a:pPr>
              <a:lnSpc>
                <a:spcPct val="110000"/>
              </a:lnSpc>
            </a:pPr>
            <a:r>
              <a:rPr lang="en-US" sz="2400" dirty="0" smtClean="0"/>
              <a:t>and </a:t>
            </a:r>
            <a:r>
              <a:rPr lang="en-US" sz="2400" dirty="0"/>
              <a:t>injuries include: </a:t>
            </a:r>
          </a:p>
          <a:p>
            <a:pPr marL="1085850" lvl="1" indent="-342900">
              <a:lnSpc>
                <a:spcPct val="110000"/>
              </a:lnSpc>
              <a:buFont typeface="Wingdings" panose="05000000000000000000" pitchFamily="2" charset="2"/>
              <a:buChar char="q"/>
            </a:pPr>
            <a:r>
              <a:rPr lang="en-US" sz="2400" dirty="0"/>
              <a:t>Acquisition of </a:t>
            </a:r>
            <a:r>
              <a:rPr lang="en-US" sz="2400" dirty="0" smtClean="0"/>
              <a:t>hazard prone </a:t>
            </a:r>
            <a:r>
              <a:rPr lang="en-US" sz="2400" dirty="0"/>
              <a:t>structures</a:t>
            </a:r>
          </a:p>
          <a:p>
            <a:pPr marL="1085850" lvl="1" indent="-342900">
              <a:lnSpc>
                <a:spcPct val="110000"/>
              </a:lnSpc>
              <a:buFont typeface="Wingdings" panose="05000000000000000000" pitchFamily="2" charset="2"/>
              <a:buChar char="q"/>
            </a:pPr>
            <a:r>
              <a:rPr lang="en-US" sz="2400" dirty="0"/>
              <a:t>Power-line retrofit /burial (co-ops and municipal)</a:t>
            </a:r>
          </a:p>
          <a:p>
            <a:pPr marL="1085850" lvl="1" indent="-342900">
              <a:lnSpc>
                <a:spcPct val="110000"/>
              </a:lnSpc>
              <a:buFont typeface="Wingdings" panose="05000000000000000000" pitchFamily="2" charset="2"/>
              <a:buChar char="q"/>
            </a:pPr>
            <a:r>
              <a:rPr lang="en-US" sz="2400" dirty="0"/>
              <a:t>Community Tornado Safe </a:t>
            </a:r>
            <a:r>
              <a:rPr lang="en-US" sz="2400" dirty="0" smtClean="0"/>
              <a:t>Rooms </a:t>
            </a:r>
            <a:r>
              <a:rPr lang="en-US" sz="2400" dirty="0"/>
              <a:t>(new or retrofit, for schools, trailer parks, open areas)</a:t>
            </a:r>
          </a:p>
          <a:p>
            <a:pPr marL="1085850" lvl="1" indent="-342900">
              <a:lnSpc>
                <a:spcPct val="110000"/>
              </a:lnSpc>
              <a:buFont typeface="Wingdings" panose="05000000000000000000" pitchFamily="2" charset="2"/>
              <a:buChar char="q"/>
            </a:pPr>
            <a:r>
              <a:rPr lang="en-US" sz="2400" dirty="0"/>
              <a:t>Minor localized flood reduction </a:t>
            </a:r>
            <a:r>
              <a:rPr lang="en-US" sz="2400" dirty="0" smtClean="0"/>
              <a:t>           </a:t>
            </a:r>
            <a:endParaRPr lang="en-US" sz="2400" dirty="0"/>
          </a:p>
          <a:p>
            <a:pPr algn="ctr">
              <a:lnSpc>
                <a:spcPct val="110000"/>
              </a:lnSpc>
            </a:pPr>
            <a:r>
              <a:rPr lang="en-US" sz="2400" dirty="0" smtClean="0"/>
              <a:t>Hazard </a:t>
            </a:r>
            <a:r>
              <a:rPr lang="en-US" sz="2400" dirty="0"/>
              <a:t>Mitigation is long-term recovery</a:t>
            </a:r>
          </a:p>
          <a:p>
            <a:pPr marL="342900" indent="-342900">
              <a:lnSpc>
                <a:spcPct val="110000"/>
              </a:lnSpc>
              <a:buFont typeface="Wingdings" panose="05000000000000000000" pitchFamily="2" charset="2"/>
              <a:buChar char="q"/>
            </a:pPr>
            <a:endParaRPr lang="en-US" sz="2400" b="1"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390390402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p:txBody>
          <a:bodyPr>
            <a:normAutofit/>
          </a:bodyPr>
          <a:lstStyle/>
          <a:p>
            <a:endParaRPr lang="en-US" sz="2400" dirty="0"/>
          </a:p>
          <a:p>
            <a:endParaRPr lang="en-US" dirty="0"/>
          </a:p>
        </p:txBody>
      </p:sp>
      <p:sp>
        <p:nvSpPr>
          <p:cNvPr id="7" name="Text Placeholder 6"/>
          <p:cNvSpPr>
            <a:spLocks noGrp="1"/>
          </p:cNvSpPr>
          <p:nvPr>
            <p:ph type="body" sz="quarter" idx="13"/>
          </p:nvPr>
        </p:nvSpPr>
        <p:spPr/>
        <p:txBody>
          <a:bodyPr>
            <a:normAutofit fontScale="92500"/>
          </a:bodyPr>
          <a:lstStyle/>
          <a:p>
            <a:r>
              <a:rPr lang="en-US" dirty="0" smtClean="0"/>
              <a:t>Request for Public Assistance (RPA)</a:t>
            </a:r>
            <a:endParaRPr lang="en-US" dirty="0"/>
          </a:p>
        </p:txBody>
      </p:sp>
      <p:pic>
        <p:nvPicPr>
          <p:cNvPr id="2" name="Picture 1"/>
          <p:cNvPicPr>
            <a:picLocks noChangeAspect="1"/>
          </p:cNvPicPr>
          <p:nvPr/>
        </p:nvPicPr>
        <p:blipFill>
          <a:blip r:embed="rId2"/>
          <a:stretch>
            <a:fillRect/>
          </a:stretch>
        </p:blipFill>
        <p:spPr>
          <a:xfrm>
            <a:off x="2209800" y="1295400"/>
            <a:ext cx="3733800" cy="4828190"/>
          </a:xfrm>
          <a:prstGeom prst="rect">
            <a:avLst/>
          </a:prstGeom>
        </p:spPr>
      </p:pic>
      <p:pic>
        <p:nvPicPr>
          <p:cNvPr id="3" name="Picture 2"/>
          <p:cNvPicPr>
            <a:picLocks noChangeAspect="1"/>
          </p:cNvPicPr>
          <p:nvPr/>
        </p:nvPicPr>
        <p:blipFill>
          <a:blip r:embed="rId3"/>
          <a:stretch>
            <a:fillRect/>
          </a:stretch>
        </p:blipFill>
        <p:spPr>
          <a:xfrm>
            <a:off x="75810" y="2596824"/>
            <a:ext cx="8992379" cy="1664352"/>
          </a:xfrm>
          <a:prstGeom prst="rect">
            <a:avLst/>
          </a:prstGeom>
        </p:spPr>
      </p:pic>
    </p:spTree>
    <p:extLst>
      <p:ext uri="{BB962C8B-B14F-4D97-AF65-F5344CB8AC3E}">
        <p14:creationId xmlns:p14="http://schemas.microsoft.com/office/powerpoint/2010/main" val="263011420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57200" y="1371600"/>
            <a:ext cx="8305800" cy="4648200"/>
          </a:xfrm>
        </p:spPr>
        <p:txBody>
          <a:bodyPr>
            <a:normAutofit lnSpcReduction="10000"/>
          </a:bodyPr>
          <a:lstStyle/>
          <a:p>
            <a:r>
              <a:rPr lang="en-US" b="1" dirty="0"/>
              <a:t>Other Agency </a:t>
            </a:r>
            <a:r>
              <a:rPr lang="en-US" b="1" dirty="0" smtClean="0"/>
              <a:t>Assistance</a:t>
            </a:r>
          </a:p>
          <a:p>
            <a:endParaRPr lang="en-US" sz="1300" b="1" dirty="0" smtClean="0"/>
          </a:p>
          <a:p>
            <a:pPr marL="342900" indent="-342900">
              <a:lnSpc>
                <a:spcPct val="110000"/>
              </a:lnSpc>
              <a:buFont typeface="Wingdings" panose="05000000000000000000" pitchFamily="2" charset="2"/>
              <a:buChar char="q"/>
            </a:pPr>
            <a:r>
              <a:rPr lang="en-US" sz="2800" dirty="0" smtClean="0"/>
              <a:t> Federal </a:t>
            </a:r>
            <a:r>
              <a:rPr lang="en-US" sz="2800" dirty="0"/>
              <a:t>Highway Administration, </a:t>
            </a:r>
          </a:p>
          <a:p>
            <a:pPr>
              <a:lnSpc>
                <a:spcPct val="110000"/>
              </a:lnSpc>
            </a:pPr>
            <a:r>
              <a:rPr lang="en-US" sz="2800" dirty="0"/>
              <a:t> </a:t>
            </a:r>
            <a:r>
              <a:rPr lang="en-US" sz="2800" dirty="0" smtClean="0"/>
              <a:t>    Federal-Aid </a:t>
            </a:r>
            <a:r>
              <a:rPr lang="en-US" sz="2800" dirty="0"/>
              <a:t>Highway Emergency Relief Program</a:t>
            </a:r>
          </a:p>
          <a:p>
            <a:pPr marL="342900" indent="-342900">
              <a:lnSpc>
                <a:spcPct val="110000"/>
              </a:lnSpc>
              <a:buFont typeface="Wingdings" panose="05000000000000000000" pitchFamily="2" charset="2"/>
              <a:buChar char="q"/>
            </a:pPr>
            <a:endParaRPr lang="en-US" sz="2800" dirty="0"/>
          </a:p>
          <a:p>
            <a:pPr marL="342900" indent="-342900">
              <a:lnSpc>
                <a:spcPct val="110000"/>
              </a:lnSpc>
              <a:buFont typeface="Wingdings" panose="05000000000000000000" pitchFamily="2" charset="2"/>
              <a:buChar char="q"/>
            </a:pPr>
            <a:r>
              <a:rPr lang="en-US" sz="2800" dirty="0" smtClean="0"/>
              <a:t> Natural </a:t>
            </a:r>
            <a:r>
              <a:rPr lang="en-US" sz="2800" dirty="0"/>
              <a:t>Resources Conservation Service (NRCS), </a:t>
            </a:r>
          </a:p>
          <a:p>
            <a:pPr>
              <a:lnSpc>
                <a:spcPct val="110000"/>
              </a:lnSpc>
            </a:pPr>
            <a:r>
              <a:rPr lang="en-US" sz="2800" dirty="0" smtClean="0"/>
              <a:t>     Emergency </a:t>
            </a:r>
            <a:r>
              <a:rPr lang="en-US" sz="2800" dirty="0"/>
              <a:t>Watershed Protection </a:t>
            </a:r>
            <a:r>
              <a:rPr lang="en-US" sz="2800" dirty="0" smtClean="0"/>
              <a:t>Program (EWP</a:t>
            </a:r>
            <a:r>
              <a:rPr lang="en-US" sz="2800" dirty="0"/>
              <a:t>)</a:t>
            </a:r>
          </a:p>
          <a:p>
            <a:pPr marL="342900" indent="-342900">
              <a:lnSpc>
                <a:spcPct val="110000"/>
              </a:lnSpc>
              <a:buFont typeface="Wingdings" panose="05000000000000000000" pitchFamily="2" charset="2"/>
              <a:buChar char="q"/>
            </a:pPr>
            <a:endParaRPr lang="en-US" sz="2800" dirty="0"/>
          </a:p>
          <a:p>
            <a:pPr marL="342900" indent="-342900">
              <a:lnSpc>
                <a:spcPct val="110000"/>
              </a:lnSpc>
              <a:buFont typeface="Wingdings" panose="05000000000000000000" pitchFamily="2" charset="2"/>
              <a:buChar char="q"/>
            </a:pPr>
            <a:r>
              <a:rPr lang="en-US" sz="2800" dirty="0" smtClean="0"/>
              <a:t> Small </a:t>
            </a:r>
            <a:r>
              <a:rPr lang="en-US" sz="2800" dirty="0"/>
              <a:t>Business Administration (SBA), </a:t>
            </a:r>
            <a:r>
              <a:rPr lang="en-US" sz="2800" dirty="0" smtClean="0"/>
              <a:t>Disaster </a:t>
            </a:r>
            <a:r>
              <a:rPr lang="en-US" sz="2800" dirty="0"/>
              <a:t>Loan</a:t>
            </a:r>
          </a:p>
          <a:p>
            <a:pPr marL="342900" indent="-342900">
              <a:lnSpc>
                <a:spcPct val="110000"/>
              </a:lnSpc>
              <a:buFont typeface="Wingdings" panose="05000000000000000000" pitchFamily="2" charset="2"/>
              <a:buChar char="q"/>
            </a:pPr>
            <a:endParaRPr lang="en-US" sz="2400" b="1"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Tree>
    <p:extLst>
      <p:ext uri="{BB962C8B-B14F-4D97-AF65-F5344CB8AC3E}">
        <p14:creationId xmlns:p14="http://schemas.microsoft.com/office/powerpoint/2010/main" val="233896287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57200" y="1371600"/>
            <a:ext cx="7391400" cy="762000"/>
          </a:xfrm>
        </p:spPr>
        <p:txBody>
          <a:bodyPr>
            <a:normAutofit fontScale="25000" lnSpcReduction="20000"/>
          </a:bodyPr>
          <a:lstStyle/>
          <a:p>
            <a:r>
              <a:rPr lang="en-US" sz="12800" b="1" dirty="0" smtClean="0"/>
              <a:t>HSEM </a:t>
            </a:r>
            <a:r>
              <a:rPr lang="en-US" sz="12800" b="1" dirty="0"/>
              <a:t>Disaster Recovery </a:t>
            </a:r>
            <a:r>
              <a:rPr lang="en-US" sz="12800" b="1" dirty="0" smtClean="0"/>
              <a:t>Team - Contacts </a:t>
            </a:r>
          </a:p>
          <a:p>
            <a:endParaRPr lang="en-US" sz="11200" b="1" dirty="0" smtClean="0"/>
          </a:p>
          <a:p>
            <a:pPr marL="457200" lvl="1" indent="0">
              <a:buNone/>
            </a:pPr>
            <a:r>
              <a:rPr lang="en-US" sz="6800" dirty="0"/>
              <a:t> </a:t>
            </a:r>
            <a:r>
              <a:rPr lang="en-US" sz="6800" dirty="0" smtClean="0"/>
              <a:t>     Bill </a:t>
            </a:r>
            <a:r>
              <a:rPr lang="en-US" sz="6800" dirty="0"/>
              <a:t>Hirte 		</a:t>
            </a:r>
          </a:p>
          <a:p>
            <a:pPr marL="457200" lvl="1" indent="0">
              <a:buNone/>
            </a:pPr>
            <a:r>
              <a:rPr lang="en-US" sz="6800" dirty="0"/>
              <a:t> </a:t>
            </a:r>
            <a:r>
              <a:rPr lang="en-US" sz="6800" dirty="0" smtClean="0"/>
              <a:t>     Public </a:t>
            </a:r>
            <a:r>
              <a:rPr lang="en-US" sz="6800" dirty="0"/>
              <a:t>Assistance	 </a:t>
            </a:r>
          </a:p>
          <a:p>
            <a:pPr marL="457200" lvl="1" indent="0">
              <a:buNone/>
            </a:pPr>
            <a:r>
              <a:rPr lang="en-US" sz="6800" dirty="0" smtClean="0"/>
              <a:t>      Program </a:t>
            </a:r>
            <a:r>
              <a:rPr lang="en-US" sz="6800" dirty="0"/>
              <a:t>Administrator</a:t>
            </a:r>
          </a:p>
          <a:p>
            <a:pPr marL="457200" lvl="1" indent="0">
              <a:buNone/>
            </a:pPr>
            <a:r>
              <a:rPr lang="en-US" sz="6800" dirty="0" smtClean="0"/>
              <a:t>      bill.hirte@state.mn.us</a:t>
            </a:r>
            <a:endParaRPr lang="en-US" sz="6800" dirty="0"/>
          </a:p>
          <a:p>
            <a:pPr marL="457200" lvl="1" indent="0">
              <a:buNone/>
            </a:pPr>
            <a:r>
              <a:rPr lang="en-US" sz="6800" dirty="0" smtClean="0"/>
              <a:t>      651-201-7431</a:t>
            </a:r>
            <a:endParaRPr lang="en-US" sz="6800" dirty="0"/>
          </a:p>
          <a:p>
            <a:endParaRPr lang="en-US" sz="2400" b="1"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
        <p:nvSpPr>
          <p:cNvPr id="2" name="Rectangle 1"/>
          <p:cNvSpPr/>
          <p:nvPr/>
        </p:nvSpPr>
        <p:spPr>
          <a:xfrm>
            <a:off x="4800600" y="2209800"/>
            <a:ext cx="4572000" cy="1200329"/>
          </a:xfrm>
          <a:prstGeom prst="rect">
            <a:avLst/>
          </a:prstGeom>
        </p:spPr>
        <p:txBody>
          <a:bodyPr>
            <a:spAutoFit/>
          </a:bodyPr>
          <a:lstStyle/>
          <a:p>
            <a:r>
              <a:rPr lang="en-US" dirty="0"/>
              <a:t>Jennifer Nelson</a:t>
            </a:r>
          </a:p>
          <a:p>
            <a:r>
              <a:rPr lang="en-US" dirty="0"/>
              <a:t>State Hazard Mitigation Officer</a:t>
            </a:r>
          </a:p>
          <a:p>
            <a:r>
              <a:rPr lang="en-US" dirty="0"/>
              <a:t>Jennifer.e.nelson@state.mn.us</a:t>
            </a:r>
          </a:p>
          <a:p>
            <a:r>
              <a:rPr lang="en-US" dirty="0"/>
              <a:t>651-201-7427	</a:t>
            </a:r>
          </a:p>
        </p:txBody>
      </p:sp>
      <p:sp>
        <p:nvSpPr>
          <p:cNvPr id="3" name="Rectangle 2"/>
          <p:cNvSpPr/>
          <p:nvPr/>
        </p:nvSpPr>
        <p:spPr>
          <a:xfrm>
            <a:off x="4876800" y="4201131"/>
            <a:ext cx="4572000" cy="1477328"/>
          </a:xfrm>
          <a:prstGeom prst="rect">
            <a:avLst/>
          </a:prstGeom>
        </p:spPr>
        <p:txBody>
          <a:bodyPr>
            <a:spAutoFit/>
          </a:bodyPr>
          <a:lstStyle/>
          <a:p>
            <a:r>
              <a:rPr lang="en-US" dirty="0"/>
              <a:t>Angela Brown</a:t>
            </a:r>
          </a:p>
          <a:p>
            <a:r>
              <a:rPr lang="en-US" dirty="0"/>
              <a:t>Disaster Recovery</a:t>
            </a:r>
          </a:p>
          <a:p>
            <a:r>
              <a:rPr lang="en-US" dirty="0"/>
              <a:t>Coordinator</a:t>
            </a:r>
          </a:p>
          <a:p>
            <a:r>
              <a:rPr lang="en-US" dirty="0"/>
              <a:t>angela.d.brown@state.mn.us</a:t>
            </a:r>
          </a:p>
          <a:p>
            <a:r>
              <a:rPr lang="en-US" dirty="0"/>
              <a:t>651-201-7496</a:t>
            </a:r>
          </a:p>
        </p:txBody>
      </p:sp>
      <p:sp>
        <p:nvSpPr>
          <p:cNvPr id="4" name="Rectangle 3"/>
          <p:cNvSpPr/>
          <p:nvPr/>
        </p:nvSpPr>
        <p:spPr>
          <a:xfrm>
            <a:off x="609600" y="4191000"/>
            <a:ext cx="4572000" cy="1477328"/>
          </a:xfrm>
          <a:prstGeom prst="rect">
            <a:avLst/>
          </a:prstGeom>
        </p:spPr>
        <p:txBody>
          <a:bodyPr>
            <a:spAutoFit/>
          </a:bodyPr>
          <a:lstStyle/>
          <a:p>
            <a:pPr lvl="1"/>
            <a:r>
              <a:rPr lang="en-US" dirty="0"/>
              <a:t>John Moore</a:t>
            </a:r>
          </a:p>
          <a:p>
            <a:pPr lvl="1"/>
            <a:r>
              <a:rPr lang="en-US" dirty="0"/>
              <a:t>Recovery &amp; Mitigation</a:t>
            </a:r>
          </a:p>
          <a:p>
            <a:pPr lvl="1"/>
            <a:r>
              <a:rPr lang="en-US" dirty="0"/>
              <a:t>Branch Director</a:t>
            </a:r>
          </a:p>
          <a:p>
            <a:pPr lvl="1"/>
            <a:r>
              <a:rPr lang="en-US" dirty="0"/>
              <a:t>john.moore@state.mn.us</a:t>
            </a:r>
          </a:p>
          <a:p>
            <a:pPr lvl="1"/>
            <a:r>
              <a:rPr lang="en-US" dirty="0"/>
              <a:t>651-201-7453</a:t>
            </a:r>
          </a:p>
        </p:txBody>
      </p:sp>
    </p:spTree>
    <p:extLst>
      <p:ext uri="{BB962C8B-B14F-4D97-AF65-F5344CB8AC3E}">
        <p14:creationId xmlns:p14="http://schemas.microsoft.com/office/powerpoint/2010/main" val="26093016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a:xfrm>
            <a:off x="457200" y="1371600"/>
            <a:ext cx="6858000" cy="762000"/>
          </a:xfrm>
        </p:spPr>
        <p:txBody>
          <a:bodyPr>
            <a:normAutofit fontScale="47500" lnSpcReduction="20000"/>
          </a:bodyPr>
          <a:lstStyle/>
          <a:p>
            <a:r>
              <a:rPr lang="en-US" sz="11200" b="1" dirty="0" smtClean="0"/>
              <a:t>QUESTIONS ?</a:t>
            </a:r>
          </a:p>
          <a:p>
            <a:endParaRPr lang="en-US" sz="2400" b="1" dirty="0"/>
          </a:p>
        </p:txBody>
      </p:sp>
      <p:sp>
        <p:nvSpPr>
          <p:cNvPr id="7" name="Text Placeholder 6"/>
          <p:cNvSpPr>
            <a:spLocks noGrp="1"/>
          </p:cNvSpPr>
          <p:nvPr>
            <p:ph type="body" sz="quarter" idx="13"/>
          </p:nvPr>
        </p:nvSpPr>
        <p:spPr/>
        <p:txBody>
          <a:bodyPr/>
          <a:lstStyle/>
          <a:p>
            <a:r>
              <a:rPr lang="en-US" dirty="0" smtClean="0"/>
              <a:t>The Public Assistance Process</a:t>
            </a:r>
            <a:endParaRPr lang="en-US" dirty="0"/>
          </a:p>
        </p:txBody>
      </p:sp>
      <p:sp>
        <p:nvSpPr>
          <p:cNvPr id="2" name="Rectangle 1"/>
          <p:cNvSpPr/>
          <p:nvPr/>
        </p:nvSpPr>
        <p:spPr>
          <a:xfrm>
            <a:off x="4800600" y="2209800"/>
            <a:ext cx="4572000" cy="369332"/>
          </a:xfrm>
          <a:prstGeom prst="rect">
            <a:avLst/>
          </a:prstGeom>
        </p:spPr>
        <p:txBody>
          <a:bodyPr>
            <a:spAutoFit/>
          </a:bodyPr>
          <a:lstStyle/>
          <a:p>
            <a:r>
              <a:rPr lang="en-US" dirty="0"/>
              <a:t>	</a:t>
            </a:r>
          </a:p>
        </p:txBody>
      </p:sp>
      <p:pic>
        <p:nvPicPr>
          <p:cNvPr id="8" name="Picture 3" descr="MCj04344110000[1]"/>
          <p:cNvPicPr>
            <a:picLocks noChangeAspect="1" noChangeArrowheads="1"/>
          </p:cNvPicPr>
          <p:nvPr/>
        </p:nvPicPr>
        <p:blipFill>
          <a:blip r:embed="rId2" cstate="print"/>
          <a:srcRect/>
          <a:stretch>
            <a:fillRect/>
          </a:stretch>
        </p:blipFill>
        <p:spPr bwMode="auto">
          <a:xfrm>
            <a:off x="4419600" y="2057400"/>
            <a:ext cx="3155950" cy="3550444"/>
          </a:xfrm>
          <a:prstGeom prst="rect">
            <a:avLst/>
          </a:prstGeom>
          <a:noFill/>
          <a:ln w="9525">
            <a:noFill/>
            <a:miter lim="800000"/>
            <a:headEnd/>
            <a:tailEnd/>
          </a:ln>
          <a:effectLst/>
        </p:spPr>
      </p:pic>
    </p:spTree>
    <p:extLst>
      <p:ext uri="{BB962C8B-B14F-4D97-AF65-F5344CB8AC3E}">
        <p14:creationId xmlns:p14="http://schemas.microsoft.com/office/powerpoint/2010/main" val="32143625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p:txBody>
          <a:bodyPr>
            <a:normAutofit/>
          </a:bodyPr>
          <a:lstStyle/>
          <a:p>
            <a:endParaRPr lang="en-US" sz="2400" dirty="0"/>
          </a:p>
          <a:p>
            <a:endParaRPr lang="en-US" dirty="0"/>
          </a:p>
        </p:txBody>
      </p:sp>
      <p:sp>
        <p:nvSpPr>
          <p:cNvPr id="7" name="Text Placeholder 6"/>
          <p:cNvSpPr>
            <a:spLocks noGrp="1"/>
          </p:cNvSpPr>
          <p:nvPr>
            <p:ph type="body" sz="quarter" idx="13"/>
          </p:nvPr>
        </p:nvSpPr>
        <p:spPr/>
        <p:txBody>
          <a:bodyPr>
            <a:normAutofit fontScale="92500"/>
          </a:bodyPr>
          <a:lstStyle/>
          <a:p>
            <a:r>
              <a:rPr lang="en-US" dirty="0" smtClean="0"/>
              <a:t>Request for Public Assistance (RPA)</a:t>
            </a:r>
            <a:endParaRPr lang="en-US" dirty="0"/>
          </a:p>
        </p:txBody>
      </p:sp>
      <p:pic>
        <p:nvPicPr>
          <p:cNvPr id="2" name="Picture 1"/>
          <p:cNvPicPr>
            <a:picLocks noChangeAspect="1"/>
          </p:cNvPicPr>
          <p:nvPr/>
        </p:nvPicPr>
        <p:blipFill>
          <a:blip r:embed="rId2"/>
          <a:stretch>
            <a:fillRect/>
          </a:stretch>
        </p:blipFill>
        <p:spPr>
          <a:xfrm>
            <a:off x="2209800" y="1295400"/>
            <a:ext cx="3733800" cy="4828190"/>
          </a:xfrm>
          <a:prstGeom prst="rect">
            <a:avLst/>
          </a:prstGeom>
        </p:spPr>
      </p:pic>
      <p:pic>
        <p:nvPicPr>
          <p:cNvPr id="3" name="Picture 2"/>
          <p:cNvPicPr>
            <a:picLocks noChangeAspect="1"/>
          </p:cNvPicPr>
          <p:nvPr/>
        </p:nvPicPr>
        <p:blipFill>
          <a:blip r:embed="rId3"/>
          <a:stretch>
            <a:fillRect/>
          </a:stretch>
        </p:blipFill>
        <p:spPr>
          <a:xfrm>
            <a:off x="75810" y="2596824"/>
            <a:ext cx="8992379" cy="1664352"/>
          </a:xfrm>
          <a:prstGeom prst="rect">
            <a:avLst/>
          </a:prstGeom>
        </p:spPr>
      </p:pic>
      <p:sp>
        <p:nvSpPr>
          <p:cNvPr id="8" name="Oval 1"/>
          <p:cNvSpPr>
            <a:spLocks noChangeArrowheads="1"/>
          </p:cNvSpPr>
          <p:nvPr/>
        </p:nvSpPr>
        <p:spPr bwMode="auto">
          <a:xfrm>
            <a:off x="5926862" y="3200400"/>
            <a:ext cx="3113087" cy="973137"/>
          </a:xfrm>
          <a:prstGeom prst="ellipse">
            <a:avLst/>
          </a:prstGeom>
          <a:noFill/>
          <a:ln w="57150" algn="ctr">
            <a:solidFill>
              <a:srgbClr val="FF0000"/>
            </a:solidFill>
            <a:round/>
            <a:headEnd/>
            <a:tailEnd/>
          </a:ln>
        </p:spPr>
        <p:txBody>
          <a:bodyPr/>
          <a:lstStyle/>
          <a:p>
            <a:endParaRPr lang="en-US" dirty="0"/>
          </a:p>
        </p:txBody>
      </p:sp>
    </p:spTree>
    <p:extLst>
      <p:ext uri="{BB962C8B-B14F-4D97-AF65-F5344CB8AC3E}">
        <p14:creationId xmlns:p14="http://schemas.microsoft.com/office/powerpoint/2010/main" val="371301597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p:txBody>
          <a:bodyPr>
            <a:normAutofit/>
          </a:bodyPr>
          <a:lstStyle/>
          <a:p>
            <a:endParaRPr lang="en-US" sz="2400" dirty="0"/>
          </a:p>
          <a:p>
            <a:endParaRPr lang="en-US" dirty="0"/>
          </a:p>
        </p:txBody>
      </p:sp>
      <p:sp>
        <p:nvSpPr>
          <p:cNvPr id="7" name="Text Placeholder 6"/>
          <p:cNvSpPr>
            <a:spLocks noGrp="1"/>
          </p:cNvSpPr>
          <p:nvPr>
            <p:ph type="body" sz="quarter" idx="13"/>
          </p:nvPr>
        </p:nvSpPr>
        <p:spPr/>
        <p:txBody>
          <a:bodyPr>
            <a:normAutofit fontScale="92500"/>
          </a:bodyPr>
          <a:lstStyle/>
          <a:p>
            <a:r>
              <a:rPr lang="en-US" dirty="0" smtClean="0"/>
              <a:t>Request for Public Assistance (RPA)</a:t>
            </a:r>
            <a:endParaRPr lang="en-US" dirty="0"/>
          </a:p>
        </p:txBody>
      </p:sp>
      <p:pic>
        <p:nvPicPr>
          <p:cNvPr id="2" name="Picture 1"/>
          <p:cNvPicPr>
            <a:picLocks noChangeAspect="1"/>
          </p:cNvPicPr>
          <p:nvPr/>
        </p:nvPicPr>
        <p:blipFill>
          <a:blip r:embed="rId2"/>
          <a:stretch>
            <a:fillRect/>
          </a:stretch>
        </p:blipFill>
        <p:spPr>
          <a:xfrm>
            <a:off x="2209800" y="1295400"/>
            <a:ext cx="3733800" cy="4828190"/>
          </a:xfrm>
          <a:prstGeom prst="rect">
            <a:avLst/>
          </a:prstGeom>
        </p:spPr>
      </p:pic>
      <p:pic>
        <p:nvPicPr>
          <p:cNvPr id="3" name="Picture 2"/>
          <p:cNvPicPr>
            <a:picLocks noChangeAspect="1"/>
          </p:cNvPicPr>
          <p:nvPr/>
        </p:nvPicPr>
        <p:blipFill>
          <a:blip r:embed="rId3"/>
          <a:stretch>
            <a:fillRect/>
          </a:stretch>
        </p:blipFill>
        <p:spPr>
          <a:xfrm>
            <a:off x="76199" y="2819400"/>
            <a:ext cx="8991601" cy="2667000"/>
          </a:xfrm>
          <a:prstGeom prst="rect">
            <a:avLst/>
          </a:prstGeom>
        </p:spPr>
      </p:pic>
    </p:spTree>
    <p:extLst>
      <p:ext uri="{BB962C8B-B14F-4D97-AF65-F5344CB8AC3E}">
        <p14:creationId xmlns:p14="http://schemas.microsoft.com/office/powerpoint/2010/main" val="313726975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DR – 4390 Applicant Briefing</a:t>
            </a:r>
            <a:endParaRPr lang="en-US" dirty="0"/>
          </a:p>
        </p:txBody>
      </p:sp>
      <p:sp>
        <p:nvSpPr>
          <p:cNvPr id="6" name="Content Placeholder 5"/>
          <p:cNvSpPr>
            <a:spLocks noGrp="1"/>
          </p:cNvSpPr>
          <p:nvPr>
            <p:ph idx="1"/>
          </p:nvPr>
        </p:nvSpPr>
        <p:spPr/>
        <p:txBody>
          <a:bodyPr>
            <a:normAutofit/>
          </a:bodyPr>
          <a:lstStyle/>
          <a:p>
            <a:endParaRPr lang="en-US" sz="2400" dirty="0"/>
          </a:p>
          <a:p>
            <a:endParaRPr lang="en-US" dirty="0"/>
          </a:p>
        </p:txBody>
      </p:sp>
      <p:sp>
        <p:nvSpPr>
          <p:cNvPr id="7" name="Text Placeholder 6"/>
          <p:cNvSpPr>
            <a:spLocks noGrp="1"/>
          </p:cNvSpPr>
          <p:nvPr>
            <p:ph type="body" sz="quarter" idx="13"/>
          </p:nvPr>
        </p:nvSpPr>
        <p:spPr/>
        <p:txBody>
          <a:bodyPr>
            <a:normAutofit fontScale="92500"/>
          </a:bodyPr>
          <a:lstStyle/>
          <a:p>
            <a:r>
              <a:rPr lang="en-US" dirty="0" smtClean="0"/>
              <a:t>Request for Public Assistance (RPA)</a:t>
            </a:r>
            <a:endParaRPr lang="en-US" dirty="0"/>
          </a:p>
        </p:txBody>
      </p:sp>
      <p:pic>
        <p:nvPicPr>
          <p:cNvPr id="2" name="Picture 1"/>
          <p:cNvPicPr>
            <a:picLocks noChangeAspect="1"/>
          </p:cNvPicPr>
          <p:nvPr/>
        </p:nvPicPr>
        <p:blipFill>
          <a:blip r:embed="rId2"/>
          <a:stretch>
            <a:fillRect/>
          </a:stretch>
        </p:blipFill>
        <p:spPr>
          <a:xfrm>
            <a:off x="2209800" y="1295400"/>
            <a:ext cx="3733800" cy="4828190"/>
          </a:xfrm>
          <a:prstGeom prst="rect">
            <a:avLst/>
          </a:prstGeom>
        </p:spPr>
      </p:pic>
      <p:pic>
        <p:nvPicPr>
          <p:cNvPr id="8" name="Picture 2"/>
          <p:cNvPicPr>
            <a:picLocks noChangeAspect="1" noChangeArrowheads="1"/>
          </p:cNvPicPr>
          <p:nvPr/>
        </p:nvPicPr>
        <p:blipFill>
          <a:blip r:embed="rId3" cstate="print"/>
          <a:srcRect/>
          <a:stretch>
            <a:fillRect/>
          </a:stretch>
        </p:blipFill>
        <p:spPr bwMode="auto">
          <a:xfrm>
            <a:off x="152400" y="1922992"/>
            <a:ext cx="4876800" cy="4131733"/>
          </a:xfrm>
          <a:prstGeom prst="rect">
            <a:avLst/>
          </a:prstGeom>
          <a:noFill/>
          <a:ln w="9525">
            <a:noFill/>
            <a:miter lim="800000"/>
            <a:headEnd/>
            <a:tailEnd/>
          </a:ln>
        </p:spPr>
      </p:pic>
    </p:spTree>
    <p:extLst>
      <p:ext uri="{BB962C8B-B14F-4D97-AF65-F5344CB8AC3E}">
        <p14:creationId xmlns:p14="http://schemas.microsoft.com/office/powerpoint/2010/main" val="113603870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016E1E344C804E8ED8C417A22B7AFE" ma:contentTypeVersion="2" ma:contentTypeDescription="Create a new document." ma:contentTypeScope="" ma:versionID="04510aa60810b8b0421710c559a1837a">
  <xsd:schema xmlns:xsd="http://www.w3.org/2001/XMLSchema" xmlns:xs="http://www.w3.org/2001/XMLSchema" xmlns:p="http://schemas.microsoft.com/office/2006/metadata/properties" xmlns:ns1="http://schemas.microsoft.com/sharepoint/v3" xmlns:ns2="f65c31b4-6d88-45c1-966f-117e13a3e277" targetNamespace="http://schemas.microsoft.com/office/2006/metadata/properties" ma:root="true" ma:fieldsID="71f92329a03a8c66b19139463c74ad11" ns1:_="" ns2:_="">
    <xsd:import namespace="http://schemas.microsoft.com/sharepoint/v3"/>
    <xsd:import namespace="f65c31b4-6d88-45c1-966f-117e13a3e277"/>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65c31b4-6d88-45c1-966f-117e13a3e27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B03DE64-D55B-4378-AFF1-672D53267847}"/>
</file>

<file path=customXml/itemProps2.xml><?xml version="1.0" encoding="utf-8"?>
<ds:datastoreItem xmlns:ds="http://schemas.openxmlformats.org/officeDocument/2006/customXml" ds:itemID="{AFD622B6-9965-411C-B131-6790A217CC1A}"/>
</file>

<file path=customXml/itemProps3.xml><?xml version="1.0" encoding="utf-8"?>
<ds:datastoreItem xmlns:ds="http://schemas.openxmlformats.org/officeDocument/2006/customXml" ds:itemID="{CCE343CA-08E7-4214-A933-71F19C775FB2}"/>
</file>

<file path=docProps/app.xml><?xml version="1.0" encoding="utf-8"?>
<Properties xmlns="http://schemas.openxmlformats.org/officeDocument/2006/extended-properties" xmlns:vt="http://schemas.openxmlformats.org/officeDocument/2006/docPropsVTypes">
  <Template/>
  <TotalTime>1108</TotalTime>
  <Words>2539</Words>
  <Application>Microsoft Office PowerPoint</Application>
  <PresentationFormat>On-screen Show (4:3)</PresentationFormat>
  <Paragraphs>528</Paragraphs>
  <Slides>62</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62</vt:i4>
      </vt:variant>
    </vt:vector>
  </HeadingPairs>
  <TitlesOfParts>
    <vt:vector size="71" baseType="lpstr">
      <vt:lpstr>Arial</vt:lpstr>
      <vt:lpstr>Arial Black</vt:lpstr>
      <vt:lpstr>Calibri</vt:lpstr>
      <vt:lpstr>Tahoma</vt:lpstr>
      <vt:lpstr>Times New Roman</vt:lpstr>
      <vt:lpstr>Wingdings</vt:lpstr>
      <vt:lpstr>1_Office Theme</vt:lpstr>
      <vt:lpstr>Custom Design</vt:lpstr>
      <vt:lpstr>1_Custom Design</vt:lpstr>
      <vt:lpstr>PowerPoint Topic</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lpstr>DR – 4390 Applicant Briefing</vt:lpstr>
    </vt:vector>
  </TitlesOfParts>
  <Company>Dps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Disaster Declaration DR-4390 Applicant Briefing PowerPoint </dc:title>
  <dc:creator>Curtice, Brian</dc:creator>
  <cp:lastModifiedBy>Schindeldecker, Amber (DPS)</cp:lastModifiedBy>
  <cp:revision>84</cp:revision>
  <cp:lastPrinted>2018-09-27T11:48:06Z</cp:lastPrinted>
  <dcterms:created xsi:type="dcterms:W3CDTF">2014-12-09T18:08:34Z</dcterms:created>
  <dcterms:modified xsi:type="dcterms:W3CDTF">2018-10-16T19:31:44Z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0x0101007B016E1E344C804E8ED8C417A22B7AFE</vt:lpwstr>
  </property>
</Properties>
</file>