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4"/>
    <p:sldMasterId id="2147483888" r:id="rId5"/>
    <p:sldMasterId id="2147483905" r:id="rId6"/>
    <p:sldMasterId id="2147483893" r:id="rId7"/>
  </p:sldMasterIdLst>
  <p:notesMasterIdLst>
    <p:notesMasterId r:id="rId49"/>
  </p:notesMasterIdLst>
  <p:handoutMasterIdLst>
    <p:handoutMasterId r:id="rId50"/>
  </p:handoutMasterIdLst>
  <p:sldIdLst>
    <p:sldId id="315" r:id="rId8"/>
    <p:sldId id="316" r:id="rId9"/>
    <p:sldId id="360" r:id="rId10"/>
    <p:sldId id="331" r:id="rId11"/>
    <p:sldId id="411" r:id="rId12"/>
    <p:sldId id="414" r:id="rId13"/>
    <p:sldId id="412" r:id="rId14"/>
    <p:sldId id="413" r:id="rId15"/>
    <p:sldId id="410" r:id="rId16"/>
    <p:sldId id="377" r:id="rId17"/>
    <p:sldId id="415" r:id="rId18"/>
    <p:sldId id="378" r:id="rId19"/>
    <p:sldId id="380" r:id="rId20"/>
    <p:sldId id="381" r:id="rId21"/>
    <p:sldId id="423" r:id="rId22"/>
    <p:sldId id="424" r:id="rId23"/>
    <p:sldId id="383" r:id="rId24"/>
    <p:sldId id="421" r:id="rId25"/>
    <p:sldId id="368" r:id="rId26"/>
    <p:sldId id="369" r:id="rId27"/>
    <p:sldId id="370" r:id="rId28"/>
    <p:sldId id="371" r:id="rId29"/>
    <p:sldId id="372" r:id="rId30"/>
    <p:sldId id="373" r:id="rId31"/>
    <p:sldId id="376" r:id="rId32"/>
    <p:sldId id="363" r:id="rId33"/>
    <p:sldId id="364" r:id="rId34"/>
    <p:sldId id="365" r:id="rId35"/>
    <p:sldId id="367" r:id="rId36"/>
    <p:sldId id="416" r:id="rId37"/>
    <p:sldId id="417" r:id="rId38"/>
    <p:sldId id="418" r:id="rId39"/>
    <p:sldId id="387" r:id="rId40"/>
    <p:sldId id="390" r:id="rId41"/>
    <p:sldId id="391" r:id="rId42"/>
    <p:sldId id="419" r:id="rId43"/>
    <p:sldId id="394" r:id="rId44"/>
    <p:sldId id="426" r:id="rId45"/>
    <p:sldId id="427" r:id="rId46"/>
    <p:sldId id="420" r:id="rId47"/>
    <p:sldId id="328" r:id="rId48"/>
  </p:sldIdLst>
  <p:sldSz cx="9144000" cy="6858000" type="letter"/>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6118"/>
    <a:srgbClr val="E09A5E"/>
    <a:srgbClr val="006600"/>
    <a:srgbClr val="3399FF"/>
    <a:srgbClr val="008000"/>
    <a:srgbClr val="009900"/>
    <a:srgbClr val="4CA73D"/>
    <a:srgbClr val="E21202"/>
    <a:srgbClr val="5CBE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10BC7F-7E58-4C8C-A8C5-EB58C918E8FD}" v="31" dt="2024-03-11T20:21:47.0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97" autoAdjust="0"/>
    <p:restoredTop sz="95443" autoAdjust="0"/>
  </p:normalViewPr>
  <p:slideViewPr>
    <p:cSldViewPr>
      <p:cViewPr varScale="1">
        <p:scale>
          <a:sx n="114" d="100"/>
          <a:sy n="114" d="100"/>
        </p:scale>
        <p:origin x="1452" y="102"/>
      </p:cViewPr>
      <p:guideLst>
        <p:guide orient="horz" pos="2160"/>
        <p:guide pos="2880"/>
      </p:guideLst>
    </p:cSldViewPr>
  </p:slideViewPr>
  <p:outlineViewPr>
    <p:cViewPr>
      <p:scale>
        <a:sx n="33" d="100"/>
        <a:sy n="33" d="100"/>
      </p:scale>
      <p:origin x="0" y="56982"/>
    </p:cViewPr>
  </p:outlineViewPr>
  <p:notesTextViewPr>
    <p:cViewPr>
      <p:scale>
        <a:sx n="100" d="100"/>
        <a:sy n="100" d="100"/>
      </p:scale>
      <p:origin x="0" y="0"/>
    </p:cViewPr>
  </p:notesTextViewPr>
  <p:sorterViewPr>
    <p:cViewPr>
      <p:scale>
        <a:sx n="104" d="100"/>
        <a:sy n="104" d="100"/>
      </p:scale>
      <p:origin x="0" y="0"/>
    </p:cViewPr>
  </p:sorter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shall, Veronica L (She/Her/Hers) (DPS)" userId="fa17c689-f75e-4436-be32-2bccc27a14d9" providerId="ADAL" clId="{7D10BC7F-7E58-4C8C-A8C5-EB58C918E8FD}"/>
    <pc:docChg chg="undo redo custSel addSld delSld modSld">
      <pc:chgData name="Marshall, Veronica L (She/Her/Hers) (DPS)" userId="fa17c689-f75e-4436-be32-2bccc27a14d9" providerId="ADAL" clId="{7D10BC7F-7E58-4C8C-A8C5-EB58C918E8FD}" dt="2024-03-11T20:21:22.291" v="215" actId="47"/>
      <pc:docMkLst>
        <pc:docMk/>
      </pc:docMkLst>
      <pc:sldChg chg="modSp mod">
        <pc:chgData name="Marshall, Veronica L (She/Her/Hers) (DPS)" userId="fa17c689-f75e-4436-be32-2bccc27a14d9" providerId="ADAL" clId="{7D10BC7F-7E58-4C8C-A8C5-EB58C918E8FD}" dt="2024-03-11T19:41:32.701" v="2"/>
        <pc:sldMkLst>
          <pc:docMk/>
          <pc:sldMk cId="0" sldId="315"/>
        </pc:sldMkLst>
        <pc:spChg chg="mod">
          <ac:chgData name="Marshall, Veronica L (She/Her/Hers) (DPS)" userId="fa17c689-f75e-4436-be32-2bccc27a14d9" providerId="ADAL" clId="{7D10BC7F-7E58-4C8C-A8C5-EB58C918E8FD}" dt="2024-03-11T19:41:32.701" v="2"/>
          <ac:spMkLst>
            <pc:docMk/>
            <pc:sldMk cId="0" sldId="315"/>
            <ac:spMk id="10242" creationId="{00000000-0000-0000-0000-000000000000}"/>
          </ac:spMkLst>
        </pc:spChg>
      </pc:sldChg>
      <pc:sldChg chg="modSp mod">
        <pc:chgData name="Marshall, Veronica L (She/Her/Hers) (DPS)" userId="fa17c689-f75e-4436-be32-2bccc27a14d9" providerId="ADAL" clId="{7D10BC7F-7E58-4C8C-A8C5-EB58C918E8FD}" dt="2024-03-11T20:10:11.468" v="3" actId="1076"/>
        <pc:sldMkLst>
          <pc:docMk/>
          <pc:sldMk cId="0" sldId="328"/>
        </pc:sldMkLst>
        <pc:spChg chg="mod">
          <ac:chgData name="Marshall, Veronica L (She/Her/Hers) (DPS)" userId="fa17c689-f75e-4436-be32-2bccc27a14d9" providerId="ADAL" clId="{7D10BC7F-7E58-4C8C-A8C5-EB58C918E8FD}" dt="2024-03-11T20:10:11.468" v="3" actId="1076"/>
          <ac:spMkLst>
            <pc:docMk/>
            <pc:sldMk cId="0" sldId="328"/>
            <ac:spMk id="65539" creationId="{00000000-0000-0000-0000-000000000000}"/>
          </ac:spMkLst>
        </pc:spChg>
      </pc:sldChg>
      <pc:sldChg chg="modSp mod">
        <pc:chgData name="Marshall, Veronica L (She/Her/Hers) (DPS)" userId="fa17c689-f75e-4436-be32-2bccc27a14d9" providerId="ADAL" clId="{7D10BC7F-7E58-4C8C-A8C5-EB58C918E8FD}" dt="2024-03-11T20:21:18.835" v="214" actId="20577"/>
        <pc:sldMkLst>
          <pc:docMk/>
          <pc:sldMk cId="258899847" sldId="420"/>
        </pc:sldMkLst>
        <pc:spChg chg="mod">
          <ac:chgData name="Marshall, Veronica L (She/Her/Hers) (DPS)" userId="fa17c689-f75e-4436-be32-2bccc27a14d9" providerId="ADAL" clId="{7D10BC7F-7E58-4C8C-A8C5-EB58C918E8FD}" dt="2024-03-11T20:21:18.835" v="214" actId="20577"/>
          <ac:spMkLst>
            <pc:docMk/>
            <pc:sldMk cId="258899847" sldId="420"/>
            <ac:spMk id="2" creationId="{00000000-0000-0000-0000-000000000000}"/>
          </ac:spMkLst>
        </pc:spChg>
      </pc:sldChg>
      <pc:sldChg chg="modSp add del mod">
        <pc:chgData name="Marshall, Veronica L (She/Her/Hers) (DPS)" userId="fa17c689-f75e-4436-be32-2bccc27a14d9" providerId="ADAL" clId="{7D10BC7F-7E58-4C8C-A8C5-EB58C918E8FD}" dt="2024-03-11T20:21:22.291" v="215" actId="47"/>
        <pc:sldMkLst>
          <pc:docMk/>
          <pc:sldMk cId="1080916922" sldId="425"/>
        </pc:sldMkLst>
        <pc:spChg chg="mod">
          <ac:chgData name="Marshall, Veronica L (She/Her/Hers) (DPS)" userId="fa17c689-f75e-4436-be32-2bccc27a14d9" providerId="ADAL" clId="{7D10BC7F-7E58-4C8C-A8C5-EB58C918E8FD}" dt="2024-03-11T20:12:16.032" v="59" actId="20577"/>
          <ac:spMkLst>
            <pc:docMk/>
            <pc:sldMk cId="1080916922" sldId="425"/>
            <ac:spMk id="62466" creationId="{00000000-0000-0000-0000-000000000000}"/>
          </ac:spMkLst>
        </pc:spChg>
        <pc:spChg chg="mod">
          <ac:chgData name="Marshall, Veronica L (She/Her/Hers) (DPS)" userId="fa17c689-f75e-4436-be32-2bccc27a14d9" providerId="ADAL" clId="{7D10BC7F-7E58-4C8C-A8C5-EB58C918E8FD}" dt="2024-03-11T20:10:37.731" v="16" actId="20577"/>
          <ac:spMkLst>
            <pc:docMk/>
            <pc:sldMk cId="1080916922" sldId="425"/>
            <ac:spMk id="62467" creationId="{00000000-0000-0000-0000-000000000000}"/>
          </ac:spMkLst>
        </pc:spChg>
      </pc:sldChg>
      <pc:sldChg chg="new del">
        <pc:chgData name="Marshall, Veronica L (She/Her/Hers) (DPS)" userId="fa17c689-f75e-4436-be32-2bccc27a14d9" providerId="ADAL" clId="{7D10BC7F-7E58-4C8C-A8C5-EB58C918E8FD}" dt="2024-03-11T20:10:30.135" v="5" actId="2696"/>
        <pc:sldMkLst>
          <pc:docMk/>
          <pc:sldMk cId="2778620244" sldId="425"/>
        </pc:sldMkLst>
      </pc:sldChg>
      <pc:sldChg chg="addSp delSp modSp add mod">
        <pc:chgData name="Marshall, Veronica L (She/Her/Hers) (DPS)" userId="fa17c689-f75e-4436-be32-2bccc27a14d9" providerId="ADAL" clId="{7D10BC7F-7E58-4C8C-A8C5-EB58C918E8FD}" dt="2024-03-11T20:20:16.917" v="195" actId="6549"/>
        <pc:sldMkLst>
          <pc:docMk/>
          <pc:sldMk cId="1310734733" sldId="426"/>
        </pc:sldMkLst>
        <pc:spChg chg="mod">
          <ac:chgData name="Marshall, Veronica L (She/Her/Hers) (DPS)" userId="fa17c689-f75e-4436-be32-2bccc27a14d9" providerId="ADAL" clId="{7D10BC7F-7E58-4C8C-A8C5-EB58C918E8FD}" dt="2024-03-11T20:20:16.917" v="195" actId="6549"/>
          <ac:spMkLst>
            <pc:docMk/>
            <pc:sldMk cId="1310734733" sldId="426"/>
            <ac:spMk id="62466" creationId="{00000000-0000-0000-0000-000000000000}"/>
          </ac:spMkLst>
        </pc:spChg>
        <pc:spChg chg="mod">
          <ac:chgData name="Marshall, Veronica L (She/Her/Hers) (DPS)" userId="fa17c689-f75e-4436-be32-2bccc27a14d9" providerId="ADAL" clId="{7D10BC7F-7E58-4C8C-A8C5-EB58C918E8FD}" dt="2024-03-11T20:20:09.343" v="194" actId="3626"/>
          <ac:spMkLst>
            <pc:docMk/>
            <pc:sldMk cId="1310734733" sldId="426"/>
            <ac:spMk id="62467" creationId="{00000000-0000-0000-0000-000000000000}"/>
          </ac:spMkLst>
        </pc:spChg>
        <pc:picChg chg="add del mod">
          <ac:chgData name="Marshall, Veronica L (She/Her/Hers) (DPS)" userId="fa17c689-f75e-4436-be32-2bccc27a14d9" providerId="ADAL" clId="{7D10BC7F-7E58-4C8C-A8C5-EB58C918E8FD}" dt="2024-03-11T20:17:00.685" v="128" actId="478"/>
          <ac:picMkLst>
            <pc:docMk/>
            <pc:sldMk cId="1310734733" sldId="426"/>
            <ac:picMk id="2" creationId="{A25DA9A0-06FD-A547-9769-C34066B58800}"/>
          </ac:picMkLst>
        </pc:picChg>
        <pc:picChg chg="add del mod">
          <ac:chgData name="Marshall, Veronica L (She/Her/Hers) (DPS)" userId="fa17c689-f75e-4436-be32-2bccc27a14d9" providerId="ADAL" clId="{7D10BC7F-7E58-4C8C-A8C5-EB58C918E8FD}" dt="2024-03-11T20:19:06.780" v="171" actId="478"/>
          <ac:picMkLst>
            <pc:docMk/>
            <pc:sldMk cId="1310734733" sldId="426"/>
            <ac:picMk id="3" creationId="{C5E5AD1B-16DF-A1D1-6335-EEDC355A327C}"/>
          </ac:picMkLst>
        </pc:picChg>
        <pc:picChg chg="add del mod">
          <ac:chgData name="Marshall, Veronica L (She/Her/Hers) (DPS)" userId="fa17c689-f75e-4436-be32-2bccc27a14d9" providerId="ADAL" clId="{7D10BC7F-7E58-4C8C-A8C5-EB58C918E8FD}" dt="2024-03-11T20:19:15.262" v="176"/>
          <ac:picMkLst>
            <pc:docMk/>
            <pc:sldMk cId="1310734733" sldId="426"/>
            <ac:picMk id="5" creationId="{ADE297AE-268F-65CD-86FE-8CEDD8E5248A}"/>
          </ac:picMkLst>
        </pc:picChg>
        <pc:picChg chg="add mod">
          <ac:chgData name="Marshall, Veronica L (She/Her/Hers) (DPS)" userId="fa17c689-f75e-4436-be32-2bccc27a14d9" providerId="ADAL" clId="{7D10BC7F-7E58-4C8C-A8C5-EB58C918E8FD}" dt="2024-03-11T20:19:22.448" v="178" actId="1076"/>
          <ac:picMkLst>
            <pc:docMk/>
            <pc:sldMk cId="1310734733" sldId="426"/>
            <ac:picMk id="6" creationId="{7F2130C3-2FC9-C2B2-AC14-CF2DE7D53287}"/>
          </ac:picMkLst>
        </pc:picChg>
        <pc:picChg chg="add del mod">
          <ac:chgData name="Marshall, Veronica L (She/Her/Hers) (DPS)" userId="fa17c689-f75e-4436-be32-2bccc27a14d9" providerId="ADAL" clId="{7D10BC7F-7E58-4C8C-A8C5-EB58C918E8FD}" dt="2024-03-11T20:16:20.940" v="120"/>
          <ac:picMkLst>
            <pc:docMk/>
            <pc:sldMk cId="1310734733" sldId="426"/>
            <ac:picMk id="1026" creationId="{1BDDB7DE-FE3C-A4E5-98DD-BA264951DD4E}"/>
          </ac:picMkLst>
        </pc:picChg>
        <pc:picChg chg="add del mod">
          <ac:chgData name="Marshall, Veronica L (She/Her/Hers) (DPS)" userId="fa17c689-f75e-4436-be32-2bccc27a14d9" providerId="ADAL" clId="{7D10BC7F-7E58-4C8C-A8C5-EB58C918E8FD}" dt="2024-03-11T20:16:44.820" v="126" actId="478"/>
          <ac:picMkLst>
            <pc:docMk/>
            <pc:sldMk cId="1310734733" sldId="426"/>
            <ac:picMk id="1028" creationId="{AD8D26FF-4B8A-FE5E-DFAE-5A1DB5673BAF}"/>
          </ac:picMkLst>
        </pc:picChg>
      </pc:sldChg>
      <pc:sldChg chg="modSp add mod">
        <pc:chgData name="Marshall, Veronica L (She/Her/Hers) (DPS)" userId="fa17c689-f75e-4436-be32-2bccc27a14d9" providerId="ADAL" clId="{7D10BC7F-7E58-4C8C-A8C5-EB58C918E8FD}" dt="2024-03-11T20:20:40.228" v="198"/>
        <pc:sldMkLst>
          <pc:docMk/>
          <pc:sldMk cId="3070331743" sldId="427"/>
        </pc:sldMkLst>
        <pc:spChg chg="mod">
          <ac:chgData name="Marshall, Veronica L (She/Her/Hers) (DPS)" userId="fa17c689-f75e-4436-be32-2bccc27a14d9" providerId="ADAL" clId="{7D10BC7F-7E58-4C8C-A8C5-EB58C918E8FD}" dt="2024-03-11T20:20:38.137" v="197" actId="27636"/>
          <ac:spMkLst>
            <pc:docMk/>
            <pc:sldMk cId="3070331743" sldId="427"/>
            <ac:spMk id="62466" creationId="{00000000-0000-0000-0000-000000000000}"/>
          </ac:spMkLst>
        </pc:spChg>
        <pc:spChg chg="mod">
          <ac:chgData name="Marshall, Veronica L (She/Her/Hers) (DPS)" userId="fa17c689-f75e-4436-be32-2bccc27a14d9" providerId="ADAL" clId="{7D10BC7F-7E58-4C8C-A8C5-EB58C918E8FD}" dt="2024-03-11T20:20:40.228" v="198"/>
          <ac:spMkLst>
            <pc:docMk/>
            <pc:sldMk cId="3070331743" sldId="427"/>
            <ac:spMk id="6246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dirty="0"/>
          </a:p>
        </p:txBody>
      </p:sp>
      <p:sp>
        <p:nvSpPr>
          <p:cNvPr id="7577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dirty="0"/>
          </a:p>
        </p:txBody>
      </p:sp>
      <p:sp>
        <p:nvSpPr>
          <p:cNvPr id="7578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dirty="0"/>
          </a:p>
        </p:txBody>
      </p:sp>
      <p:sp>
        <p:nvSpPr>
          <p:cNvPr id="7578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BB68FD23-4C36-4433-A746-2AC8C743724F}" type="slidenum">
              <a:rPr lang="en-US"/>
              <a:pPr>
                <a:defRPr/>
              </a:pPr>
              <a:t>‹#›</a:t>
            </a:fld>
            <a:endParaRPr lang="en-US" dirty="0"/>
          </a:p>
        </p:txBody>
      </p:sp>
    </p:spTree>
    <p:extLst>
      <p:ext uri="{BB962C8B-B14F-4D97-AF65-F5344CB8AC3E}">
        <p14:creationId xmlns:p14="http://schemas.microsoft.com/office/powerpoint/2010/main" val="3871782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dirty="0"/>
          </a:p>
        </p:txBody>
      </p:sp>
      <p:sp>
        <p:nvSpPr>
          <p:cNvPr id="61443"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dirty="0"/>
          </a:p>
        </p:txBody>
      </p:sp>
      <p:sp>
        <p:nvSpPr>
          <p:cNvPr id="829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44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dirty="0"/>
          </a:p>
        </p:txBody>
      </p:sp>
      <p:sp>
        <p:nvSpPr>
          <p:cNvPr id="6144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F7654CC6-290E-4230-AF7A-2FCC286F2D78}" type="slidenum">
              <a:rPr lang="en-US"/>
              <a:pPr>
                <a:defRPr/>
              </a:pPr>
              <a:t>‹#›</a:t>
            </a:fld>
            <a:endParaRPr lang="en-US" dirty="0"/>
          </a:p>
        </p:txBody>
      </p:sp>
    </p:spTree>
    <p:extLst>
      <p:ext uri="{BB962C8B-B14F-4D97-AF65-F5344CB8AC3E}">
        <p14:creationId xmlns:p14="http://schemas.microsoft.com/office/powerpoint/2010/main" val="1021994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357288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654CC6-290E-4230-AF7A-2FCC286F2D78}" type="slidenum">
              <a:rPr lang="en-US" smtClean="0"/>
              <a:pPr>
                <a:defRPr/>
              </a:pPr>
              <a:t>15</a:t>
            </a:fld>
            <a:endParaRPr lang="en-US" dirty="0"/>
          </a:p>
        </p:txBody>
      </p:sp>
    </p:spTree>
    <p:extLst>
      <p:ext uri="{BB962C8B-B14F-4D97-AF65-F5344CB8AC3E}">
        <p14:creationId xmlns:p14="http://schemas.microsoft.com/office/powerpoint/2010/main" val="324125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654CC6-290E-4230-AF7A-2FCC286F2D78}" type="slidenum">
              <a:rPr lang="en-US" smtClean="0"/>
              <a:pPr>
                <a:defRPr/>
              </a:pPr>
              <a:t>16</a:t>
            </a:fld>
            <a:endParaRPr lang="en-US" dirty="0"/>
          </a:p>
        </p:txBody>
      </p:sp>
    </p:spTree>
    <p:extLst>
      <p:ext uri="{BB962C8B-B14F-4D97-AF65-F5344CB8AC3E}">
        <p14:creationId xmlns:p14="http://schemas.microsoft.com/office/powerpoint/2010/main" val="1857440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654CC6-290E-4230-AF7A-2FCC286F2D78}" type="slidenum">
              <a:rPr lang="en-US" smtClean="0"/>
              <a:pPr>
                <a:defRPr/>
              </a:pPr>
              <a:t>17</a:t>
            </a:fld>
            <a:endParaRPr lang="en-US" dirty="0"/>
          </a:p>
        </p:txBody>
      </p:sp>
    </p:spTree>
    <p:extLst>
      <p:ext uri="{BB962C8B-B14F-4D97-AF65-F5344CB8AC3E}">
        <p14:creationId xmlns:p14="http://schemas.microsoft.com/office/powerpoint/2010/main" val="3952966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654CC6-290E-4230-AF7A-2FCC286F2D78}" type="slidenum">
              <a:rPr lang="en-US" smtClean="0"/>
              <a:pPr>
                <a:defRPr/>
              </a:pPr>
              <a:t>18</a:t>
            </a:fld>
            <a:endParaRPr lang="en-US" dirty="0"/>
          </a:p>
        </p:txBody>
      </p:sp>
    </p:spTree>
    <p:extLst>
      <p:ext uri="{BB962C8B-B14F-4D97-AF65-F5344CB8AC3E}">
        <p14:creationId xmlns:p14="http://schemas.microsoft.com/office/powerpoint/2010/main" val="1074151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654CC6-290E-4230-AF7A-2FCC286F2D78}" type="slidenum">
              <a:rPr lang="en-US" smtClean="0"/>
              <a:pPr>
                <a:defRPr/>
              </a:pPr>
              <a:t>19</a:t>
            </a:fld>
            <a:endParaRPr lang="en-US" dirty="0"/>
          </a:p>
        </p:txBody>
      </p:sp>
    </p:spTree>
    <p:extLst>
      <p:ext uri="{BB962C8B-B14F-4D97-AF65-F5344CB8AC3E}">
        <p14:creationId xmlns:p14="http://schemas.microsoft.com/office/powerpoint/2010/main" val="545990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654CC6-290E-4230-AF7A-2FCC286F2D78}" type="slidenum">
              <a:rPr lang="en-US" smtClean="0"/>
              <a:pPr>
                <a:defRPr/>
              </a:pPr>
              <a:t>20</a:t>
            </a:fld>
            <a:endParaRPr lang="en-US" dirty="0"/>
          </a:p>
        </p:txBody>
      </p:sp>
    </p:spTree>
    <p:extLst>
      <p:ext uri="{BB962C8B-B14F-4D97-AF65-F5344CB8AC3E}">
        <p14:creationId xmlns:p14="http://schemas.microsoft.com/office/powerpoint/2010/main" val="1273576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654CC6-290E-4230-AF7A-2FCC286F2D78}" type="slidenum">
              <a:rPr lang="en-US" smtClean="0"/>
              <a:pPr>
                <a:defRPr/>
              </a:pPr>
              <a:t>21</a:t>
            </a:fld>
            <a:endParaRPr lang="en-US" dirty="0"/>
          </a:p>
        </p:txBody>
      </p:sp>
    </p:spTree>
    <p:extLst>
      <p:ext uri="{BB962C8B-B14F-4D97-AF65-F5344CB8AC3E}">
        <p14:creationId xmlns:p14="http://schemas.microsoft.com/office/powerpoint/2010/main" val="2827931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654CC6-290E-4230-AF7A-2FCC286F2D78}" type="slidenum">
              <a:rPr lang="en-US" smtClean="0"/>
              <a:pPr>
                <a:defRPr/>
              </a:pPr>
              <a:t>22</a:t>
            </a:fld>
            <a:endParaRPr lang="en-US" dirty="0"/>
          </a:p>
        </p:txBody>
      </p:sp>
    </p:spTree>
    <p:extLst>
      <p:ext uri="{BB962C8B-B14F-4D97-AF65-F5344CB8AC3E}">
        <p14:creationId xmlns:p14="http://schemas.microsoft.com/office/powerpoint/2010/main" val="2073143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654CC6-290E-4230-AF7A-2FCC286F2D78}" type="slidenum">
              <a:rPr lang="en-US" smtClean="0"/>
              <a:pPr>
                <a:defRPr/>
              </a:pPr>
              <a:t>23</a:t>
            </a:fld>
            <a:endParaRPr lang="en-US" dirty="0"/>
          </a:p>
        </p:txBody>
      </p:sp>
    </p:spTree>
    <p:extLst>
      <p:ext uri="{BB962C8B-B14F-4D97-AF65-F5344CB8AC3E}">
        <p14:creationId xmlns:p14="http://schemas.microsoft.com/office/powerpoint/2010/main" val="610417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654CC6-290E-4230-AF7A-2FCC286F2D78}" type="slidenum">
              <a:rPr lang="en-US" smtClean="0"/>
              <a:pPr>
                <a:defRPr/>
              </a:pPr>
              <a:t>24</a:t>
            </a:fld>
            <a:endParaRPr lang="en-US" dirty="0"/>
          </a:p>
        </p:txBody>
      </p:sp>
    </p:spTree>
    <p:extLst>
      <p:ext uri="{BB962C8B-B14F-4D97-AF65-F5344CB8AC3E}">
        <p14:creationId xmlns:p14="http://schemas.microsoft.com/office/powerpoint/2010/main" val="1057585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13787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654CC6-290E-4230-AF7A-2FCC286F2D78}" type="slidenum">
              <a:rPr lang="en-US" smtClean="0"/>
              <a:pPr>
                <a:defRPr/>
              </a:pPr>
              <a:t>25</a:t>
            </a:fld>
            <a:endParaRPr lang="en-US" dirty="0"/>
          </a:p>
        </p:txBody>
      </p:sp>
    </p:spTree>
    <p:extLst>
      <p:ext uri="{BB962C8B-B14F-4D97-AF65-F5344CB8AC3E}">
        <p14:creationId xmlns:p14="http://schemas.microsoft.com/office/powerpoint/2010/main" val="2438989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654CC6-290E-4230-AF7A-2FCC286F2D78}" type="slidenum">
              <a:rPr lang="en-US" smtClean="0"/>
              <a:pPr>
                <a:defRPr/>
              </a:pPr>
              <a:t>26</a:t>
            </a:fld>
            <a:endParaRPr lang="en-US" dirty="0"/>
          </a:p>
        </p:txBody>
      </p:sp>
    </p:spTree>
    <p:extLst>
      <p:ext uri="{BB962C8B-B14F-4D97-AF65-F5344CB8AC3E}">
        <p14:creationId xmlns:p14="http://schemas.microsoft.com/office/powerpoint/2010/main" val="382888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654CC6-290E-4230-AF7A-2FCC286F2D78}" type="slidenum">
              <a:rPr lang="en-US" smtClean="0"/>
              <a:pPr>
                <a:defRPr/>
              </a:pPr>
              <a:t>27</a:t>
            </a:fld>
            <a:endParaRPr lang="en-US" dirty="0"/>
          </a:p>
        </p:txBody>
      </p:sp>
    </p:spTree>
    <p:extLst>
      <p:ext uri="{BB962C8B-B14F-4D97-AF65-F5344CB8AC3E}">
        <p14:creationId xmlns:p14="http://schemas.microsoft.com/office/powerpoint/2010/main" val="1392394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654CC6-290E-4230-AF7A-2FCC286F2D78}" type="slidenum">
              <a:rPr lang="en-US" smtClean="0"/>
              <a:pPr>
                <a:defRPr/>
              </a:pPr>
              <a:t>28</a:t>
            </a:fld>
            <a:endParaRPr lang="en-US" dirty="0"/>
          </a:p>
        </p:txBody>
      </p:sp>
    </p:spTree>
    <p:extLst>
      <p:ext uri="{BB962C8B-B14F-4D97-AF65-F5344CB8AC3E}">
        <p14:creationId xmlns:p14="http://schemas.microsoft.com/office/powerpoint/2010/main" val="3454470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654CC6-290E-4230-AF7A-2FCC286F2D78}" type="slidenum">
              <a:rPr lang="en-US" smtClean="0"/>
              <a:pPr>
                <a:defRPr/>
              </a:pPr>
              <a:t>29</a:t>
            </a:fld>
            <a:endParaRPr lang="en-US" dirty="0"/>
          </a:p>
        </p:txBody>
      </p:sp>
    </p:spTree>
    <p:extLst>
      <p:ext uri="{BB962C8B-B14F-4D97-AF65-F5344CB8AC3E}">
        <p14:creationId xmlns:p14="http://schemas.microsoft.com/office/powerpoint/2010/main" val="1205851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654CC6-290E-4230-AF7A-2FCC286F2D78}" type="slidenum">
              <a:rPr lang="en-US" smtClean="0"/>
              <a:pPr>
                <a:defRPr/>
              </a:pPr>
              <a:t>33</a:t>
            </a:fld>
            <a:endParaRPr lang="en-US" dirty="0"/>
          </a:p>
        </p:txBody>
      </p:sp>
    </p:spTree>
    <p:extLst>
      <p:ext uri="{BB962C8B-B14F-4D97-AF65-F5344CB8AC3E}">
        <p14:creationId xmlns:p14="http://schemas.microsoft.com/office/powerpoint/2010/main" val="1081383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654CC6-290E-4230-AF7A-2FCC286F2D78}" type="slidenum">
              <a:rPr lang="en-US" smtClean="0"/>
              <a:pPr>
                <a:defRPr/>
              </a:pPr>
              <a:t>34</a:t>
            </a:fld>
            <a:endParaRPr lang="en-US" dirty="0"/>
          </a:p>
        </p:txBody>
      </p:sp>
    </p:spTree>
    <p:extLst>
      <p:ext uri="{BB962C8B-B14F-4D97-AF65-F5344CB8AC3E}">
        <p14:creationId xmlns:p14="http://schemas.microsoft.com/office/powerpoint/2010/main" val="3180733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654CC6-290E-4230-AF7A-2FCC286F2D78}" type="slidenum">
              <a:rPr lang="en-US" smtClean="0"/>
              <a:pPr>
                <a:defRPr/>
              </a:pPr>
              <a:t>35</a:t>
            </a:fld>
            <a:endParaRPr lang="en-US" dirty="0"/>
          </a:p>
        </p:txBody>
      </p:sp>
    </p:spTree>
    <p:extLst>
      <p:ext uri="{BB962C8B-B14F-4D97-AF65-F5344CB8AC3E}">
        <p14:creationId xmlns:p14="http://schemas.microsoft.com/office/powerpoint/2010/main" val="1657031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654CC6-290E-4230-AF7A-2FCC286F2D78}" type="slidenum">
              <a:rPr lang="en-US" smtClean="0"/>
              <a:pPr>
                <a:defRPr/>
              </a:pPr>
              <a:t>37</a:t>
            </a:fld>
            <a:endParaRPr lang="en-US" dirty="0"/>
          </a:p>
        </p:txBody>
      </p:sp>
    </p:spTree>
    <p:extLst>
      <p:ext uri="{BB962C8B-B14F-4D97-AF65-F5344CB8AC3E}">
        <p14:creationId xmlns:p14="http://schemas.microsoft.com/office/powerpoint/2010/main" val="2497841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654CC6-290E-4230-AF7A-2FCC286F2D78}" type="slidenum">
              <a:rPr lang="en-US" smtClean="0"/>
              <a:pPr>
                <a:defRPr/>
              </a:pPr>
              <a:t>38</a:t>
            </a:fld>
            <a:endParaRPr lang="en-US" dirty="0"/>
          </a:p>
        </p:txBody>
      </p:sp>
    </p:spTree>
    <p:extLst>
      <p:ext uri="{BB962C8B-B14F-4D97-AF65-F5344CB8AC3E}">
        <p14:creationId xmlns:p14="http://schemas.microsoft.com/office/powerpoint/2010/main" val="2049832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654CC6-290E-4230-AF7A-2FCC286F2D78}" type="slidenum">
              <a:rPr lang="en-US" smtClean="0"/>
              <a:pPr>
                <a:defRPr/>
              </a:pPr>
              <a:t>3</a:t>
            </a:fld>
            <a:endParaRPr lang="en-US" dirty="0"/>
          </a:p>
        </p:txBody>
      </p:sp>
    </p:spTree>
    <p:extLst>
      <p:ext uri="{BB962C8B-B14F-4D97-AF65-F5344CB8AC3E}">
        <p14:creationId xmlns:p14="http://schemas.microsoft.com/office/powerpoint/2010/main" val="1925322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654CC6-290E-4230-AF7A-2FCC286F2D78}" type="slidenum">
              <a:rPr lang="en-US" smtClean="0"/>
              <a:pPr>
                <a:defRPr/>
              </a:pPr>
              <a:t>39</a:t>
            </a:fld>
            <a:endParaRPr lang="en-US" dirty="0"/>
          </a:p>
        </p:txBody>
      </p:sp>
    </p:spTree>
    <p:extLst>
      <p:ext uri="{BB962C8B-B14F-4D97-AF65-F5344CB8AC3E}">
        <p14:creationId xmlns:p14="http://schemas.microsoft.com/office/powerpoint/2010/main" val="10838860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89288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904159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654CC6-290E-4230-AF7A-2FCC286F2D78}" type="slidenum">
              <a:rPr lang="en-US" smtClean="0"/>
              <a:pPr>
                <a:defRPr/>
              </a:pPr>
              <a:t>9</a:t>
            </a:fld>
            <a:endParaRPr lang="en-US" dirty="0"/>
          </a:p>
        </p:txBody>
      </p:sp>
    </p:spTree>
    <p:extLst>
      <p:ext uri="{BB962C8B-B14F-4D97-AF65-F5344CB8AC3E}">
        <p14:creationId xmlns:p14="http://schemas.microsoft.com/office/powerpoint/2010/main" val="2401170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654CC6-290E-4230-AF7A-2FCC286F2D78}" type="slidenum">
              <a:rPr lang="en-US" smtClean="0"/>
              <a:pPr>
                <a:defRPr/>
              </a:pPr>
              <a:t>10</a:t>
            </a:fld>
            <a:endParaRPr lang="en-US" dirty="0"/>
          </a:p>
        </p:txBody>
      </p:sp>
    </p:spTree>
    <p:extLst>
      <p:ext uri="{BB962C8B-B14F-4D97-AF65-F5344CB8AC3E}">
        <p14:creationId xmlns:p14="http://schemas.microsoft.com/office/powerpoint/2010/main" val="2232411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654CC6-290E-4230-AF7A-2FCC286F2D78}" type="slidenum">
              <a:rPr lang="en-US" smtClean="0"/>
              <a:pPr>
                <a:defRPr/>
              </a:pPr>
              <a:t>12</a:t>
            </a:fld>
            <a:endParaRPr lang="en-US" dirty="0"/>
          </a:p>
        </p:txBody>
      </p:sp>
    </p:spTree>
    <p:extLst>
      <p:ext uri="{BB962C8B-B14F-4D97-AF65-F5344CB8AC3E}">
        <p14:creationId xmlns:p14="http://schemas.microsoft.com/office/powerpoint/2010/main" val="3460076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654CC6-290E-4230-AF7A-2FCC286F2D78}" type="slidenum">
              <a:rPr lang="en-US" smtClean="0"/>
              <a:pPr>
                <a:defRPr/>
              </a:pPr>
              <a:t>13</a:t>
            </a:fld>
            <a:endParaRPr lang="en-US" dirty="0"/>
          </a:p>
        </p:txBody>
      </p:sp>
    </p:spTree>
    <p:extLst>
      <p:ext uri="{BB962C8B-B14F-4D97-AF65-F5344CB8AC3E}">
        <p14:creationId xmlns:p14="http://schemas.microsoft.com/office/powerpoint/2010/main" val="1648487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654CC6-290E-4230-AF7A-2FCC286F2D78}" type="slidenum">
              <a:rPr lang="en-US" smtClean="0"/>
              <a:pPr>
                <a:defRPr/>
              </a:pPr>
              <a:t>14</a:t>
            </a:fld>
            <a:endParaRPr lang="en-US" dirty="0"/>
          </a:p>
        </p:txBody>
      </p:sp>
    </p:spTree>
    <p:extLst>
      <p:ext uri="{BB962C8B-B14F-4D97-AF65-F5344CB8AC3E}">
        <p14:creationId xmlns:p14="http://schemas.microsoft.com/office/powerpoint/2010/main" val="3102017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D086F9C-C402-4381-A3CD-C83507C15CB7}" type="datetimeFigureOut">
              <a:rPr lang="en-US"/>
              <a:pPr>
                <a:defRPr/>
              </a:pPr>
              <a:t>3/11/2024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A5DD86F-5653-423B-8A39-A4FC6B764DA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F48283A-6B93-46FB-B909-4F98DC96FCC0}" type="datetimeFigureOut">
              <a:rPr lang="en-US"/>
              <a:pPr>
                <a:defRPr/>
              </a:pPr>
              <a:t>3/11/2024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0446FAA-5F44-431C-A602-5CC7B907C02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45163E1-A6F3-41A3-A4D7-5FB16E3A07A6}" type="datetimeFigureOut">
              <a:rPr lang="en-US"/>
              <a:pPr>
                <a:defRPr/>
              </a:pPr>
              <a:t>3/11/2024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3703115-C559-4D96-A318-0783CF7E9C1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10"/>
          </p:nvPr>
        </p:nvSpPr>
        <p:spPr>
          <a:xfrm>
            <a:off x="0" y="6516688"/>
            <a:ext cx="381000" cy="365125"/>
          </a:xfrm>
        </p:spPr>
        <p:txBody>
          <a:bodyPr/>
          <a:lstStyle>
            <a:lvl1pPr>
              <a:defRPr sz="800">
                <a:solidFill>
                  <a:schemeClr val="bg1"/>
                </a:solidFill>
              </a:defRPr>
            </a:lvl1pPr>
          </a:lstStyle>
          <a:p>
            <a:pPr>
              <a:defRPr/>
            </a:pPr>
            <a:fld id="{374DECBB-758E-43FD-833C-4910463D24C3}"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2" descr="C:\Documents and Settings\Kevin\Desktop\NPM\Powerpoint Template\NPM_PPT_Main Slide.jpg"/>
          <p:cNvPicPr>
            <a:picLocks noChangeAspect="1" noChangeArrowheads="1"/>
          </p:cNvPicPr>
          <p:nvPr userDrawn="1"/>
        </p:nvPicPr>
        <p:blipFill>
          <a:blip r:embed="rId2" cstate="print"/>
          <a:srcRect/>
          <a:stretch>
            <a:fillRect/>
          </a:stretch>
        </p:blipFill>
        <p:spPr bwMode="auto">
          <a:xfrm>
            <a:off x="-12700" y="3175"/>
            <a:ext cx="9156700" cy="6851650"/>
          </a:xfrm>
          <a:prstGeom prst="rect">
            <a:avLst/>
          </a:prstGeom>
          <a:noFill/>
          <a:ln w="9525">
            <a:noFill/>
            <a:miter lim="800000"/>
            <a:headEnd/>
            <a:tailEnd/>
          </a:ln>
        </p:spPr>
      </p:pic>
      <p:cxnSp>
        <p:nvCxnSpPr>
          <p:cNvPr id="3" name="Straight Connector 2"/>
          <p:cNvCxnSpPr/>
          <p:nvPr userDrawn="1"/>
        </p:nvCxnSpPr>
        <p:spPr>
          <a:xfrm rot="5400000">
            <a:off x="3330575" y="3330575"/>
            <a:ext cx="4768850" cy="0"/>
          </a:xfrm>
          <a:prstGeom prst="line">
            <a:avLst/>
          </a:prstGeom>
          <a:ln>
            <a:solidFill>
              <a:srgbClr val="559534"/>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001000" cy="808038"/>
          </a:xfrm>
        </p:spPr>
        <p:txBody>
          <a:bodyPr/>
          <a:lstStyle/>
          <a:p>
            <a:r>
              <a:rPr lang="en-US" dirty="0"/>
              <a:t>Click to edit Master title style</a:t>
            </a:r>
          </a:p>
        </p:txBody>
      </p:sp>
      <p:sp>
        <p:nvSpPr>
          <p:cNvPr id="3" name="Content Placeholder 2"/>
          <p:cNvSpPr>
            <a:spLocks noGrp="1"/>
          </p:cNvSpPr>
          <p:nvPr>
            <p:ph idx="1"/>
          </p:nvPr>
        </p:nvSpPr>
        <p:spPr>
          <a:xfrm>
            <a:off x="685800" y="1752600"/>
            <a:ext cx="800100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0" y="6516688"/>
            <a:ext cx="381000" cy="365125"/>
          </a:xfrm>
        </p:spPr>
        <p:txBody>
          <a:bodyPr/>
          <a:lstStyle>
            <a:lvl1pPr>
              <a:defRPr sz="800" smtClean="0">
                <a:solidFill>
                  <a:schemeClr val="bg1"/>
                </a:solidFill>
              </a:defRPr>
            </a:lvl1pPr>
          </a:lstStyle>
          <a:p>
            <a:pPr>
              <a:defRPr/>
            </a:pPr>
            <a:fld id="{C5E0FF8B-9D99-4E2C-99AD-F452A8EEC317}"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A0ECF1D-668C-44C2-BF48-91E6D8400DCE}" type="datetimeFigureOut">
              <a:rPr lang="en-US"/>
              <a:pPr>
                <a:defRPr/>
              </a:pPr>
              <a:t>3/11/2024</a:t>
            </a:fld>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4F55CA5-B256-41D8-BC44-E670631FB5CE}"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93B300B-5F41-41B9-911F-9ACAE45DC738}" type="datetimeFigureOut">
              <a:rPr lang="en-US"/>
              <a:pPr>
                <a:defRPr/>
              </a:pPr>
              <a:t>3/11/2024</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6A449D3-CE2E-42E8-A844-925F044888E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CBCAC9C-A176-4477-9A83-91D3D38EE4F7}" type="datetimeFigureOut">
              <a:rPr lang="en-US"/>
              <a:pPr>
                <a:defRPr/>
              </a:pPr>
              <a:t>3/11/2024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5B5E50C-628F-41D7-9416-1FB4354531E9}"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8846883-2DC9-4FB6-905E-3D24B50AEA8A}" type="datetimeFigureOut">
              <a:rPr lang="en-US"/>
              <a:pPr>
                <a:defRPr/>
              </a:pPr>
              <a:t>3/11/2024</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1CF20DC-448B-422A-B1BA-AEB7B5A432BF}"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502358-3A02-4192-8634-5ABD5DAE568F}" type="datetimeFigureOut">
              <a:rPr lang="en-US" smtClean="0"/>
              <a:pPr/>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0F576D-C6DE-49C8-B197-BD7C5E8AFFC9}"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502358-3A02-4192-8634-5ABD5DAE568F}" type="datetimeFigureOut">
              <a:rPr lang="en-US" smtClean="0"/>
              <a:pPr/>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0F576D-C6DE-49C8-B197-BD7C5E8AFFC9}"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502358-3A02-4192-8634-5ABD5DAE568F}" type="datetimeFigureOut">
              <a:rPr lang="en-US" smtClean="0"/>
              <a:pPr/>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0F576D-C6DE-49C8-B197-BD7C5E8AFFC9}"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502358-3A02-4192-8634-5ABD5DAE568F}" type="datetimeFigureOut">
              <a:rPr lang="en-US" smtClean="0"/>
              <a:pPr/>
              <a:t>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0F576D-C6DE-49C8-B197-BD7C5E8AFFC9}"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502358-3A02-4192-8634-5ABD5DAE568F}" type="datetimeFigureOut">
              <a:rPr lang="en-US" smtClean="0"/>
              <a:pPr/>
              <a:t>3/11/2024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0F576D-C6DE-49C8-B197-BD7C5E8AFFC9}"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502358-3A02-4192-8634-5ABD5DAE568F}" type="datetimeFigureOut">
              <a:rPr lang="en-US" smtClean="0"/>
              <a:pPr/>
              <a:t>3/11/2024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0F576D-C6DE-49C8-B197-BD7C5E8AFFC9}"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02358-3A02-4192-8634-5ABD5DAE568F}" type="datetimeFigureOut">
              <a:rPr lang="en-US" smtClean="0"/>
              <a:pPr/>
              <a:t>3/11/2024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0F576D-C6DE-49C8-B197-BD7C5E8AFFC9}"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502358-3A02-4192-8634-5ABD5DAE568F}" type="datetimeFigureOut">
              <a:rPr lang="en-US" smtClean="0"/>
              <a:pPr/>
              <a:t>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0F576D-C6DE-49C8-B197-BD7C5E8AFFC9}"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502358-3A02-4192-8634-5ABD5DAE568F}" type="datetimeFigureOut">
              <a:rPr lang="en-US" smtClean="0"/>
              <a:pPr/>
              <a:t>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0F576D-C6DE-49C8-B197-BD7C5E8AFFC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86D972A-CBAE-4609-96BE-357159C4C285}" type="datetimeFigureOut">
              <a:rPr lang="en-US"/>
              <a:pPr>
                <a:defRPr/>
              </a:pPr>
              <a:t>3/11/2024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9CF54E-4B8C-456C-AA17-8AC6686A5EED}"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502358-3A02-4192-8634-5ABD5DAE568F}" type="datetimeFigureOut">
              <a:rPr lang="en-US" smtClean="0"/>
              <a:pPr/>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0F576D-C6DE-49C8-B197-BD7C5E8AFFC9}"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502358-3A02-4192-8634-5ABD5DAE568F}" type="datetimeFigureOut">
              <a:rPr lang="en-US" smtClean="0"/>
              <a:pPr/>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0F576D-C6DE-49C8-B197-BD7C5E8AFFC9}"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2" descr="C:\Documents and Settings\Kevin\Desktop\NPM\Powerpoint Template\NPM_PPT_Main Slide.jpg"/>
          <p:cNvPicPr>
            <a:picLocks noChangeAspect="1" noChangeArrowheads="1"/>
          </p:cNvPicPr>
          <p:nvPr userDrawn="1"/>
        </p:nvPicPr>
        <p:blipFill>
          <a:blip r:embed="rId2" cstate="print"/>
          <a:srcRect/>
          <a:stretch>
            <a:fillRect/>
          </a:stretch>
        </p:blipFill>
        <p:spPr bwMode="auto">
          <a:xfrm>
            <a:off x="-12700" y="3175"/>
            <a:ext cx="9156700" cy="6851650"/>
          </a:xfrm>
          <a:prstGeom prst="rect">
            <a:avLst/>
          </a:prstGeom>
          <a:noFill/>
          <a:ln w="9525">
            <a:noFill/>
            <a:miter lim="800000"/>
            <a:headEnd/>
            <a:tailEnd/>
          </a:ln>
        </p:spPr>
      </p:pic>
      <p:cxnSp>
        <p:nvCxnSpPr>
          <p:cNvPr id="3" name="Straight Connector 2"/>
          <p:cNvCxnSpPr/>
          <p:nvPr userDrawn="1"/>
        </p:nvCxnSpPr>
        <p:spPr>
          <a:xfrm rot="5400000">
            <a:off x="3330575" y="3330575"/>
            <a:ext cx="4768850" cy="0"/>
          </a:xfrm>
          <a:prstGeom prst="line">
            <a:avLst/>
          </a:prstGeom>
          <a:ln>
            <a:solidFill>
              <a:srgbClr val="559534"/>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75FE40-30E5-423C-B62F-FDD3492AE4EC}" type="datetimeFigureOut">
              <a:rPr lang="en-US" smtClean="0"/>
              <a:pPr/>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054C10-8F3E-4FF0-86F3-C1D8C343F9D3}"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75FE40-30E5-423C-B62F-FDD3492AE4EC}" type="datetimeFigureOut">
              <a:rPr lang="en-US" smtClean="0"/>
              <a:pPr/>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054C10-8F3E-4FF0-86F3-C1D8C343F9D3}"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75FE40-30E5-423C-B62F-FDD3492AE4EC}" type="datetimeFigureOut">
              <a:rPr lang="en-US" smtClean="0"/>
              <a:pPr/>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054C10-8F3E-4FF0-86F3-C1D8C343F9D3}"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75FE40-30E5-423C-B62F-FDD3492AE4EC}" type="datetimeFigureOut">
              <a:rPr lang="en-US" smtClean="0"/>
              <a:pPr/>
              <a:t>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054C10-8F3E-4FF0-86F3-C1D8C343F9D3}"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75FE40-30E5-423C-B62F-FDD3492AE4EC}" type="datetimeFigureOut">
              <a:rPr lang="en-US" smtClean="0"/>
              <a:pPr/>
              <a:t>3/11/2024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054C10-8F3E-4FF0-86F3-C1D8C343F9D3}"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75FE40-30E5-423C-B62F-FDD3492AE4EC}" type="datetimeFigureOut">
              <a:rPr lang="en-US" smtClean="0"/>
              <a:pPr/>
              <a:t>3/11/2024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054C10-8F3E-4FF0-86F3-C1D8C343F9D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8846883-2DC9-4FB6-905E-3D24B50AEA8A}" type="datetimeFigureOut">
              <a:rPr lang="en-US"/>
              <a:pPr>
                <a:defRPr/>
              </a:pPr>
              <a:t>3/11/2024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1CF20DC-448B-422A-B1BA-AEB7B5A432BF}"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5FE40-30E5-423C-B62F-FDD3492AE4EC}" type="datetimeFigureOut">
              <a:rPr lang="en-US" smtClean="0"/>
              <a:pPr/>
              <a:t>3/11/2024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054C10-8F3E-4FF0-86F3-C1D8C343F9D3}"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75FE40-30E5-423C-B62F-FDD3492AE4EC}" type="datetimeFigureOut">
              <a:rPr lang="en-US" smtClean="0"/>
              <a:pPr/>
              <a:t>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054C10-8F3E-4FF0-86F3-C1D8C343F9D3}"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75FE40-30E5-423C-B62F-FDD3492AE4EC}" type="datetimeFigureOut">
              <a:rPr lang="en-US" smtClean="0"/>
              <a:pPr/>
              <a:t>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054C10-8F3E-4FF0-86F3-C1D8C343F9D3}"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75FE40-30E5-423C-B62F-FDD3492AE4EC}" type="datetimeFigureOut">
              <a:rPr lang="en-US" smtClean="0"/>
              <a:pPr/>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054C10-8F3E-4FF0-86F3-C1D8C343F9D3}"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75FE40-30E5-423C-B62F-FDD3492AE4EC}" type="datetimeFigureOut">
              <a:rPr lang="en-US" smtClean="0"/>
              <a:pPr/>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054C10-8F3E-4FF0-86F3-C1D8C343F9D3}"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2" descr="C:\Documents and Settings\Kevin\Desktop\NPM\Powerpoint Template\NPM_PPT_Main Slide.jpg"/>
          <p:cNvPicPr>
            <a:picLocks noChangeAspect="1" noChangeArrowheads="1"/>
          </p:cNvPicPr>
          <p:nvPr userDrawn="1"/>
        </p:nvPicPr>
        <p:blipFill>
          <a:blip r:embed="rId2" cstate="print"/>
          <a:srcRect/>
          <a:stretch>
            <a:fillRect/>
          </a:stretch>
        </p:blipFill>
        <p:spPr bwMode="auto">
          <a:xfrm>
            <a:off x="-12700" y="3175"/>
            <a:ext cx="9156700" cy="6851650"/>
          </a:xfrm>
          <a:prstGeom prst="rect">
            <a:avLst/>
          </a:prstGeom>
          <a:noFill/>
          <a:ln w="9525">
            <a:noFill/>
            <a:miter lim="800000"/>
            <a:headEnd/>
            <a:tailEnd/>
          </a:ln>
        </p:spPr>
      </p:pic>
      <p:cxnSp>
        <p:nvCxnSpPr>
          <p:cNvPr id="3" name="Straight Connector 2"/>
          <p:cNvCxnSpPr/>
          <p:nvPr userDrawn="1"/>
        </p:nvCxnSpPr>
        <p:spPr>
          <a:xfrm rot="5400000">
            <a:off x="3330575" y="3330575"/>
            <a:ext cx="4768850" cy="0"/>
          </a:xfrm>
          <a:prstGeom prst="line">
            <a:avLst/>
          </a:prstGeom>
          <a:ln>
            <a:solidFill>
              <a:srgbClr val="559534"/>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6" name="Title 5"/>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69C1553-BE83-49B0-9EC7-AD139814D33E}" type="datetimeFigureOut">
              <a:rPr lang="en-US"/>
              <a:pPr>
                <a:defRPr/>
              </a:pPr>
              <a:t>3/11/2024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872ABBB-A82D-46A3-B891-B38A66C0E54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A0ECF1D-668C-44C2-BF48-91E6D8400DCE}" type="datetimeFigureOut">
              <a:rPr lang="en-US"/>
              <a:pPr>
                <a:defRPr/>
              </a:pPr>
              <a:t>3/11/2024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4F55CA5-B256-41D8-BC44-E670631FB5C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B300B-5F41-41B9-911F-9ACAE45DC738}" type="datetimeFigureOut">
              <a:rPr lang="en-US"/>
              <a:pPr>
                <a:defRPr/>
              </a:pPr>
              <a:t>3/11/2024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6A449D3-CE2E-42E8-A844-925F044888E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340213E-782C-49D1-A621-3A36D7A6EFAE}" type="datetimeFigureOut">
              <a:rPr lang="en-US"/>
              <a:pPr>
                <a:defRPr/>
              </a:pPr>
              <a:t>3/11/2024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E232BEB-8654-4114-B00B-6945603D168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D756E9F-EA78-4394-8993-1C0BA6B273FB}" type="datetimeFigureOut">
              <a:rPr lang="en-US"/>
              <a:pPr>
                <a:defRPr/>
              </a:pPr>
              <a:t>3/11/2024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DA2C177-F9B1-48AA-A569-A658BF2BB5B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1.jp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1.jp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6000" r="-6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B447266-B779-40A6-9E2C-DD96EF09E4B7}" type="datetimeFigureOut">
              <a:rPr lang="en-US"/>
              <a:pPr>
                <a:defRPr/>
              </a:pPr>
              <a:t>3/11/2024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6C67585-73FB-43E0-994A-6AE0EC22869F}" type="slidenum">
              <a:rPr lang="en-US"/>
              <a:pPr>
                <a:defRPr/>
              </a:pPr>
              <a:t>‹#›</a:t>
            </a:fld>
            <a:endParaRPr lang="en-US" dirty="0"/>
          </a:p>
        </p:txBody>
      </p:sp>
      <p:pic>
        <p:nvPicPr>
          <p:cNvPr id="1031" name="Picture 7" descr="HSEM Name logo (clr)"/>
          <p:cNvPicPr>
            <a:picLocks noChangeAspect="1" noChangeArrowheads="1"/>
          </p:cNvPicPr>
          <p:nvPr/>
        </p:nvPicPr>
        <p:blipFill>
          <a:blip r:embed="rId17" cstate="print"/>
          <a:srcRect/>
          <a:stretch>
            <a:fillRect/>
          </a:stretch>
        </p:blipFill>
        <p:spPr bwMode="auto">
          <a:xfrm>
            <a:off x="304800" y="5715000"/>
            <a:ext cx="1447800" cy="6492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91" r:id="rId12"/>
    <p:sldLayoutId id="2147483892" r:id="rId13"/>
    <p:sldLayoutId id="2147483882"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l="-6000" r="-6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609600"/>
            <a:ext cx="8001000" cy="808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1752600"/>
            <a:ext cx="80010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3505200" y="6334125"/>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128"/>
              </a:defRPr>
            </a:lvl1pPr>
          </a:lstStyle>
          <a:p>
            <a:pPr>
              <a:defRPr/>
            </a:pPr>
            <a:fld id="{A9C88DF6-371B-4FE1-AB1C-B43C9BC2FE47}"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917" r:id="rId3"/>
    <p:sldLayoutId id="2147483918" r:id="rId4"/>
    <p:sldLayoutId id="2147483919" r:id="rId5"/>
    <p:sldLayoutId id="2147483920" r:id="rId6"/>
  </p:sldLayoutIdLst>
  <p:txStyles>
    <p:titleStyle>
      <a:lvl1pPr algn="l" defTabSz="457200" rtl="0" eaLnBrk="0" fontAlgn="base" hangingPunct="0">
        <a:spcBef>
          <a:spcPct val="0"/>
        </a:spcBef>
        <a:spcAft>
          <a:spcPct val="0"/>
        </a:spcAft>
        <a:defRPr sz="3200" b="1" kern="1200">
          <a:solidFill>
            <a:srgbClr val="006600"/>
          </a:solidFill>
          <a:latin typeface="Garamond" pitchFamily="18" charset="0"/>
          <a:ea typeface="ＭＳ Ｐゴシック" pitchFamily="-65" charset="-128"/>
          <a:cs typeface="ＭＳ Ｐゴシック" pitchFamily="-65" charset="-128"/>
        </a:defRPr>
      </a:lvl1pPr>
      <a:lvl2pPr algn="l" defTabSz="457200" rtl="0" eaLnBrk="0" fontAlgn="base" hangingPunct="0">
        <a:spcBef>
          <a:spcPct val="0"/>
        </a:spcBef>
        <a:spcAft>
          <a:spcPct val="0"/>
        </a:spcAft>
        <a:defRPr sz="3200" b="1">
          <a:solidFill>
            <a:srgbClr val="006600"/>
          </a:solidFill>
          <a:latin typeface="Garamond" pitchFamily="18"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3200" b="1">
          <a:solidFill>
            <a:srgbClr val="006600"/>
          </a:solidFill>
          <a:latin typeface="Garamond" pitchFamily="18"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3200" b="1">
          <a:solidFill>
            <a:srgbClr val="006600"/>
          </a:solidFill>
          <a:latin typeface="Garamond" pitchFamily="18"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3200" b="1">
          <a:solidFill>
            <a:srgbClr val="006600"/>
          </a:solidFill>
          <a:latin typeface="Garamond" pitchFamily="18"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50000"/>
        </a:spcAft>
        <a:buClr>
          <a:srgbClr val="006600"/>
        </a:buClr>
        <a:buChar char="•"/>
        <a:defRPr sz="2400" b="1" kern="1200">
          <a:solidFill>
            <a:schemeClr val="tx1"/>
          </a:solidFill>
          <a:latin typeface="Garamond" pitchFamily="18" charset="0"/>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50000"/>
        </a:spcAft>
        <a:buClr>
          <a:srgbClr val="006600"/>
        </a:buClr>
        <a:buChar char="•"/>
        <a:defRPr sz="2000" b="1" kern="1200">
          <a:solidFill>
            <a:schemeClr val="tx1"/>
          </a:solidFill>
          <a:latin typeface="Garamond" pitchFamily="18" charset="0"/>
          <a:ea typeface="ＭＳ Ｐゴシック" pitchFamily="-65" charset="-128"/>
          <a:cs typeface="+mn-cs"/>
        </a:defRPr>
      </a:lvl2pPr>
      <a:lvl3pPr marL="1143000" indent="-228600" algn="l" defTabSz="457200" rtl="0" eaLnBrk="0" fontAlgn="base" hangingPunct="0">
        <a:spcBef>
          <a:spcPct val="20000"/>
        </a:spcBef>
        <a:spcAft>
          <a:spcPct val="50000"/>
        </a:spcAft>
        <a:buClr>
          <a:srgbClr val="006600"/>
        </a:buClr>
        <a:buChar char="•"/>
        <a:defRPr sz="2000" kern="1200">
          <a:solidFill>
            <a:schemeClr val="tx1"/>
          </a:solidFill>
          <a:latin typeface="Garamond" pitchFamily="18" charset="0"/>
          <a:ea typeface="ＭＳ Ｐゴシック" pitchFamily="-65" charset="-128"/>
          <a:cs typeface="+mn-cs"/>
        </a:defRPr>
      </a:lvl3pPr>
      <a:lvl4pPr marL="1600200" indent="-228600" algn="l" defTabSz="457200" rtl="0" eaLnBrk="0" fontAlgn="base" hangingPunct="0">
        <a:spcBef>
          <a:spcPct val="20000"/>
        </a:spcBef>
        <a:spcAft>
          <a:spcPct val="50000"/>
        </a:spcAft>
        <a:buClr>
          <a:srgbClr val="006600"/>
        </a:buClr>
        <a:buChar char="•"/>
        <a:defRPr kern="1200">
          <a:solidFill>
            <a:schemeClr val="tx1"/>
          </a:solidFill>
          <a:latin typeface="Garamond" pitchFamily="18" charset="0"/>
          <a:ea typeface="ＭＳ Ｐゴシック" pitchFamily="-65" charset="-128"/>
          <a:cs typeface="+mn-cs"/>
        </a:defRPr>
      </a:lvl4pPr>
      <a:lvl5pPr marL="2057400" indent="-228600" algn="l" defTabSz="457200" rtl="0" eaLnBrk="0" fontAlgn="base" hangingPunct="0">
        <a:spcBef>
          <a:spcPct val="20000"/>
        </a:spcBef>
        <a:spcAft>
          <a:spcPct val="50000"/>
        </a:spcAft>
        <a:buClr>
          <a:srgbClr val="006600"/>
        </a:buClr>
        <a:buChar char="•"/>
        <a:defRPr kern="1200">
          <a:solidFill>
            <a:schemeClr val="tx1"/>
          </a:solidFill>
          <a:latin typeface="Garamond" pitchFamily="18" charset="0"/>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02358-3A02-4192-8634-5ABD5DAE568F}" type="datetimeFigureOut">
              <a:rPr lang="en-US" smtClean="0"/>
              <a:pPr/>
              <a:t>3/11/2024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F576D-C6DE-49C8-B197-BD7C5E8AFFC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21" r:id="rId12"/>
    <p:sldLayoutId id="214748392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5FE40-30E5-423C-B62F-FDD3492AE4EC}" type="datetimeFigureOut">
              <a:rPr lang="en-US" smtClean="0"/>
              <a:pPr/>
              <a:t>3/11/2024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54C10-8F3E-4FF0-86F3-C1D8C343F9D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23" r:id="rId12"/>
    <p:sldLayoutId id="2147483924" r:id="rId13"/>
    <p:sldLayoutId id="214748395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s://www.google.com/url?sa=i&amp;rct=j&amp;q=&amp;esrc=s&amp;frm=1&amp;source=images&amp;cd=&amp;cad=rja&amp;uact=8&amp;ved=0ahUKEwj0npL92YvLAhVC42MKHZ9OCw0QjRwIBw&amp;url=https://www.washingtonpost.com/news/capital-weather-gang/wp/2013/05/09/hiring-freeze-decimating-operations-at-local-weather-service-office/&amp;psig=AFQjCNEPD7-qizvaU5j8jIR1nRFQ3IzzmQ&amp;ust=1456241873843427"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hyperlink" Target="http://rds.yahoo.com/_ylt=A9G_bF6kNoRKMzsBgOWjzbkF/SIG=13c3a7iam/EXP=1250265124/**http:/www.noaanews.noaa.gov/stories2006/images/tornado-damage-chair-tenn-04-03-2006.jpg" TargetMode="External"/><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hyperlink" Target="http://rds.yahoo.com/_ylt=A9G_bDtJOIRKjmkB_PajzbkF/SIG=1322ltsc9/EXP=1250265545/**http:/www.kare11.com/assetpool/images/0731416843_brownsvalley_flooding_hd.jpg"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hyperlink" Target="https://dps.mn.gov/divisions/hsem/weather-awareness-preparedness/Pages/default.aspx" TargetMode="External"/><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hyperlink" Target="http://www.ready.gov/make-a-plan" TargetMode="Externa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hyperlink" Target="http://www2.agilityrecovery.com/assets/SBA/criticalbusfuncsba.pdf" TargetMode="Externa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hyperlink" Target="http://en.wikipedia.org/wiki/Heat_index" TargetMode="External"/><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hyperlink" Target="http://www.dnr.state.mn.us/firewise/index.html" TargetMode="External"/><Relationship Id="rId2" Type="http://schemas.openxmlformats.org/officeDocument/2006/relationships/notesSlide" Target="../notesSlides/notesSlide29.xml"/><Relationship Id="rId1" Type="http://schemas.openxmlformats.org/officeDocument/2006/relationships/slideLayout" Target="../slideLayouts/slideLayout35.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hyperlink" Target="http://emergency.cdc.gov/disasters/wildfires/facts.asp" TargetMode="External"/><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8" Type="http://schemas.openxmlformats.org/officeDocument/2006/relationships/hyperlink" Target="https://dps.mn.gov/divisions/hsem/weather-awareness-preparedness/Pages/severe-weather-wildfires.aspx" TargetMode="External"/><Relationship Id="rId3" Type="http://schemas.openxmlformats.org/officeDocument/2006/relationships/hyperlink" Target="https://dps.mn.gov/divisions/hsem/weather-awareness-preparedness/Pages/severe-weather-lightning-hail-storms.aspx" TargetMode="External"/><Relationship Id="rId7" Type="http://schemas.openxmlformats.org/officeDocument/2006/relationships/hyperlink" Target="https://dps.mn.gov/divisions/hsem/weather-awareness-preparedness/Pages/severe-weather-heat.aspx" TargetMode="External"/><Relationship Id="rId2" Type="http://schemas.openxmlformats.org/officeDocument/2006/relationships/hyperlink" Target="https://dps.mn.gov/divisions/hsem/weather-awareness-preparedness/Pages/severe-weather.aspx" TargetMode="External"/><Relationship Id="rId1" Type="http://schemas.openxmlformats.org/officeDocument/2006/relationships/slideLayout" Target="../slideLayouts/slideLayout35.xml"/><Relationship Id="rId6" Type="http://schemas.openxmlformats.org/officeDocument/2006/relationships/hyperlink" Target="https://dps.mn.gov/divisions/hsem/weather-awareness-preparedness/Pages/alerts-warnings.aspx" TargetMode="External"/><Relationship Id="rId5" Type="http://schemas.openxmlformats.org/officeDocument/2006/relationships/hyperlink" Target="https://dps.mn.gov/divisions/hsem/weather-awareness-preparedness/Pages/severe-weather-tornadoes.aspx" TargetMode="External"/><Relationship Id="rId4" Type="http://schemas.openxmlformats.org/officeDocument/2006/relationships/hyperlink" Target="https://dps.mn.gov/divisions/hsem/weather-awareness-preparedness/Pages/severe-weather-flooding.aspx"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ready.gov/make-a-plan" TargetMode="External"/><Relationship Id="rId2" Type="http://schemas.openxmlformats.org/officeDocument/2006/relationships/notesSlide" Target="../notesSlides/notesSlide31.xml"/><Relationship Id="rId1" Type="http://schemas.openxmlformats.org/officeDocument/2006/relationships/slideLayout" Target="../slideLayouts/slideLayout40.xml"/><Relationship Id="rId6" Type="http://schemas.openxmlformats.org/officeDocument/2006/relationships/hyperlink" Target="http://www.ready.gov/get-involved" TargetMode="External"/><Relationship Id="rId5" Type="http://schemas.openxmlformats.org/officeDocument/2006/relationships/hyperlink" Target="http://www.ready.gov/be-informed" TargetMode="External"/><Relationship Id="rId4" Type="http://schemas.openxmlformats.org/officeDocument/2006/relationships/hyperlink" Target="http://www.ready.gov/build-a-ki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8" Type="http://schemas.openxmlformats.org/officeDocument/2006/relationships/hyperlink" Target="http://cf.localwireless.com/wireless/signup.cfm?sid=27" TargetMode="External"/><Relationship Id="rId13" Type="http://schemas.openxmlformats.org/officeDocument/2006/relationships/hyperlink" Target="http://www.keloland.com/weather/" TargetMode="External"/><Relationship Id="rId3" Type="http://schemas.openxmlformats.org/officeDocument/2006/relationships/hyperlink" Target="http://www.weather.com/mobile/customtextmessaging.html" TargetMode="External"/><Relationship Id="rId7" Type="http://schemas.openxmlformats.org/officeDocument/2006/relationships/hyperlink" Target="http://www.kare11.com/weather/emails/yourwx/default.aspx" TargetMode="External"/><Relationship Id="rId12" Type="http://schemas.openxmlformats.org/officeDocument/2006/relationships/hyperlink" Target="http://www.wday.com/" TargetMode="External"/><Relationship Id="rId2" Type="http://schemas.openxmlformats.org/officeDocument/2006/relationships/hyperlink" Target="http://inws.wrh.noaa.gov/" TargetMode="External"/><Relationship Id="rId1" Type="http://schemas.openxmlformats.org/officeDocument/2006/relationships/slideLayout" Target="../slideLayouts/slideLayout35.xml"/><Relationship Id="rId6" Type="http://schemas.openxmlformats.org/officeDocument/2006/relationships/hyperlink" Target="http://www.wcco.com/wireless" TargetMode="External"/><Relationship Id="rId11" Type="http://schemas.openxmlformats.org/officeDocument/2006/relationships/hyperlink" Target="http://www.northlandsnewscenter.com/enews" TargetMode="External"/><Relationship Id="rId5" Type="http://schemas.openxmlformats.org/officeDocument/2006/relationships/hyperlink" Target="http://www.emergencyemail.org/" TargetMode="External"/><Relationship Id="rId10" Type="http://schemas.openxmlformats.org/officeDocument/2006/relationships/hyperlink" Target="http://www.kaaltv.com/article/10152/" TargetMode="External"/><Relationship Id="rId4" Type="http://schemas.openxmlformats.org/officeDocument/2006/relationships/hyperlink" Target="http://www.accuweather.com/downloads.asp" TargetMode="External"/><Relationship Id="rId9" Type="http://schemas.openxmlformats.org/officeDocument/2006/relationships/hyperlink" Target="http://www.myfoxtwincities.com/subindex/weathe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275868-60F3-8333-74AC-C4382613E160}"/>
              </a:ext>
            </a:extLst>
          </p:cNvPr>
          <p:cNvSpPr/>
          <p:nvPr/>
        </p:nvSpPr>
        <p:spPr>
          <a:xfrm>
            <a:off x="457200" y="76200"/>
            <a:ext cx="3810000" cy="6019800"/>
          </a:xfrm>
          <a:prstGeom prst="rect">
            <a:avLst/>
          </a:prstGeom>
          <a:solidFill>
            <a:schemeClr val="bg1"/>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242" name="Title 3"/>
          <p:cNvSpPr>
            <a:spLocks noGrp="1"/>
          </p:cNvSpPr>
          <p:nvPr>
            <p:ph type="ctrTitle"/>
          </p:nvPr>
        </p:nvSpPr>
        <p:spPr>
          <a:xfrm>
            <a:off x="4267899" y="1282916"/>
            <a:ext cx="4761317" cy="2667000"/>
          </a:xfrm>
        </p:spPr>
        <p:txBody>
          <a:bodyPr>
            <a:normAutofit fontScale="90000"/>
          </a:bodyPr>
          <a:lstStyle/>
          <a:p>
            <a:pPr eaLnBrk="1" hangingPunct="1"/>
            <a:r>
              <a:rPr lang="en-US" sz="4400" dirty="0">
                <a:solidFill>
                  <a:srgbClr val="DA6118"/>
                </a:solidFill>
                <a:effectLst>
                  <a:outerShdw blurRad="38100" dist="38100" dir="2700000" algn="tl">
                    <a:srgbClr val="000000">
                      <a:alpha val="43137"/>
                    </a:srgbClr>
                  </a:outerShdw>
                </a:effectLst>
              </a:rPr>
              <a:t>Minnesota</a:t>
            </a:r>
            <a:r>
              <a:rPr lang="en-US" sz="4800" dirty="0">
                <a:effectLst>
                  <a:outerShdw blurRad="38100" dist="38100" dir="2700000" algn="tl">
                    <a:srgbClr val="000000">
                      <a:alpha val="43137"/>
                    </a:srgbClr>
                  </a:outerShdw>
                </a:effectLst>
              </a:rPr>
              <a:t> </a:t>
            </a:r>
            <a:br>
              <a:rPr lang="en-US" sz="4800" dirty="0">
                <a:effectLst>
                  <a:outerShdw blurRad="38100" dist="38100" dir="2700000" algn="tl">
                    <a:srgbClr val="000000">
                      <a:alpha val="43137"/>
                    </a:srgbClr>
                  </a:outerShdw>
                </a:effectLst>
              </a:rPr>
            </a:br>
            <a:r>
              <a:rPr lang="en-US" sz="4800" b="1" i="1" dirty="0">
                <a:solidFill>
                  <a:srgbClr val="FFC000"/>
                </a:solidFill>
                <a:effectLst>
                  <a:outerShdw blurRad="38100" dist="38100" dir="2700000" algn="tl">
                    <a:srgbClr val="000000">
                      <a:alpha val="43137"/>
                    </a:srgbClr>
                  </a:outerShdw>
                </a:effectLst>
              </a:rPr>
              <a:t>Severe Weather</a:t>
            </a:r>
            <a:r>
              <a:rPr lang="en-US" sz="4800" b="1" i="1" baseline="0" dirty="0">
                <a:solidFill>
                  <a:srgbClr val="FFC000"/>
                </a:solidFill>
                <a:effectLst>
                  <a:outerShdw blurRad="38100" dist="38100" dir="2700000" algn="tl">
                    <a:srgbClr val="000000">
                      <a:alpha val="43137"/>
                    </a:srgbClr>
                  </a:outerShdw>
                </a:effectLst>
              </a:rPr>
              <a:t> Awareness Week  </a:t>
            </a:r>
            <a:br>
              <a:rPr lang="en-US" sz="4800" b="1" i="1" baseline="0" dirty="0">
                <a:solidFill>
                  <a:srgbClr val="FFC000"/>
                </a:solidFill>
                <a:effectLst>
                  <a:outerShdw blurRad="38100" dist="38100" dir="2700000" algn="tl">
                    <a:srgbClr val="000000">
                      <a:alpha val="43137"/>
                    </a:srgbClr>
                  </a:outerShdw>
                </a:effectLst>
              </a:rPr>
            </a:br>
            <a:br>
              <a:rPr lang="en-US" sz="4800" baseline="0" dirty="0">
                <a:solidFill>
                  <a:srgbClr val="FF0000"/>
                </a:solidFill>
                <a:effectLst>
                  <a:outerShdw blurRad="38100" dist="38100" dir="2700000" algn="tl">
                    <a:srgbClr val="000000">
                      <a:alpha val="43137"/>
                    </a:srgbClr>
                  </a:outerShdw>
                </a:effectLst>
              </a:rPr>
            </a:br>
            <a:r>
              <a:rPr lang="en-US" sz="4800" dirty="0">
                <a:solidFill>
                  <a:srgbClr val="DA6118"/>
                </a:solidFill>
                <a:effectLst>
                  <a:outerShdw blurRad="38100" dist="38100" dir="2700000" algn="tl">
                    <a:srgbClr val="000000">
                      <a:alpha val="43137"/>
                    </a:srgbClr>
                  </a:outerShdw>
                </a:effectLst>
              </a:rPr>
              <a:t>April 8 - 12, 2024</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04800"/>
            <a:ext cx="3315653" cy="1148871"/>
          </a:xfrm>
          <a:prstGeom prst="rect">
            <a:avLst/>
          </a:prstGeom>
        </p:spPr>
      </p:pic>
      <p:pic>
        <p:nvPicPr>
          <p:cNvPr id="1026" name="Picture 2" descr="http://www.washingtonpost.com/blogs/capital-weather-gang/files/2013/05/nws-logo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3256" y="3132909"/>
            <a:ext cx="1981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792" y="3124200"/>
            <a:ext cx="1116363" cy="1219200"/>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6267" y="1752600"/>
            <a:ext cx="3383280" cy="863816"/>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94130" y="4495800"/>
            <a:ext cx="1698991" cy="10861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57145"/>
            <a:ext cx="3429000" cy="40011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dirty="0">
                <a:latin typeface="Century Gothic" panose="020B0502020202020204" pitchFamily="34" charset="0"/>
              </a:rPr>
              <a:t>Topic for Tuesday, April 9</a:t>
            </a:r>
          </a:p>
        </p:txBody>
      </p:sp>
      <p:sp>
        <p:nvSpPr>
          <p:cNvPr id="35843" name="Rectangle 2"/>
          <p:cNvSpPr>
            <a:spLocks noGrp="1" noChangeArrowheads="1"/>
          </p:cNvSpPr>
          <p:nvPr>
            <p:ph type="title"/>
          </p:nvPr>
        </p:nvSpPr>
        <p:spPr>
          <a:xfrm>
            <a:off x="914400" y="914400"/>
            <a:ext cx="7315200" cy="914400"/>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p>
            <a:pPr algn="ctr" eaLnBrk="1" hangingPunct="1"/>
            <a:r>
              <a:rPr lang="en-US" sz="4000" b="1" dirty="0"/>
              <a:t>Facts About Thunderstorms</a:t>
            </a:r>
          </a:p>
        </p:txBody>
      </p:sp>
      <p:sp>
        <p:nvSpPr>
          <p:cNvPr id="35842" name="Rectangle 3"/>
          <p:cNvSpPr>
            <a:spLocks noGrp="1" noChangeArrowheads="1"/>
          </p:cNvSpPr>
          <p:nvPr>
            <p:ph idx="1"/>
          </p:nvPr>
        </p:nvSpPr>
        <p:spPr>
          <a:xfrm>
            <a:off x="914400" y="1828800"/>
            <a:ext cx="7315200" cy="4343400"/>
          </a:xfrm>
          <a:solidFill>
            <a:schemeClr val="bg1"/>
          </a:solidFill>
        </p:spPr>
        <p:txBody>
          <a:bodyPr>
            <a:normAutofit/>
          </a:bodyPr>
          <a:lstStyle/>
          <a:p>
            <a:r>
              <a:rPr lang="en-US" sz="2800" dirty="0"/>
              <a:t> Warm, humid conditions are favorable for storm development.</a:t>
            </a:r>
          </a:p>
          <a:p>
            <a:pPr eaLnBrk="1" hangingPunct="1"/>
            <a:r>
              <a:rPr lang="en-US" sz="2800" b="0" dirty="0"/>
              <a:t> Storms may occur singly, in clusters or in lines.</a:t>
            </a:r>
          </a:p>
          <a:p>
            <a:r>
              <a:rPr lang="en-US" sz="2800" dirty="0"/>
              <a:t> Storms typically produce heavy rain for a brief period.</a:t>
            </a:r>
          </a:p>
          <a:p>
            <a:pPr eaLnBrk="1" hangingPunct="1"/>
            <a:r>
              <a:rPr lang="en-US" sz="2800" b="0" dirty="0"/>
              <a:t> Ten percent of storms are severe – typically including high winds and large hail.</a:t>
            </a:r>
          </a:p>
          <a:p>
            <a:pPr eaLnBrk="1" hangingPunct="1"/>
            <a:endParaRPr lang="en-US" sz="2800" dirty="0"/>
          </a:p>
          <a:p>
            <a:pPr eaLnBrk="1" hangingPunct="1"/>
            <a:endParaRPr lang="en-US" sz="2800" dirty="0">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57145"/>
            <a:ext cx="3429000" cy="40011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dirty="0">
                <a:latin typeface="Century Gothic" panose="020B0502020202020204" pitchFamily="34" charset="0"/>
              </a:rPr>
              <a:t>Topic for Tuesday, April 9</a:t>
            </a:r>
          </a:p>
        </p:txBody>
      </p:sp>
      <p:sp>
        <p:nvSpPr>
          <p:cNvPr id="3" name="Title 2"/>
          <p:cNvSpPr>
            <a:spLocks noGrp="1"/>
          </p:cNvSpPr>
          <p:nvPr>
            <p:ph type="title"/>
          </p:nvPr>
        </p:nvSpPr>
        <p:spPr>
          <a:xfrm>
            <a:off x="914400" y="914400"/>
            <a:ext cx="7315200" cy="762000"/>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Autofit/>
          </a:bodyPr>
          <a:lstStyle/>
          <a:p>
            <a:pPr algn="ctr"/>
            <a:r>
              <a:rPr lang="en-US" sz="4400" b="1" dirty="0"/>
              <a:t>Facts About Hail</a:t>
            </a:r>
          </a:p>
        </p:txBody>
      </p:sp>
      <p:sp>
        <p:nvSpPr>
          <p:cNvPr id="2" name="Content Placeholder 1"/>
          <p:cNvSpPr>
            <a:spLocks noGrp="1"/>
          </p:cNvSpPr>
          <p:nvPr>
            <p:ph idx="1"/>
          </p:nvPr>
        </p:nvSpPr>
        <p:spPr>
          <a:xfrm>
            <a:off x="914400" y="1676400"/>
            <a:ext cx="7315200" cy="4419600"/>
          </a:xfrm>
          <a:solidFill>
            <a:schemeClr val="bg1"/>
          </a:solidFill>
          <a:ln>
            <a:noFill/>
          </a:ln>
        </p:spPr>
        <p:style>
          <a:lnRef idx="0">
            <a:scrgbClr r="0" g="0" b="0"/>
          </a:lnRef>
          <a:fillRef idx="0">
            <a:scrgbClr r="0" g="0" b="0"/>
          </a:fillRef>
          <a:effectRef idx="0">
            <a:scrgbClr r="0" g="0" b="0"/>
          </a:effectRef>
          <a:fontRef idx="minor">
            <a:schemeClr val="dk1"/>
          </a:fontRef>
        </p:style>
        <p:txBody>
          <a:bodyPr>
            <a:normAutofit fontScale="92500"/>
          </a:bodyPr>
          <a:lstStyle/>
          <a:p>
            <a:r>
              <a:rPr lang="en-US" sz="2800" dirty="0"/>
              <a:t> Hail is larger than sleet and forms in thunderstorms.</a:t>
            </a:r>
          </a:p>
          <a:p>
            <a:r>
              <a:rPr lang="en-US" sz="2800" dirty="0"/>
              <a:t> Updrafts are strong rising currents of air within a storm that carry water droplets to a height where they freeze and become hail.</a:t>
            </a:r>
          </a:p>
          <a:p>
            <a:r>
              <a:rPr lang="en-US" sz="2800" dirty="0"/>
              <a:t> Hail can range from pea-sized (most common) to as large as baseball-sized or more.</a:t>
            </a:r>
          </a:p>
          <a:p>
            <a:r>
              <a:rPr lang="en-US" sz="2800" dirty="0"/>
              <a:t> Large hail stones fall faster than 100 mph and can injure or even kill people.</a:t>
            </a:r>
          </a:p>
          <a:p>
            <a:endParaRPr lang="en-US" dirty="0"/>
          </a:p>
        </p:txBody>
      </p:sp>
    </p:spTree>
    <p:extLst>
      <p:ext uri="{BB962C8B-B14F-4D97-AF65-F5344CB8AC3E}">
        <p14:creationId xmlns:p14="http://schemas.microsoft.com/office/powerpoint/2010/main" val="3913474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257145"/>
            <a:ext cx="3429000" cy="40011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dirty="0">
                <a:latin typeface="Century Gothic" panose="020B0502020202020204" pitchFamily="34" charset="0"/>
              </a:rPr>
              <a:t>Topic for Tuesday, April 9</a:t>
            </a:r>
          </a:p>
        </p:txBody>
      </p:sp>
      <p:sp>
        <p:nvSpPr>
          <p:cNvPr id="36867" name="Rectangle 2"/>
          <p:cNvSpPr>
            <a:spLocks noGrp="1" noChangeArrowheads="1"/>
          </p:cNvSpPr>
          <p:nvPr>
            <p:ph type="title"/>
          </p:nvPr>
        </p:nvSpPr>
        <p:spPr>
          <a:xfrm>
            <a:off x="914400" y="914400"/>
            <a:ext cx="7315200" cy="762000"/>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Autofit/>
          </a:bodyPr>
          <a:lstStyle/>
          <a:p>
            <a:pPr algn="ctr" eaLnBrk="1" hangingPunct="1"/>
            <a:r>
              <a:rPr lang="en-US" sz="4400" b="1" dirty="0"/>
              <a:t>Facts About Lightning</a:t>
            </a:r>
          </a:p>
        </p:txBody>
      </p:sp>
      <p:sp>
        <p:nvSpPr>
          <p:cNvPr id="4" name="Rectangle 3"/>
          <p:cNvSpPr txBox="1">
            <a:spLocks noChangeArrowheads="1"/>
          </p:cNvSpPr>
          <p:nvPr/>
        </p:nvSpPr>
        <p:spPr>
          <a:xfrm>
            <a:off x="914400" y="1676400"/>
            <a:ext cx="7315200" cy="4495800"/>
          </a:xfrm>
          <a:prstGeom prst="rect">
            <a:avLst/>
          </a:prstGeom>
          <a:solidFill>
            <a:schemeClr val="bg1"/>
          </a:solidFill>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ClrTx/>
              <a:buFont typeface="Arial" panose="020B0604020202020204" pitchFamily="34" charset="0"/>
              <a:buChar char="•"/>
            </a:pPr>
            <a:r>
              <a:rPr lang="en-US" dirty="0">
                <a:cs typeface="Arial" pitchFamily="34" charset="0"/>
              </a:rPr>
              <a:t>All thunderstorms produce lightning.</a:t>
            </a:r>
          </a:p>
          <a:p>
            <a:pPr>
              <a:buClrTx/>
              <a:buFont typeface="Arial" panose="020B0604020202020204" pitchFamily="34" charset="0"/>
              <a:buChar char="•"/>
            </a:pPr>
            <a:r>
              <a:rPr lang="en-US" dirty="0">
                <a:cs typeface="Arial" pitchFamily="34" charset="0"/>
              </a:rPr>
              <a:t>A bolt of lightning can be over five miles in length.</a:t>
            </a:r>
          </a:p>
          <a:p>
            <a:pPr>
              <a:buClrTx/>
              <a:buFont typeface="Arial" panose="020B0604020202020204" pitchFamily="34" charset="0"/>
              <a:buChar char="•"/>
            </a:pPr>
            <a:r>
              <a:rPr lang="en-US" dirty="0">
                <a:cs typeface="Arial" pitchFamily="34" charset="0"/>
              </a:rPr>
              <a:t>Lightning can strike up to 15 miles away from the center of a storm.</a:t>
            </a:r>
          </a:p>
          <a:p>
            <a:pPr>
              <a:buClrTx/>
              <a:buFont typeface="Arial" panose="020B0604020202020204" pitchFamily="34" charset="0"/>
              <a:buChar char="•"/>
            </a:pPr>
            <a:r>
              <a:rPr lang="en-US" dirty="0">
                <a:cs typeface="Arial" pitchFamily="34" charset="0"/>
              </a:rPr>
              <a:t>Your chance of being struck by lightning once in your lifetime:  1 in 12,000. (</a:t>
            </a:r>
            <a:r>
              <a:rPr lang="en-US" i="1" dirty="0">
                <a:cs typeface="Arial" pitchFamily="34" charset="0"/>
              </a:rPr>
              <a:t>NWS Data)</a:t>
            </a:r>
          </a:p>
          <a:p>
            <a:pPr>
              <a:buClrTx/>
              <a:buFont typeface="Arial" panose="020B0604020202020204" pitchFamily="34" charset="0"/>
              <a:buChar char="•"/>
            </a:pPr>
            <a:r>
              <a:rPr lang="en-US" dirty="0">
                <a:cs typeface="Arial" pitchFamily="34" charset="0"/>
              </a:rPr>
              <a:t>“Heat” lightning doesn’t exist - it is flashes from a far-away storm that can’t be heard.</a:t>
            </a:r>
            <a:endParaRPr lang="en-US" dirty="0"/>
          </a:p>
          <a:p>
            <a:endParaRPr 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57145"/>
            <a:ext cx="3429000" cy="40011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dirty="0">
                <a:latin typeface="Century Gothic" panose="020B0502020202020204" pitchFamily="34" charset="0"/>
              </a:rPr>
              <a:t>Topic for Tuesday, April 9</a:t>
            </a:r>
          </a:p>
        </p:txBody>
      </p:sp>
      <p:sp>
        <p:nvSpPr>
          <p:cNvPr id="38915" name="Rectangle 2"/>
          <p:cNvSpPr>
            <a:spLocks noGrp="1" noChangeArrowheads="1"/>
          </p:cNvSpPr>
          <p:nvPr>
            <p:ph type="title"/>
          </p:nvPr>
        </p:nvSpPr>
        <p:spPr>
          <a:xfrm>
            <a:off x="914400" y="914400"/>
            <a:ext cx="7315200" cy="914400"/>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p>
            <a:pPr algn="ctr" eaLnBrk="1" hangingPunct="1"/>
            <a:r>
              <a:rPr lang="en-US" sz="4000" b="1" dirty="0"/>
              <a:t>Know the Warning Terms</a:t>
            </a:r>
          </a:p>
        </p:txBody>
      </p:sp>
      <p:sp>
        <p:nvSpPr>
          <p:cNvPr id="38914" name="Rectangle 3"/>
          <p:cNvSpPr>
            <a:spLocks noGrp="1" noChangeArrowheads="1"/>
          </p:cNvSpPr>
          <p:nvPr>
            <p:ph idx="1"/>
          </p:nvPr>
        </p:nvSpPr>
        <p:spPr>
          <a:xfrm>
            <a:off x="914400" y="1828800"/>
            <a:ext cx="7315200" cy="4343400"/>
          </a:xfrm>
          <a:solidFill>
            <a:schemeClr val="bg1"/>
          </a:solidFill>
        </p:spPr>
        <p:txBody>
          <a:bodyPr/>
          <a:lstStyle/>
          <a:p>
            <a:r>
              <a:rPr lang="en-US" sz="2800" b="1" dirty="0"/>
              <a:t> Severe Thunderstorm Watch </a:t>
            </a:r>
            <a:endParaRPr lang="en-US" sz="2800" dirty="0"/>
          </a:p>
          <a:p>
            <a:pPr marL="68580" indent="0">
              <a:buNone/>
            </a:pPr>
            <a:r>
              <a:rPr lang="en-US" sz="2800" dirty="0"/>
              <a:t>Weather conditions are favorable for producing severe thunderstorms.  Remain alert and stay informed.</a:t>
            </a:r>
          </a:p>
          <a:p>
            <a:endParaRPr lang="en-US" sz="2800" b="0" dirty="0"/>
          </a:p>
          <a:p>
            <a:pPr eaLnBrk="1" hangingPunct="1"/>
            <a:r>
              <a:rPr lang="en-US" sz="2800" b="1" dirty="0"/>
              <a:t> Severe Thunderstorm Warning </a:t>
            </a:r>
            <a:endParaRPr lang="en-US" sz="2800" dirty="0"/>
          </a:p>
          <a:p>
            <a:pPr marL="68580" indent="0" eaLnBrk="1" hangingPunct="1">
              <a:buNone/>
            </a:pPr>
            <a:r>
              <a:rPr lang="en-US" sz="2800" b="0" dirty="0"/>
              <a:t>Severe weather has been reported or indicated on weather radar. </a:t>
            </a:r>
            <a:r>
              <a:rPr lang="en-US" sz="2800" dirty="0"/>
              <a:t>S</a:t>
            </a:r>
            <a:r>
              <a:rPr lang="en-US" sz="2800" b="0" dirty="0"/>
              <a:t>eek shelter immediately.</a:t>
            </a:r>
          </a:p>
          <a:p>
            <a:pPr eaLnBrk="1" hangingPunct="1"/>
            <a:endParaRPr lang="en-US" b="0" dirty="0">
              <a:latin typeface="Arial"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57145"/>
            <a:ext cx="3429000" cy="40011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dirty="0">
                <a:latin typeface="Century Gothic" panose="020B0502020202020204" pitchFamily="34" charset="0"/>
              </a:rPr>
              <a:t>Topic for Tuesday, April 9</a:t>
            </a:r>
          </a:p>
        </p:txBody>
      </p:sp>
      <p:sp>
        <p:nvSpPr>
          <p:cNvPr id="39938" name="Rectangle 2"/>
          <p:cNvSpPr>
            <a:spLocks noGrp="1" noChangeArrowheads="1"/>
          </p:cNvSpPr>
          <p:nvPr>
            <p:ph type="title"/>
          </p:nvPr>
        </p:nvSpPr>
        <p:spPr>
          <a:xfrm>
            <a:off x="914400" y="914400"/>
            <a:ext cx="7315200" cy="685800"/>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fontScale="90000"/>
          </a:bodyPr>
          <a:lstStyle/>
          <a:p>
            <a:pPr algn="ctr" eaLnBrk="1" hangingPunct="1"/>
            <a:r>
              <a:rPr lang="en-US" sz="3600" b="1" dirty="0">
                <a:solidFill>
                  <a:schemeClr val="tx1"/>
                </a:solidFill>
              </a:rPr>
              <a:t>Before Severe Storms and Lightning</a:t>
            </a:r>
          </a:p>
        </p:txBody>
      </p:sp>
      <p:sp>
        <p:nvSpPr>
          <p:cNvPr id="39939" name="Rectangle 3"/>
          <p:cNvSpPr>
            <a:spLocks noGrp="1" noChangeArrowheads="1"/>
          </p:cNvSpPr>
          <p:nvPr>
            <p:ph type="body" sz="half" idx="1"/>
          </p:nvPr>
        </p:nvSpPr>
        <p:spPr>
          <a:xfrm>
            <a:off x="914400" y="1600200"/>
            <a:ext cx="7315200" cy="4419600"/>
          </a:xfrm>
          <a:solidFill>
            <a:schemeClr val="bg1"/>
          </a:solidFill>
        </p:spPr>
        <p:txBody>
          <a:bodyPr>
            <a:normAutofit/>
          </a:bodyPr>
          <a:lstStyle/>
          <a:p>
            <a:pPr eaLnBrk="1" hangingPunct="1"/>
            <a:r>
              <a:rPr lang="en-US" sz="2800" b="0" dirty="0"/>
              <a:t>Secure outdoor objects.</a:t>
            </a:r>
          </a:p>
          <a:p>
            <a:r>
              <a:rPr lang="en-US" sz="2800" b="0" dirty="0"/>
              <a:t>Close/shutter windows and secure outside doors.</a:t>
            </a:r>
          </a:p>
          <a:p>
            <a:r>
              <a:rPr lang="en-US" sz="2800" dirty="0"/>
              <a:t>Consider postponing outdoor activities.</a:t>
            </a:r>
          </a:p>
          <a:p>
            <a:r>
              <a:rPr lang="en-US" sz="2800" dirty="0"/>
              <a:t>Know where the nearest shelters are.</a:t>
            </a:r>
          </a:p>
          <a:p>
            <a:r>
              <a:rPr lang="en-US" sz="2800" dirty="0"/>
              <a:t>Know where to get weather reports.</a:t>
            </a:r>
          </a:p>
          <a:p>
            <a:r>
              <a:rPr lang="en-US" sz="2800" b="0" dirty="0"/>
              <a:t>Have a weather radio with battery backup.</a:t>
            </a:r>
          </a:p>
          <a:p>
            <a:r>
              <a:rPr lang="en-US" sz="2800" dirty="0"/>
              <a:t>Check your emergency kit – is it ready?</a:t>
            </a:r>
            <a:endParaRPr lang="en-US" b="0" dirty="0"/>
          </a:p>
          <a:p>
            <a:pPr lvl="1" eaLnBrk="1" hangingPunct="1">
              <a:buFontTx/>
              <a:buNone/>
            </a:pPr>
            <a:endParaRPr lang="en-US" b="0" dirty="0">
              <a:solidFill>
                <a:srgbClr val="0066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914400" y="914400"/>
            <a:ext cx="7315200" cy="685800"/>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sz="3200" b="1" dirty="0"/>
              <a:t>During Thunderstorms with Lightning </a:t>
            </a:r>
            <a:endParaRPr lang="en-US" sz="3200" b="1" dirty="0">
              <a:solidFill>
                <a:schemeClr val="bg2">
                  <a:lumMod val="50000"/>
                </a:schemeClr>
              </a:solidFill>
            </a:endParaRPr>
          </a:p>
        </p:txBody>
      </p:sp>
      <p:sp>
        <p:nvSpPr>
          <p:cNvPr id="41986" name="Rectangle 3"/>
          <p:cNvSpPr>
            <a:spLocks noGrp="1" noChangeArrowheads="1"/>
          </p:cNvSpPr>
          <p:nvPr>
            <p:ph idx="1"/>
          </p:nvPr>
        </p:nvSpPr>
        <p:spPr>
          <a:xfrm>
            <a:off x="914400" y="1600200"/>
            <a:ext cx="7315200" cy="4572000"/>
          </a:xfrm>
          <a:solidFill>
            <a:schemeClr val="bg1"/>
          </a:solidFill>
        </p:spPr>
        <p:txBody>
          <a:bodyPr>
            <a:normAutofit fontScale="92500"/>
          </a:bodyPr>
          <a:lstStyle/>
          <a:p>
            <a:pPr>
              <a:lnSpc>
                <a:spcPct val="90000"/>
              </a:lnSpc>
            </a:pPr>
            <a:r>
              <a:rPr lang="en-US" sz="2800" dirty="0"/>
              <a:t> The safest place to be during a thunderstorm is any normal building (with water pipes or electricity). </a:t>
            </a:r>
          </a:p>
          <a:p>
            <a:pPr>
              <a:lnSpc>
                <a:spcPct val="90000"/>
              </a:lnSpc>
            </a:pPr>
            <a:endParaRPr lang="en-US" sz="2800" dirty="0"/>
          </a:p>
          <a:p>
            <a:pPr>
              <a:lnSpc>
                <a:spcPct val="90000"/>
              </a:lnSpc>
            </a:pPr>
            <a:r>
              <a:rPr lang="en-US" sz="2800" dirty="0"/>
              <a:t> Most hard top cars are safe from lightning. </a:t>
            </a:r>
            <a:br>
              <a:rPr lang="en-US" sz="2800" dirty="0"/>
            </a:br>
            <a:r>
              <a:rPr lang="en-US" dirty="0"/>
              <a:t>(It is the metal roof and metal sides that protect you, NOT the rubber tires.)</a:t>
            </a:r>
          </a:p>
          <a:p>
            <a:pPr lvl="1">
              <a:lnSpc>
                <a:spcPct val="90000"/>
              </a:lnSpc>
            </a:pPr>
            <a:r>
              <a:rPr lang="en-US" sz="2600" dirty="0"/>
              <a:t>Convertibles, motorcycles, bicycles, fiberglass vehicles offer no protection from lightning.</a:t>
            </a:r>
          </a:p>
          <a:p>
            <a:pPr lvl="1">
              <a:lnSpc>
                <a:spcPct val="90000"/>
              </a:lnSpc>
            </a:pPr>
            <a:r>
              <a:rPr lang="en-US" sz="2600" dirty="0"/>
              <a:t>Avoid contact with interior metal during the storm.</a:t>
            </a:r>
          </a:p>
          <a:p>
            <a:pPr eaLnBrk="1" hangingPunct="1">
              <a:lnSpc>
                <a:spcPct val="90000"/>
              </a:lnSpc>
              <a:buFont typeface="Wingdings" pitchFamily="2" charset="2"/>
              <a:buNone/>
            </a:pPr>
            <a:endParaRPr lang="en-US" dirty="0"/>
          </a:p>
          <a:p>
            <a:pPr eaLnBrk="1" hangingPunct="1">
              <a:lnSpc>
                <a:spcPct val="90000"/>
              </a:lnSpc>
            </a:pPr>
            <a:endParaRPr lang="en-US" dirty="0"/>
          </a:p>
        </p:txBody>
      </p:sp>
      <p:sp>
        <p:nvSpPr>
          <p:cNvPr id="4" name="TextBox 3"/>
          <p:cNvSpPr txBox="1"/>
          <p:nvPr/>
        </p:nvSpPr>
        <p:spPr>
          <a:xfrm>
            <a:off x="228600" y="257145"/>
            <a:ext cx="3429000" cy="40011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dirty="0">
                <a:latin typeface="Century Gothic" panose="020B0502020202020204" pitchFamily="34" charset="0"/>
              </a:rPr>
              <a:t>Topic for Tuesday, April 9</a:t>
            </a:r>
          </a:p>
        </p:txBody>
      </p:sp>
    </p:spTree>
    <p:extLst>
      <p:ext uri="{BB962C8B-B14F-4D97-AF65-F5344CB8AC3E}">
        <p14:creationId xmlns:p14="http://schemas.microsoft.com/office/powerpoint/2010/main" val="107741833"/>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applause.wav"/>
          </p:stSnd>
        </p:sndAc>
      </p:transition>
    </mc:Choice>
    <mc:Fallback xmlns="">
      <p:transition spd="slow">
        <p:sndAc>
          <p:stSnd>
            <p:snd r:embed="rId4" name="applause.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914400" y="914400"/>
            <a:ext cx="7315200" cy="685800"/>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sz="3200" b="1" dirty="0"/>
              <a:t>During Thunderstorms with Lightning </a:t>
            </a:r>
            <a:endParaRPr lang="en-US" sz="3200" b="1" dirty="0">
              <a:solidFill>
                <a:schemeClr val="bg2">
                  <a:lumMod val="50000"/>
                </a:schemeClr>
              </a:solidFill>
            </a:endParaRPr>
          </a:p>
        </p:txBody>
      </p:sp>
      <p:sp>
        <p:nvSpPr>
          <p:cNvPr id="41986" name="Rectangle 3"/>
          <p:cNvSpPr>
            <a:spLocks noGrp="1" noChangeArrowheads="1"/>
          </p:cNvSpPr>
          <p:nvPr>
            <p:ph idx="1"/>
          </p:nvPr>
        </p:nvSpPr>
        <p:spPr>
          <a:xfrm>
            <a:off x="914400" y="1600200"/>
            <a:ext cx="7315200" cy="4572000"/>
          </a:xfrm>
          <a:solidFill>
            <a:schemeClr val="bg1"/>
          </a:solidFill>
        </p:spPr>
        <p:txBody>
          <a:bodyPr>
            <a:normAutofit/>
          </a:bodyPr>
          <a:lstStyle/>
          <a:p>
            <a:pPr>
              <a:lnSpc>
                <a:spcPct val="90000"/>
              </a:lnSpc>
            </a:pPr>
            <a:r>
              <a:rPr lang="en-US" sz="2800" dirty="0"/>
              <a:t> No place outside is safe when thunderstorms are in the area. </a:t>
            </a:r>
          </a:p>
          <a:p>
            <a:pPr>
              <a:lnSpc>
                <a:spcPct val="90000"/>
              </a:lnSpc>
            </a:pPr>
            <a:r>
              <a:rPr lang="en-US" sz="2800" dirty="0"/>
              <a:t> If you hear thunder, lightning is close enough to strike you. </a:t>
            </a:r>
          </a:p>
          <a:p>
            <a:pPr>
              <a:lnSpc>
                <a:spcPct val="90000"/>
              </a:lnSpc>
            </a:pPr>
            <a:r>
              <a:rPr lang="en-US" sz="2800" dirty="0"/>
              <a:t> When you hear thunder, immediately move to safe shelter: a building or an enclosed, metal-topped vehicle with windows up. </a:t>
            </a:r>
          </a:p>
          <a:p>
            <a:pPr>
              <a:lnSpc>
                <a:spcPct val="90000"/>
              </a:lnSpc>
            </a:pPr>
            <a:r>
              <a:rPr lang="en-US" sz="2800" dirty="0"/>
              <a:t> Stay in safe shelter at least 30 minutes </a:t>
            </a:r>
            <a:r>
              <a:rPr lang="en-US" sz="2800" i="1" dirty="0"/>
              <a:t>after</a:t>
            </a:r>
            <a:r>
              <a:rPr lang="en-US" sz="2800" dirty="0"/>
              <a:t> you hear the last sound of thunder. </a:t>
            </a:r>
          </a:p>
          <a:p>
            <a:pPr eaLnBrk="1" hangingPunct="1">
              <a:lnSpc>
                <a:spcPct val="90000"/>
              </a:lnSpc>
              <a:buFont typeface="Wingdings" pitchFamily="2" charset="2"/>
              <a:buNone/>
            </a:pPr>
            <a:endParaRPr lang="en-US" dirty="0"/>
          </a:p>
          <a:p>
            <a:pPr eaLnBrk="1" hangingPunct="1">
              <a:lnSpc>
                <a:spcPct val="90000"/>
              </a:lnSpc>
            </a:pPr>
            <a:endParaRPr lang="en-US" dirty="0"/>
          </a:p>
        </p:txBody>
      </p:sp>
      <p:sp>
        <p:nvSpPr>
          <p:cNvPr id="4" name="TextBox 3"/>
          <p:cNvSpPr txBox="1"/>
          <p:nvPr/>
        </p:nvSpPr>
        <p:spPr>
          <a:xfrm>
            <a:off x="228600" y="257145"/>
            <a:ext cx="3429000" cy="40011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dirty="0">
                <a:latin typeface="Century Gothic" panose="020B0502020202020204" pitchFamily="34" charset="0"/>
              </a:rPr>
              <a:t>Topic for Tuesday, April 9</a:t>
            </a:r>
          </a:p>
        </p:txBody>
      </p:sp>
    </p:spTree>
    <p:extLst>
      <p:ext uri="{BB962C8B-B14F-4D97-AF65-F5344CB8AC3E}">
        <p14:creationId xmlns:p14="http://schemas.microsoft.com/office/powerpoint/2010/main" val="4243030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914400" y="914399"/>
            <a:ext cx="7239000" cy="942945"/>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sz="3200" b="1" dirty="0"/>
              <a:t>During Thunderstorms with Lightning </a:t>
            </a:r>
            <a:endParaRPr lang="en-US" sz="3200" b="1" dirty="0">
              <a:solidFill>
                <a:schemeClr val="bg2">
                  <a:lumMod val="50000"/>
                </a:schemeClr>
              </a:solidFill>
            </a:endParaRPr>
          </a:p>
        </p:txBody>
      </p:sp>
      <p:sp>
        <p:nvSpPr>
          <p:cNvPr id="41986" name="Rectangle 3"/>
          <p:cNvSpPr>
            <a:spLocks noGrp="1" noChangeArrowheads="1"/>
          </p:cNvSpPr>
          <p:nvPr>
            <p:ph idx="1"/>
          </p:nvPr>
        </p:nvSpPr>
        <p:spPr>
          <a:xfrm>
            <a:off x="914400" y="1857345"/>
            <a:ext cx="7239000" cy="3876530"/>
          </a:xfrm>
          <a:solidFill>
            <a:schemeClr val="bg1"/>
          </a:solidFill>
        </p:spPr>
        <p:txBody>
          <a:bodyPr>
            <a:normAutofit fontScale="85000" lnSpcReduction="20000"/>
          </a:bodyPr>
          <a:lstStyle/>
          <a:p>
            <a:pPr eaLnBrk="1" hangingPunct="1">
              <a:lnSpc>
                <a:spcPct val="90000"/>
              </a:lnSpc>
              <a:buFont typeface="Wingdings" pitchFamily="2" charset="2"/>
              <a:buNone/>
            </a:pPr>
            <a:r>
              <a:rPr lang="en-US" sz="2800" b="1" dirty="0"/>
              <a:t>If you are outside and cannot find shelter:</a:t>
            </a:r>
          </a:p>
          <a:p>
            <a:pPr eaLnBrk="1" hangingPunct="1">
              <a:lnSpc>
                <a:spcPct val="90000"/>
              </a:lnSpc>
              <a:buFont typeface="Wingdings" pitchFamily="2" charset="2"/>
              <a:buNone/>
            </a:pPr>
            <a:endParaRPr lang="en-US" sz="2000" b="1" dirty="0"/>
          </a:p>
          <a:p>
            <a:pPr eaLnBrk="1" hangingPunct="1">
              <a:lnSpc>
                <a:spcPct val="90000"/>
              </a:lnSpc>
            </a:pPr>
            <a:r>
              <a:rPr lang="en-US" dirty="0"/>
              <a:t>Avoid tall trees, hilltops, open fields, beaches, cliffs.</a:t>
            </a:r>
          </a:p>
          <a:p>
            <a:pPr>
              <a:lnSpc>
                <a:spcPct val="90000"/>
              </a:lnSpc>
            </a:pPr>
            <a:r>
              <a:rPr lang="en-US" dirty="0"/>
              <a:t>Avoid ungrounded sheds or flimsy structures – especially in open areas.</a:t>
            </a:r>
          </a:p>
          <a:p>
            <a:pPr>
              <a:lnSpc>
                <a:spcPct val="90000"/>
              </a:lnSpc>
            </a:pPr>
            <a:r>
              <a:rPr lang="en-US" dirty="0"/>
              <a:t>If you are in a boat – get to shore and off the water as soon as possible and find shelter.</a:t>
            </a:r>
          </a:p>
          <a:p>
            <a:pPr>
              <a:lnSpc>
                <a:spcPct val="90000"/>
              </a:lnSpc>
            </a:pPr>
            <a:r>
              <a:rPr lang="en-US" dirty="0"/>
              <a:t>Get to the lowest area available that is not in flood area.</a:t>
            </a:r>
          </a:p>
          <a:p>
            <a:pPr eaLnBrk="1" hangingPunct="1">
              <a:lnSpc>
                <a:spcPct val="90000"/>
              </a:lnSpc>
              <a:buFont typeface="Wingdings" pitchFamily="2" charset="2"/>
              <a:buNone/>
            </a:pPr>
            <a:endParaRPr lang="en-US" dirty="0"/>
          </a:p>
          <a:p>
            <a:pPr eaLnBrk="1" hangingPunct="1">
              <a:lnSpc>
                <a:spcPct val="90000"/>
              </a:lnSpc>
            </a:pPr>
            <a:endParaRPr lang="en-US" dirty="0"/>
          </a:p>
        </p:txBody>
      </p:sp>
      <p:sp>
        <p:nvSpPr>
          <p:cNvPr id="4" name="TextBox 3"/>
          <p:cNvSpPr txBox="1"/>
          <p:nvPr/>
        </p:nvSpPr>
        <p:spPr>
          <a:xfrm>
            <a:off x="228600" y="244082"/>
            <a:ext cx="3429000" cy="40011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dirty="0">
                <a:latin typeface="Century Gothic" panose="020B0502020202020204" pitchFamily="34" charset="0"/>
              </a:rPr>
              <a:t>Topic for Tuesday, April 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914400" y="914400"/>
            <a:ext cx="7315200" cy="685800"/>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p>
            <a:pPr algn="ctr"/>
            <a:r>
              <a:rPr lang="en-US" sz="3200" b="1" dirty="0"/>
              <a:t>Facts about Lightning</a:t>
            </a:r>
            <a:endParaRPr lang="en-US" sz="3200" b="1" dirty="0">
              <a:solidFill>
                <a:schemeClr val="bg2">
                  <a:lumMod val="50000"/>
                </a:schemeClr>
              </a:solidFill>
            </a:endParaRPr>
          </a:p>
        </p:txBody>
      </p:sp>
      <p:sp>
        <p:nvSpPr>
          <p:cNvPr id="41986" name="Rectangle 3"/>
          <p:cNvSpPr>
            <a:spLocks noGrp="1" noChangeArrowheads="1"/>
          </p:cNvSpPr>
          <p:nvPr>
            <p:ph idx="1"/>
          </p:nvPr>
        </p:nvSpPr>
        <p:spPr>
          <a:xfrm>
            <a:off x="914400" y="1600200"/>
            <a:ext cx="7315200" cy="4572000"/>
          </a:xfrm>
          <a:solidFill>
            <a:schemeClr val="bg1"/>
          </a:solidFill>
        </p:spPr>
        <p:txBody>
          <a:bodyPr>
            <a:normAutofit lnSpcReduction="10000"/>
          </a:bodyPr>
          <a:lstStyle/>
          <a:p>
            <a:pPr>
              <a:lnSpc>
                <a:spcPct val="90000"/>
              </a:lnSpc>
            </a:pPr>
            <a:r>
              <a:rPr lang="en-US" sz="2800" dirty="0"/>
              <a:t> All thunderstorms produce lightning. If you can hear thunder, you are in range of lightning.</a:t>
            </a:r>
          </a:p>
          <a:p>
            <a:pPr>
              <a:lnSpc>
                <a:spcPct val="90000"/>
              </a:lnSpc>
            </a:pPr>
            <a:endParaRPr lang="en-US" sz="2800" dirty="0"/>
          </a:p>
          <a:p>
            <a:pPr>
              <a:lnSpc>
                <a:spcPct val="90000"/>
              </a:lnSpc>
            </a:pPr>
            <a:r>
              <a:rPr lang="en-US" sz="2800" dirty="0"/>
              <a:t> Lightning often strikes the same place repeatedly, especially if it’s a tall, pointed, isolated object. </a:t>
            </a:r>
          </a:p>
          <a:p>
            <a:pPr>
              <a:lnSpc>
                <a:spcPct val="90000"/>
              </a:lnSpc>
            </a:pPr>
            <a:endParaRPr lang="en-US" sz="2800" dirty="0"/>
          </a:p>
          <a:p>
            <a:pPr>
              <a:lnSpc>
                <a:spcPct val="90000"/>
              </a:lnSpc>
            </a:pPr>
            <a:r>
              <a:rPr lang="en-US" sz="2800" dirty="0"/>
              <a:t> Lightning can strike up to 15 miles from the center of the thunderstorm, far from the rain or storm cloud. </a:t>
            </a:r>
          </a:p>
        </p:txBody>
      </p:sp>
      <p:sp>
        <p:nvSpPr>
          <p:cNvPr id="4" name="TextBox 3"/>
          <p:cNvSpPr txBox="1"/>
          <p:nvPr/>
        </p:nvSpPr>
        <p:spPr>
          <a:xfrm>
            <a:off x="228600" y="257145"/>
            <a:ext cx="3429000" cy="40011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dirty="0">
                <a:latin typeface="Century Gothic" panose="020B0502020202020204" pitchFamily="34" charset="0"/>
              </a:rPr>
              <a:t>Topic for Tuesday, April 9</a:t>
            </a:r>
          </a:p>
        </p:txBody>
      </p:sp>
    </p:spTree>
    <p:extLst>
      <p:ext uri="{BB962C8B-B14F-4D97-AF65-F5344CB8AC3E}">
        <p14:creationId xmlns:p14="http://schemas.microsoft.com/office/powerpoint/2010/main" val="3380487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91386"/>
            <a:ext cx="3657600" cy="369332"/>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dirty="0">
                <a:latin typeface="Century Gothic" panose="020B0502020202020204" pitchFamily="34" charset="0"/>
              </a:rPr>
              <a:t>Topic for Wednesday, April 10</a:t>
            </a:r>
          </a:p>
        </p:txBody>
      </p:sp>
      <p:sp>
        <p:nvSpPr>
          <p:cNvPr id="20483" name="Rectangle 2"/>
          <p:cNvSpPr>
            <a:spLocks noGrp="1" noChangeArrowheads="1"/>
          </p:cNvSpPr>
          <p:nvPr>
            <p:ph type="title"/>
          </p:nvPr>
        </p:nvSpPr>
        <p:spPr>
          <a:xfrm>
            <a:off x="914400" y="990600"/>
            <a:ext cx="7315200" cy="762000"/>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p>
            <a:pPr algn="ctr" eaLnBrk="1" hangingPunct="1"/>
            <a:r>
              <a:rPr lang="en-US" sz="4000" b="1" dirty="0"/>
              <a:t>Floods and Flash Floods </a:t>
            </a:r>
            <a:endParaRPr lang="en-US" sz="4000" b="1" i="1" dirty="0"/>
          </a:p>
        </p:txBody>
      </p:sp>
      <p:sp>
        <p:nvSpPr>
          <p:cNvPr id="20482" name="Rectangle 3"/>
          <p:cNvSpPr>
            <a:spLocks noGrp="1" noChangeArrowheads="1"/>
          </p:cNvSpPr>
          <p:nvPr>
            <p:ph idx="1"/>
          </p:nvPr>
        </p:nvSpPr>
        <p:spPr>
          <a:xfrm>
            <a:off x="914400" y="1752600"/>
            <a:ext cx="7315200" cy="4343400"/>
          </a:xfrm>
          <a:solidFill>
            <a:schemeClr val="bg1"/>
          </a:solidFill>
        </p:spPr>
        <p:txBody>
          <a:bodyPr>
            <a:normAutofit/>
          </a:bodyPr>
          <a:lstStyle/>
          <a:p>
            <a:r>
              <a:rPr lang="en-US" sz="2800" dirty="0"/>
              <a:t> One of the most common natural hazards in Minnesota.</a:t>
            </a:r>
          </a:p>
          <a:p>
            <a:r>
              <a:rPr lang="en-US" sz="2800" dirty="0"/>
              <a:t> Seasonal snowmelt floods tend to develop slowly.</a:t>
            </a:r>
          </a:p>
          <a:p>
            <a:r>
              <a:rPr lang="en-US" sz="2800" dirty="0"/>
              <a:t> Flash floods develop quickly during heavy rains leaving little time for preparation.</a:t>
            </a:r>
          </a:p>
          <a:p>
            <a:r>
              <a:rPr lang="en-US" sz="2800" dirty="0"/>
              <a:t> Risks are greater in low-lying areas, near existing water, behind a levee or downstream from a dam.</a:t>
            </a:r>
          </a:p>
          <a:p>
            <a:pPr eaLnBrk="1" hangingPunct="1"/>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533400" y="838200"/>
            <a:ext cx="8001000" cy="914400"/>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Autofit/>
          </a:bodyPr>
          <a:lstStyle/>
          <a:p>
            <a:pPr algn="ctr" eaLnBrk="1" hangingPunct="1"/>
            <a:r>
              <a:rPr lang="en-US" sz="3200" b="1" dirty="0">
                <a:latin typeface="Calibri" panose="020F0502020204030204" pitchFamily="34" charset="0"/>
              </a:rPr>
              <a:t>What is Severe Weather Awareness Week?</a:t>
            </a:r>
          </a:p>
        </p:txBody>
      </p:sp>
      <p:sp>
        <p:nvSpPr>
          <p:cNvPr id="11266" name="Rectangle 3"/>
          <p:cNvSpPr>
            <a:spLocks noGrp="1" noChangeArrowheads="1"/>
          </p:cNvSpPr>
          <p:nvPr>
            <p:ph idx="1"/>
          </p:nvPr>
        </p:nvSpPr>
        <p:spPr>
          <a:xfrm>
            <a:off x="533400" y="1752600"/>
            <a:ext cx="8001000" cy="4800600"/>
          </a:xfrm>
          <a:solidFill>
            <a:schemeClr val="bg1"/>
          </a:solidFill>
          <a:ln>
            <a:noFill/>
          </a:ln>
        </p:spPr>
        <p:txBody>
          <a:bodyPr>
            <a:noAutofit/>
          </a:bodyPr>
          <a:lstStyle/>
          <a:p>
            <a:r>
              <a:rPr lang="en-US" dirty="0">
                <a:latin typeface="Calibri" panose="020F0502020204030204" pitchFamily="34" charset="0"/>
              </a:rPr>
              <a:t>Statewide information campaign to inform and refresh knowledge about severe weather threats.</a:t>
            </a:r>
          </a:p>
          <a:p>
            <a:r>
              <a:rPr lang="en-US" dirty="0">
                <a:latin typeface="Calibri" panose="020F0502020204030204" pitchFamily="34" charset="0"/>
              </a:rPr>
              <a:t>Aim is to enable citizens to be better prepared and take appropriate action when necessary.</a:t>
            </a:r>
          </a:p>
        </p:txBody>
      </p:sp>
      <p:pic>
        <p:nvPicPr>
          <p:cNvPr id="11268" name="Picture 6" descr="View Image" title="Vehicles damaged in Tornado">
            <a:hlinkClick r:id="rId3"/>
          </p:cNvPr>
          <p:cNvPicPr>
            <a:picLocks noChangeAspect="1" noChangeArrowheads="1"/>
          </p:cNvPicPr>
          <p:nvPr/>
        </p:nvPicPr>
        <p:blipFill>
          <a:blip r:embed="rId4" cstate="print"/>
          <a:srcRect/>
          <a:stretch>
            <a:fillRect/>
          </a:stretch>
        </p:blipFill>
        <p:spPr bwMode="auto">
          <a:xfrm>
            <a:off x="889405" y="4953000"/>
            <a:ext cx="1980615" cy="1488865"/>
          </a:xfrm>
          <a:prstGeom prst="rect">
            <a:avLst/>
          </a:prstGeom>
          <a:noFill/>
          <a:ln w="9525">
            <a:noFill/>
            <a:miter lim="800000"/>
            <a:headEnd/>
            <a:tailEnd/>
          </a:ln>
        </p:spPr>
      </p:pic>
      <p:pic>
        <p:nvPicPr>
          <p:cNvPr id="11269" name="Picture 10" descr="Fostoria%2520Storm%2520Damage%2520-%25206" title="HOme damaged in Flood"/>
          <p:cNvPicPr>
            <a:picLocks noChangeAspect="1" noChangeArrowheads="1"/>
          </p:cNvPicPr>
          <p:nvPr/>
        </p:nvPicPr>
        <p:blipFill>
          <a:blip r:embed="rId5" cstate="print"/>
          <a:srcRect/>
          <a:stretch>
            <a:fillRect/>
          </a:stretch>
        </p:blipFill>
        <p:spPr bwMode="auto">
          <a:xfrm>
            <a:off x="3230383" y="4956145"/>
            <a:ext cx="2044460" cy="1533345"/>
          </a:xfrm>
          <a:prstGeom prst="rect">
            <a:avLst/>
          </a:prstGeom>
          <a:noFill/>
          <a:ln w="9525">
            <a:noFill/>
            <a:miter lim="800000"/>
            <a:headEnd/>
            <a:tailEnd/>
          </a:ln>
        </p:spPr>
      </p:pic>
      <p:pic>
        <p:nvPicPr>
          <p:cNvPr id="11271" name="Picture 14" descr="View Image" title="Aerial View of flooded town">
            <a:hlinkClick r:id="rId6"/>
          </p:cNvPr>
          <p:cNvPicPr>
            <a:picLocks noChangeAspect="1" noChangeArrowheads="1"/>
          </p:cNvPicPr>
          <p:nvPr/>
        </p:nvPicPr>
        <p:blipFill>
          <a:blip r:embed="rId7" cstate="print"/>
          <a:srcRect/>
          <a:stretch>
            <a:fillRect/>
          </a:stretch>
        </p:blipFill>
        <p:spPr bwMode="auto">
          <a:xfrm>
            <a:off x="5638800" y="4953000"/>
            <a:ext cx="2639834" cy="1488866"/>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914400" y="914400"/>
            <a:ext cx="7315200" cy="914400"/>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fontScale="90000"/>
          </a:bodyPr>
          <a:lstStyle/>
          <a:p>
            <a:pPr algn="ctr" eaLnBrk="1" hangingPunct="1"/>
            <a:r>
              <a:rPr lang="en-US" sz="4000" b="1" dirty="0"/>
              <a:t>Know the Flood Warning </a:t>
            </a:r>
            <a:r>
              <a:rPr lang="en-US" b="1" dirty="0"/>
              <a:t>T</a:t>
            </a:r>
            <a:r>
              <a:rPr lang="en-US" sz="4000" b="1" dirty="0"/>
              <a:t>erms</a:t>
            </a:r>
          </a:p>
        </p:txBody>
      </p:sp>
      <p:sp>
        <p:nvSpPr>
          <p:cNvPr id="21506" name="Rectangle 3"/>
          <p:cNvSpPr>
            <a:spLocks noGrp="1" noChangeArrowheads="1"/>
          </p:cNvSpPr>
          <p:nvPr>
            <p:ph idx="1"/>
          </p:nvPr>
        </p:nvSpPr>
        <p:spPr>
          <a:xfrm>
            <a:off x="914400" y="1828800"/>
            <a:ext cx="7315200" cy="4343400"/>
          </a:xfrm>
          <a:solidFill>
            <a:schemeClr val="bg1"/>
          </a:solidFill>
        </p:spPr>
        <p:txBody>
          <a:bodyPr>
            <a:normAutofit fontScale="92500" lnSpcReduction="20000"/>
          </a:bodyPr>
          <a:lstStyle/>
          <a:p>
            <a:pPr>
              <a:lnSpc>
                <a:spcPct val="90000"/>
              </a:lnSpc>
              <a:tabLst>
                <a:tab pos="449263" algn="l"/>
              </a:tabLst>
            </a:pPr>
            <a:r>
              <a:rPr lang="en-US" b="1" dirty="0"/>
              <a:t>Flood or flash flood </a:t>
            </a:r>
            <a:r>
              <a:rPr lang="en-US" b="1" u="sng" dirty="0"/>
              <a:t>watch</a:t>
            </a:r>
            <a:r>
              <a:rPr lang="en-US" b="1" dirty="0"/>
              <a:t> </a:t>
            </a:r>
            <a:endParaRPr lang="en-US" dirty="0"/>
          </a:p>
          <a:p>
            <a:pPr marL="68580" indent="0">
              <a:lnSpc>
                <a:spcPct val="90000"/>
              </a:lnSpc>
              <a:buNone/>
              <a:tabLst>
                <a:tab pos="449263" algn="l"/>
              </a:tabLst>
            </a:pPr>
            <a:r>
              <a:rPr lang="en-US" b="0" dirty="0"/>
              <a:t>Conditions exist for possible flooding.</a:t>
            </a:r>
          </a:p>
          <a:p>
            <a:pPr>
              <a:lnSpc>
                <a:spcPct val="90000"/>
              </a:lnSpc>
              <a:tabLst>
                <a:tab pos="449263" algn="l"/>
              </a:tabLst>
            </a:pPr>
            <a:endParaRPr lang="en-US" b="0" dirty="0"/>
          </a:p>
          <a:p>
            <a:pPr>
              <a:lnSpc>
                <a:spcPct val="90000"/>
              </a:lnSpc>
              <a:tabLst>
                <a:tab pos="449263" algn="l"/>
              </a:tabLst>
            </a:pPr>
            <a:r>
              <a:rPr lang="en-US" b="1" dirty="0"/>
              <a:t>Flood </a:t>
            </a:r>
            <a:r>
              <a:rPr lang="en-US" b="1" u="sng" dirty="0"/>
              <a:t>warning</a:t>
            </a:r>
            <a:r>
              <a:rPr lang="en-US" b="1" dirty="0"/>
              <a:t> </a:t>
            </a:r>
            <a:endParaRPr lang="en-US" dirty="0"/>
          </a:p>
          <a:p>
            <a:pPr marL="68580" indent="0">
              <a:lnSpc>
                <a:spcPct val="90000"/>
              </a:lnSpc>
              <a:buNone/>
              <a:tabLst>
                <a:tab pos="449263" algn="l"/>
              </a:tabLst>
            </a:pPr>
            <a:r>
              <a:rPr lang="en-US" b="0" dirty="0"/>
              <a:t>Flooding is occurring or will occur soon.</a:t>
            </a:r>
          </a:p>
          <a:p>
            <a:pPr marL="68580" indent="0">
              <a:lnSpc>
                <a:spcPct val="90000"/>
              </a:lnSpc>
              <a:buNone/>
              <a:tabLst>
                <a:tab pos="449263" algn="l"/>
              </a:tabLst>
            </a:pPr>
            <a:endParaRPr lang="en-US" b="0" dirty="0"/>
          </a:p>
          <a:p>
            <a:pPr>
              <a:lnSpc>
                <a:spcPct val="90000"/>
              </a:lnSpc>
              <a:tabLst>
                <a:tab pos="449263" algn="l"/>
              </a:tabLst>
            </a:pPr>
            <a:r>
              <a:rPr lang="en-US" b="1" dirty="0"/>
              <a:t>Flash flood </a:t>
            </a:r>
            <a:r>
              <a:rPr lang="en-US" b="1" u="sng" dirty="0"/>
              <a:t>warning </a:t>
            </a:r>
            <a:endParaRPr lang="en-US" dirty="0"/>
          </a:p>
          <a:p>
            <a:pPr marL="68580" indent="0">
              <a:lnSpc>
                <a:spcPct val="90000"/>
              </a:lnSpc>
              <a:buNone/>
              <a:tabLst>
                <a:tab pos="449263" algn="l"/>
              </a:tabLst>
            </a:pPr>
            <a:r>
              <a:rPr lang="en-US" b="0" dirty="0"/>
              <a:t>A flash flood is occurring </a:t>
            </a:r>
            <a:r>
              <a:rPr lang="en-US" dirty="0"/>
              <a:t>or will occur soon.</a:t>
            </a:r>
            <a:r>
              <a:rPr lang="en-US" b="0" dirty="0"/>
              <a:t>  </a:t>
            </a:r>
          </a:p>
          <a:p>
            <a:pPr lvl="1">
              <a:lnSpc>
                <a:spcPct val="90000"/>
              </a:lnSpc>
              <a:tabLst>
                <a:tab pos="449263" algn="l"/>
              </a:tabLst>
            </a:pPr>
            <a:r>
              <a:rPr lang="en-US" b="0" dirty="0"/>
              <a:t>Seek safety or higher ground immediately and avoid flooded roadways.</a:t>
            </a:r>
          </a:p>
        </p:txBody>
      </p:sp>
      <p:sp>
        <p:nvSpPr>
          <p:cNvPr id="4" name="Rectangle 3"/>
          <p:cNvSpPr/>
          <p:nvPr/>
        </p:nvSpPr>
        <p:spPr>
          <a:xfrm>
            <a:off x="152400" y="191386"/>
            <a:ext cx="3581400" cy="369332"/>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dirty="0">
                <a:latin typeface="Century Gothic" panose="020B0502020202020204" pitchFamily="34" charset="0"/>
              </a:rPr>
              <a:t>Topic for Wednesday, April 10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91386"/>
            <a:ext cx="3581400" cy="369332"/>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dirty="0">
                <a:latin typeface="Century Gothic" panose="020B0502020202020204" pitchFamily="34" charset="0"/>
              </a:rPr>
              <a:t>Topic for Wednesday, April 10</a:t>
            </a:r>
          </a:p>
        </p:txBody>
      </p:sp>
      <p:sp>
        <p:nvSpPr>
          <p:cNvPr id="22531" name="Rectangle 2"/>
          <p:cNvSpPr>
            <a:spLocks noGrp="1" noChangeArrowheads="1"/>
          </p:cNvSpPr>
          <p:nvPr>
            <p:ph type="title"/>
          </p:nvPr>
        </p:nvSpPr>
        <p:spPr>
          <a:xfrm>
            <a:off x="914400" y="914400"/>
            <a:ext cx="7315200" cy="914400"/>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p>
            <a:pPr algn="ctr" eaLnBrk="1" hangingPunct="1"/>
            <a:r>
              <a:rPr lang="en-US" sz="4000" b="1" dirty="0"/>
              <a:t>Before a Flood</a:t>
            </a:r>
          </a:p>
        </p:txBody>
      </p:sp>
      <p:sp>
        <p:nvSpPr>
          <p:cNvPr id="22530" name="Rectangle 3"/>
          <p:cNvSpPr>
            <a:spLocks noGrp="1" noChangeArrowheads="1"/>
          </p:cNvSpPr>
          <p:nvPr>
            <p:ph idx="1"/>
          </p:nvPr>
        </p:nvSpPr>
        <p:spPr>
          <a:xfrm>
            <a:off x="914400" y="1828800"/>
            <a:ext cx="7315200" cy="4343400"/>
          </a:xfrm>
          <a:solidFill>
            <a:schemeClr val="bg1"/>
          </a:solidFill>
        </p:spPr>
        <p:txBody>
          <a:bodyPr>
            <a:normAutofit fontScale="85000" lnSpcReduction="20000"/>
          </a:bodyPr>
          <a:lstStyle/>
          <a:p>
            <a:pPr>
              <a:lnSpc>
                <a:spcPct val="90000"/>
              </a:lnSpc>
            </a:pPr>
            <a:r>
              <a:rPr lang="en-US" b="0" dirty="0"/>
              <a:t>Buy flood insurance for your home at least 30 days ahead of flood season.</a:t>
            </a:r>
          </a:p>
          <a:p>
            <a:pPr>
              <a:lnSpc>
                <a:spcPct val="90000"/>
              </a:lnSpc>
            </a:pPr>
            <a:r>
              <a:rPr lang="en-US" b="0" dirty="0"/>
              <a:t>Elevate </a:t>
            </a:r>
            <a:r>
              <a:rPr lang="en-US" dirty="0"/>
              <a:t>basement </a:t>
            </a:r>
            <a:r>
              <a:rPr lang="en-US" b="0" dirty="0"/>
              <a:t>furnaces, water heaters, and electric panels.</a:t>
            </a:r>
          </a:p>
          <a:p>
            <a:pPr>
              <a:lnSpc>
                <a:spcPct val="90000"/>
              </a:lnSpc>
            </a:pPr>
            <a:r>
              <a:rPr lang="en-US" b="0" dirty="0"/>
              <a:t>Install check valves in sewer traps.</a:t>
            </a:r>
          </a:p>
          <a:p>
            <a:pPr>
              <a:lnSpc>
                <a:spcPct val="90000"/>
              </a:lnSpc>
            </a:pPr>
            <a:r>
              <a:rPr lang="en-US" b="0" dirty="0"/>
              <a:t>Construct barriers or dikes if possible.</a:t>
            </a:r>
          </a:p>
          <a:p>
            <a:pPr>
              <a:lnSpc>
                <a:spcPct val="90000"/>
              </a:lnSpc>
            </a:pPr>
            <a:r>
              <a:rPr lang="en-US" b="0" dirty="0"/>
              <a:t>Seal basement walls.</a:t>
            </a:r>
          </a:p>
          <a:p>
            <a:pPr>
              <a:lnSpc>
                <a:spcPct val="90000"/>
              </a:lnSpc>
            </a:pPr>
            <a:r>
              <a:rPr lang="en-US" dirty="0"/>
              <a:t>Prepare for evacuation if necessary.</a:t>
            </a:r>
          </a:p>
          <a:p>
            <a:pPr lvl="1">
              <a:lnSpc>
                <a:spcPct val="90000"/>
              </a:lnSpc>
            </a:pPr>
            <a:r>
              <a:rPr lang="en-US" b="0" i="1" dirty="0"/>
              <a:t>Have a plan and inform family and neighbors.</a:t>
            </a:r>
          </a:p>
          <a:p>
            <a:pPr lvl="1">
              <a:lnSpc>
                <a:spcPct val="90000"/>
              </a:lnSpc>
            </a:pPr>
            <a:r>
              <a:rPr lang="en-US" i="1" dirty="0"/>
              <a:t>Have a “go kit” ready with valuables and important papers and enough supplies to last several days.</a:t>
            </a:r>
            <a:endParaRPr lang="en-US" b="0"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91386"/>
            <a:ext cx="3581400" cy="369332"/>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dirty="0">
                <a:latin typeface="Century Gothic" panose="020B0502020202020204" pitchFamily="34" charset="0"/>
              </a:rPr>
              <a:t>Topic for Wednesday, April 10</a:t>
            </a:r>
          </a:p>
        </p:txBody>
      </p:sp>
      <p:pic>
        <p:nvPicPr>
          <p:cNvPr id="23554" name="Picture 2" descr="1391354" title="Graphic of Radio"/>
          <p:cNvPicPr>
            <a:picLocks noChangeAspect="1" noChangeArrowheads="1"/>
          </p:cNvPicPr>
          <p:nvPr/>
        </p:nvPicPr>
        <p:blipFill>
          <a:blip r:embed="rId3" cstate="print"/>
          <a:srcRect/>
          <a:stretch>
            <a:fillRect/>
          </a:stretch>
        </p:blipFill>
        <p:spPr bwMode="auto">
          <a:xfrm>
            <a:off x="3867912" y="4317274"/>
            <a:ext cx="1408176" cy="1676400"/>
          </a:xfrm>
          <a:prstGeom prst="rect">
            <a:avLst/>
          </a:prstGeom>
          <a:noFill/>
          <a:ln w="9525">
            <a:noFill/>
            <a:miter lim="800000"/>
            <a:headEnd/>
            <a:tailEnd/>
          </a:ln>
        </p:spPr>
      </p:pic>
      <p:sp>
        <p:nvSpPr>
          <p:cNvPr id="23556" name="Rectangle 3"/>
          <p:cNvSpPr>
            <a:spLocks noGrp="1" noChangeArrowheads="1"/>
          </p:cNvSpPr>
          <p:nvPr>
            <p:ph type="title"/>
          </p:nvPr>
        </p:nvSpPr>
        <p:spPr>
          <a:xfrm>
            <a:off x="914400" y="914400"/>
            <a:ext cx="7315200" cy="685800"/>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fontScale="90000"/>
          </a:bodyPr>
          <a:lstStyle/>
          <a:p>
            <a:pPr algn="ctr" eaLnBrk="1" hangingPunct="1"/>
            <a:r>
              <a:rPr lang="en-US" sz="4000" b="1" dirty="0"/>
              <a:t>During a Flood - Plan</a:t>
            </a:r>
          </a:p>
        </p:txBody>
      </p:sp>
      <p:sp>
        <p:nvSpPr>
          <p:cNvPr id="23555" name="Rectangle 4"/>
          <p:cNvSpPr>
            <a:spLocks noGrp="1" noChangeArrowheads="1"/>
          </p:cNvSpPr>
          <p:nvPr>
            <p:ph idx="1"/>
          </p:nvPr>
        </p:nvSpPr>
        <p:spPr>
          <a:xfrm>
            <a:off x="914400" y="1600200"/>
            <a:ext cx="7315200" cy="4419600"/>
          </a:xfrm>
          <a:solidFill>
            <a:schemeClr val="bg1"/>
          </a:solidFill>
        </p:spPr>
        <p:txBody>
          <a:bodyPr>
            <a:normAutofit fontScale="92500" lnSpcReduction="10000"/>
          </a:bodyPr>
          <a:lstStyle/>
          <a:p>
            <a:r>
              <a:rPr lang="en-US" b="0" dirty="0"/>
              <a:t>Listen to radio or TV for information.</a:t>
            </a:r>
          </a:p>
          <a:p>
            <a:r>
              <a:rPr lang="en-US" b="0" dirty="0"/>
              <a:t>Be aware of streams, drainage channels and canyons.</a:t>
            </a:r>
          </a:p>
          <a:p>
            <a:r>
              <a:rPr lang="en-US" dirty="0"/>
              <a:t>Be aware of road and bridge closures; find alternate routes.</a:t>
            </a:r>
            <a:endParaRPr lang="en-US" b="0" dirty="0"/>
          </a:p>
          <a:p>
            <a:r>
              <a:rPr lang="en-US" b="0" dirty="0"/>
              <a:t>Move immediately to high ground if flood waters are near.</a:t>
            </a:r>
          </a:p>
          <a:p>
            <a:r>
              <a:rPr lang="en-US" dirty="0"/>
              <a:t>Be prepared to evacuate on short notice.</a:t>
            </a:r>
            <a:endParaRPr lang="en-US" b="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91386"/>
            <a:ext cx="3581400" cy="369332"/>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dirty="0">
                <a:latin typeface="Century Gothic" panose="020B0502020202020204" pitchFamily="34" charset="0"/>
              </a:rPr>
              <a:t>Topic for Wednesday, April 10</a:t>
            </a:r>
          </a:p>
        </p:txBody>
      </p:sp>
      <p:sp>
        <p:nvSpPr>
          <p:cNvPr id="24579" name="Rectangle 2"/>
          <p:cNvSpPr>
            <a:spLocks noGrp="1" noChangeArrowheads="1"/>
          </p:cNvSpPr>
          <p:nvPr>
            <p:ph type="title"/>
          </p:nvPr>
        </p:nvSpPr>
        <p:spPr>
          <a:xfrm>
            <a:off x="914400" y="914400"/>
            <a:ext cx="7315200" cy="914400"/>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p>
            <a:pPr algn="ctr" eaLnBrk="1" hangingPunct="1"/>
            <a:r>
              <a:rPr lang="en-US" sz="4000" b="1" dirty="0"/>
              <a:t>During a Flood -</a:t>
            </a:r>
            <a:r>
              <a:rPr lang="en-US" sz="4000" b="1" baseline="0" dirty="0"/>
              <a:t> Prepare</a:t>
            </a:r>
            <a:endParaRPr lang="en-US" sz="4000" b="1" dirty="0"/>
          </a:p>
        </p:txBody>
      </p:sp>
      <p:sp>
        <p:nvSpPr>
          <p:cNvPr id="24578" name="Rectangle 3"/>
          <p:cNvSpPr>
            <a:spLocks noGrp="1" noChangeArrowheads="1"/>
          </p:cNvSpPr>
          <p:nvPr>
            <p:ph idx="1"/>
          </p:nvPr>
        </p:nvSpPr>
        <p:spPr>
          <a:xfrm>
            <a:off x="914400" y="1828800"/>
            <a:ext cx="7315200" cy="4343400"/>
          </a:xfrm>
          <a:solidFill>
            <a:schemeClr val="bg1"/>
          </a:solidFill>
        </p:spPr>
        <p:txBody>
          <a:bodyPr>
            <a:normAutofit/>
          </a:bodyPr>
          <a:lstStyle/>
          <a:p>
            <a:r>
              <a:rPr lang="en-US" b="0" dirty="0"/>
              <a:t>If you must evacuate, and time permits:</a:t>
            </a:r>
          </a:p>
          <a:p>
            <a:pPr lvl="1"/>
            <a:r>
              <a:rPr lang="en-US" sz="2400" b="0" i="1" dirty="0"/>
              <a:t>Secure your home.</a:t>
            </a:r>
          </a:p>
          <a:p>
            <a:pPr lvl="1"/>
            <a:r>
              <a:rPr lang="en-US" sz="2400" b="0" i="1" dirty="0"/>
              <a:t>Bring in outdoor furniture.</a:t>
            </a:r>
          </a:p>
          <a:p>
            <a:pPr lvl="1"/>
            <a:r>
              <a:rPr lang="en-US" sz="2400" b="0" i="1" dirty="0"/>
              <a:t>Move essential items to an upper floor.</a:t>
            </a:r>
          </a:p>
          <a:p>
            <a:pPr lvl="1"/>
            <a:r>
              <a:rPr lang="en-US" sz="2400" b="0" i="1" dirty="0"/>
              <a:t>Turn off utilities. </a:t>
            </a:r>
            <a:endParaRPr lang="en-US" sz="2400" i="1" dirty="0"/>
          </a:p>
          <a:p>
            <a:r>
              <a:rPr lang="en-US" b="0" dirty="0"/>
              <a:t>Plan an evacuation route and inform family and neighbors of destination.</a:t>
            </a:r>
          </a:p>
          <a:p>
            <a:pPr eaLnBrk="1" hangingPunct="1"/>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91386"/>
            <a:ext cx="3581400" cy="369332"/>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dirty="0">
                <a:latin typeface="Century Gothic" panose="020B0502020202020204" pitchFamily="34" charset="0"/>
              </a:rPr>
              <a:t>Topic for Wednesday, April 10</a:t>
            </a:r>
          </a:p>
        </p:txBody>
      </p:sp>
      <p:sp>
        <p:nvSpPr>
          <p:cNvPr id="25602" name="Rectangle 2"/>
          <p:cNvSpPr>
            <a:spLocks noGrp="1" noChangeArrowheads="1"/>
          </p:cNvSpPr>
          <p:nvPr>
            <p:ph type="title"/>
          </p:nvPr>
        </p:nvSpPr>
        <p:spPr>
          <a:xfrm>
            <a:off x="914400" y="914400"/>
            <a:ext cx="7315200" cy="838200"/>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p>
            <a:pPr eaLnBrk="1" hangingPunct="1"/>
            <a:r>
              <a:rPr lang="en-US" sz="3600" b="1" dirty="0">
                <a:solidFill>
                  <a:schemeClr val="tx1"/>
                </a:solidFill>
              </a:rPr>
              <a:t>During a Flood – Don’t</a:t>
            </a:r>
            <a:r>
              <a:rPr lang="en-US" sz="3600" b="1" baseline="0" dirty="0">
                <a:solidFill>
                  <a:schemeClr val="tx1"/>
                </a:solidFill>
              </a:rPr>
              <a:t> Drive</a:t>
            </a:r>
            <a:r>
              <a:rPr lang="en-US" sz="3600" b="1" dirty="0">
                <a:solidFill>
                  <a:schemeClr val="tx1"/>
                </a:solidFill>
              </a:rPr>
              <a:t> </a:t>
            </a:r>
          </a:p>
        </p:txBody>
      </p:sp>
      <p:sp>
        <p:nvSpPr>
          <p:cNvPr id="17411" name="Rectangle 3"/>
          <p:cNvSpPr>
            <a:spLocks noGrp="1" noChangeArrowheads="1"/>
          </p:cNvSpPr>
          <p:nvPr>
            <p:ph type="body" sz="half" idx="1"/>
          </p:nvPr>
        </p:nvSpPr>
        <p:spPr>
          <a:xfrm>
            <a:off x="914400" y="1752600"/>
            <a:ext cx="7315200" cy="4114800"/>
          </a:xfrm>
          <a:solidFill>
            <a:schemeClr val="bg1"/>
          </a:solidFill>
        </p:spPr>
        <p:txBody>
          <a:bodyPr>
            <a:normAutofit/>
          </a:bodyPr>
          <a:lstStyle/>
          <a:p>
            <a:pPr>
              <a:lnSpc>
                <a:spcPct val="90000"/>
              </a:lnSpc>
              <a:defRPr/>
            </a:pPr>
            <a:r>
              <a:rPr lang="en-US" sz="2800" dirty="0"/>
              <a:t>Do not walk or drive through moving water.</a:t>
            </a:r>
          </a:p>
          <a:p>
            <a:pPr>
              <a:lnSpc>
                <a:spcPct val="90000"/>
              </a:lnSpc>
              <a:defRPr/>
            </a:pPr>
            <a:r>
              <a:rPr lang="en-US" sz="2800" dirty="0"/>
              <a:t>Do not drive on flooded roads.</a:t>
            </a:r>
          </a:p>
          <a:p>
            <a:pPr>
              <a:lnSpc>
                <a:spcPct val="90000"/>
              </a:lnSpc>
              <a:defRPr/>
            </a:pPr>
            <a:r>
              <a:rPr lang="en-US" sz="2800" dirty="0"/>
              <a:t>Be aware of downed power lines.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5066" y="3581400"/>
            <a:ext cx="5113867" cy="28765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14400" y="914400"/>
            <a:ext cx="7315200" cy="838200"/>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p>
            <a:pPr algn="ctr" eaLnBrk="1" hangingPunct="1"/>
            <a:r>
              <a:rPr lang="en-US" sz="3600" b="1" dirty="0">
                <a:solidFill>
                  <a:schemeClr val="tx1"/>
                </a:solidFill>
              </a:rPr>
              <a:t>After a Flood</a:t>
            </a:r>
          </a:p>
        </p:txBody>
      </p:sp>
      <p:sp>
        <p:nvSpPr>
          <p:cNvPr id="19459" name="Rectangle 3"/>
          <p:cNvSpPr>
            <a:spLocks noGrp="1" noChangeArrowheads="1"/>
          </p:cNvSpPr>
          <p:nvPr>
            <p:ph type="body" sz="half" idx="1"/>
          </p:nvPr>
        </p:nvSpPr>
        <p:spPr>
          <a:xfrm>
            <a:off x="914400" y="1752600"/>
            <a:ext cx="7315200" cy="4191000"/>
          </a:xfrm>
          <a:solidFill>
            <a:schemeClr val="bg1"/>
          </a:solidFill>
        </p:spPr>
        <p:txBody>
          <a:bodyPr>
            <a:normAutofit fontScale="92500" lnSpcReduction="10000"/>
          </a:bodyPr>
          <a:lstStyle/>
          <a:p>
            <a:pPr>
              <a:lnSpc>
                <a:spcPct val="90000"/>
              </a:lnSpc>
              <a:defRPr/>
            </a:pPr>
            <a:r>
              <a:rPr lang="en-US" b="0" dirty="0"/>
              <a:t>Return home only when authorities indicate it is safe. </a:t>
            </a:r>
          </a:p>
          <a:p>
            <a:pPr>
              <a:lnSpc>
                <a:spcPct val="90000"/>
              </a:lnSpc>
              <a:defRPr/>
            </a:pPr>
            <a:r>
              <a:rPr lang="en-US" b="0" dirty="0"/>
              <a:t>Use caution when </a:t>
            </a:r>
            <a:br>
              <a:rPr lang="en-US" b="0" dirty="0"/>
            </a:br>
            <a:r>
              <a:rPr lang="en-US" b="0" dirty="0"/>
              <a:t>entering buildings.</a:t>
            </a:r>
          </a:p>
          <a:p>
            <a:pPr>
              <a:lnSpc>
                <a:spcPct val="90000"/>
              </a:lnSpc>
              <a:defRPr/>
            </a:pPr>
            <a:r>
              <a:rPr lang="en-US" b="0" dirty="0"/>
              <a:t>Service damaged </a:t>
            </a:r>
            <a:br>
              <a:rPr lang="en-US" b="0" dirty="0"/>
            </a:br>
            <a:r>
              <a:rPr lang="en-US" b="0" dirty="0"/>
              <a:t>septic tanks, </a:t>
            </a:r>
            <a:br>
              <a:rPr lang="en-US" b="0" dirty="0"/>
            </a:br>
            <a:r>
              <a:rPr lang="en-US" b="0" dirty="0"/>
              <a:t>cesspools, pits, and </a:t>
            </a:r>
            <a:br>
              <a:rPr lang="en-US" b="0" dirty="0"/>
            </a:br>
            <a:r>
              <a:rPr lang="en-US" b="0" dirty="0"/>
              <a:t>leaching systems.</a:t>
            </a:r>
          </a:p>
          <a:p>
            <a:pPr>
              <a:lnSpc>
                <a:spcPct val="90000"/>
              </a:lnSpc>
              <a:defRPr/>
            </a:pPr>
            <a:r>
              <a:rPr lang="en-US" b="0" dirty="0"/>
              <a:t>Clean and disinfect damaged property.</a:t>
            </a:r>
          </a:p>
          <a:p>
            <a:pPr>
              <a:lnSpc>
                <a:spcPct val="90000"/>
              </a:lnSpc>
              <a:defRPr/>
            </a:pPr>
            <a:r>
              <a:rPr lang="en-US" dirty="0"/>
              <a:t>Have alternate sewage/toilet capacity.</a:t>
            </a:r>
            <a:endParaRPr lang="en-US" b="0" dirty="0"/>
          </a:p>
        </p:txBody>
      </p:sp>
      <p:pic>
        <p:nvPicPr>
          <p:cNvPr id="27652" name="Picture 4" descr="flood-house"/>
          <p:cNvPicPr>
            <a:picLocks noGrp="1" noChangeAspect="1" noChangeArrowheads="1"/>
          </p:cNvPicPr>
          <p:nvPr>
            <p:ph sz="half" idx="2"/>
          </p:nvPr>
        </p:nvPicPr>
        <p:blipFill>
          <a:blip r:embed="rId3" cstate="print"/>
          <a:stretch>
            <a:fillRect/>
          </a:stretch>
        </p:blipFill>
        <p:spPr>
          <a:xfrm>
            <a:off x="4648200" y="2286000"/>
            <a:ext cx="3277985" cy="2183870"/>
          </a:xfrm>
          <a:noFill/>
        </p:spPr>
      </p:pic>
      <p:sp>
        <p:nvSpPr>
          <p:cNvPr id="5" name="Rectangle 4"/>
          <p:cNvSpPr/>
          <p:nvPr/>
        </p:nvSpPr>
        <p:spPr>
          <a:xfrm>
            <a:off x="152400" y="191386"/>
            <a:ext cx="3581400" cy="369332"/>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dirty="0">
                <a:latin typeface="Century Gothic" panose="020B0502020202020204" pitchFamily="34" charset="0"/>
              </a:rPr>
              <a:t>Topic for Wednesday, April 10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28600"/>
            <a:ext cx="3509392" cy="40011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fontAlgn="auto">
              <a:spcAft>
                <a:spcPts val="0"/>
              </a:spcAft>
            </a:pPr>
            <a:r>
              <a:rPr lang="en-US" sz="2000" b="1" dirty="0">
                <a:solidFill>
                  <a:schemeClr val="bg1"/>
                </a:solidFill>
                <a:latin typeface="Century Gothic"/>
                <a:ea typeface="+mj-ea"/>
                <a:cs typeface="+mj-cs"/>
              </a:rPr>
              <a:t>Topic for Thursday, April 11</a:t>
            </a:r>
          </a:p>
        </p:txBody>
      </p:sp>
      <p:sp>
        <p:nvSpPr>
          <p:cNvPr id="29699" name="Rectangle 2"/>
          <p:cNvSpPr>
            <a:spLocks noGrp="1" noChangeArrowheads="1"/>
          </p:cNvSpPr>
          <p:nvPr>
            <p:ph type="title"/>
          </p:nvPr>
        </p:nvSpPr>
        <p:spPr>
          <a:xfrm>
            <a:off x="914400" y="990600"/>
            <a:ext cx="7315200" cy="794266"/>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p>
            <a:pPr algn="ctr" eaLnBrk="1" hangingPunct="1"/>
            <a:r>
              <a:rPr lang="en-US" sz="4000" b="1" dirty="0"/>
              <a:t>Tornado Drill Day – April </a:t>
            </a:r>
            <a:r>
              <a:rPr lang="en-US" b="1" dirty="0"/>
              <a:t>11</a:t>
            </a:r>
            <a:endParaRPr lang="en-US" sz="4000" b="1" dirty="0"/>
          </a:p>
        </p:txBody>
      </p:sp>
      <p:sp>
        <p:nvSpPr>
          <p:cNvPr id="2" name="TextBox 1"/>
          <p:cNvSpPr txBox="1"/>
          <p:nvPr/>
        </p:nvSpPr>
        <p:spPr>
          <a:xfrm>
            <a:off x="914400" y="1784866"/>
            <a:ext cx="7315200" cy="3693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a:solidFill>
                  <a:schemeClr val="bg1"/>
                </a:solidFill>
                <a:latin typeface="+mj-lt"/>
              </a:rPr>
              <a:t>Tornado Safety Information</a:t>
            </a:r>
          </a:p>
        </p:txBody>
      </p:sp>
      <p:sp>
        <p:nvSpPr>
          <p:cNvPr id="5" name="Rectangle 3"/>
          <p:cNvSpPr txBox="1">
            <a:spLocks noChangeArrowheads="1"/>
          </p:cNvSpPr>
          <p:nvPr/>
        </p:nvSpPr>
        <p:spPr>
          <a:xfrm>
            <a:off x="914400" y="2154198"/>
            <a:ext cx="7315200" cy="4018002"/>
          </a:xfrm>
          <a:prstGeom prst="rect">
            <a:avLst/>
          </a:prstGeom>
          <a:solidFill>
            <a:schemeClr val="bg1"/>
          </a:solidFill>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ClrTx/>
              <a:buFont typeface="Arial" panose="020B0604020202020204" pitchFamily="34" charset="0"/>
              <a:buChar char="•"/>
            </a:pPr>
            <a:r>
              <a:rPr lang="en-US" dirty="0"/>
              <a:t>Nature’s most intensely violent storm.</a:t>
            </a:r>
          </a:p>
          <a:p>
            <a:pPr>
              <a:buClrTx/>
              <a:buFont typeface="Arial" panose="020B0604020202020204" pitchFamily="34" charset="0"/>
              <a:buChar char="•"/>
            </a:pPr>
            <a:r>
              <a:rPr lang="en-US" dirty="0"/>
              <a:t>Minnesota averages 40 tornadoes per year – but in 2021 the state had 64 tornadoes. This includes 22 tornadoes on Dec. 15 alone!</a:t>
            </a:r>
          </a:p>
          <a:p>
            <a:pPr>
              <a:buClrTx/>
              <a:buFont typeface="Arial" panose="020B0604020202020204" pitchFamily="34" charset="0"/>
              <a:buChar char="•"/>
            </a:pPr>
            <a:r>
              <a:rPr lang="en-US" dirty="0"/>
              <a:t>Tornadoes may strike quickly with little warning.</a:t>
            </a:r>
          </a:p>
          <a:p>
            <a:pPr>
              <a:buClrTx/>
              <a:buFont typeface="Arial" panose="020B0604020202020204" pitchFamily="34" charset="0"/>
              <a:buChar char="•"/>
            </a:pPr>
            <a:r>
              <a:rPr lang="en-US" dirty="0"/>
              <a:t>Tornadoes can occur any time of day or night but often occur in the late afternoon or evening.</a:t>
            </a:r>
          </a:p>
          <a:p>
            <a:pPr marL="68580" indent="0">
              <a:buNone/>
            </a:pPr>
            <a:endParaRPr lang="en-US" dirty="0">
              <a:latin typeface="Arial"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3509392" cy="40011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fontAlgn="auto">
              <a:spcAft>
                <a:spcPts val="0"/>
              </a:spcAft>
            </a:pPr>
            <a:r>
              <a:rPr lang="en-US" sz="2000" b="1" dirty="0">
                <a:solidFill>
                  <a:schemeClr val="bg1"/>
                </a:solidFill>
                <a:latin typeface="Century Gothic"/>
                <a:ea typeface="+mj-ea"/>
                <a:cs typeface="+mj-cs"/>
              </a:rPr>
              <a:t>Topic for Thursday, April 11</a:t>
            </a:r>
          </a:p>
        </p:txBody>
      </p:sp>
      <p:sp>
        <p:nvSpPr>
          <p:cNvPr id="30723" name="Rectangle 2"/>
          <p:cNvSpPr>
            <a:spLocks noGrp="1" noChangeArrowheads="1"/>
          </p:cNvSpPr>
          <p:nvPr>
            <p:ph type="title"/>
          </p:nvPr>
        </p:nvSpPr>
        <p:spPr>
          <a:xfrm>
            <a:off x="914400" y="914400"/>
            <a:ext cx="7543800" cy="1143000"/>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p>
            <a:pPr algn="ctr" eaLnBrk="1" hangingPunct="1"/>
            <a:r>
              <a:rPr lang="en-US" sz="3200" b="1" dirty="0"/>
              <a:t>Know the Tornado Warning Terms</a:t>
            </a:r>
          </a:p>
        </p:txBody>
      </p:sp>
      <p:sp>
        <p:nvSpPr>
          <p:cNvPr id="30722" name="Rectangle 3"/>
          <p:cNvSpPr>
            <a:spLocks noGrp="1" noChangeArrowheads="1"/>
          </p:cNvSpPr>
          <p:nvPr>
            <p:ph idx="1"/>
          </p:nvPr>
        </p:nvSpPr>
        <p:spPr>
          <a:xfrm>
            <a:off x="914400" y="2057400"/>
            <a:ext cx="7543800" cy="3429000"/>
          </a:xfrm>
          <a:solidFill>
            <a:schemeClr val="bg1"/>
          </a:solidFill>
        </p:spPr>
        <p:txBody>
          <a:bodyPr>
            <a:normAutofit fontScale="92500" lnSpcReduction="20000"/>
          </a:bodyPr>
          <a:lstStyle/>
          <a:p>
            <a:pPr eaLnBrk="1" hangingPunct="1"/>
            <a:r>
              <a:rPr lang="en-US" b="1" dirty="0"/>
              <a:t>Tornado watch </a:t>
            </a:r>
            <a:endParaRPr lang="en-US" dirty="0"/>
          </a:p>
          <a:p>
            <a:pPr marL="68580" indent="0" eaLnBrk="1" hangingPunct="1">
              <a:buNone/>
            </a:pPr>
            <a:r>
              <a:rPr lang="en-US" b="0" dirty="0"/>
              <a:t>Weather conditions </a:t>
            </a:r>
            <a:r>
              <a:rPr lang="en-US" dirty="0"/>
              <a:t>are favorable for tornadoes</a:t>
            </a:r>
            <a:r>
              <a:rPr lang="en-US" b="0" dirty="0"/>
              <a:t>; remain alert for approaching storms.</a:t>
            </a:r>
          </a:p>
          <a:p>
            <a:pPr eaLnBrk="1" hangingPunct="1"/>
            <a:endParaRPr lang="en-US" b="0" dirty="0"/>
          </a:p>
          <a:p>
            <a:pPr eaLnBrk="1" hangingPunct="1"/>
            <a:r>
              <a:rPr lang="en-US" b="1" dirty="0"/>
              <a:t>Tornado warning</a:t>
            </a:r>
          </a:p>
          <a:p>
            <a:pPr marL="68580" indent="0" eaLnBrk="1" hangingPunct="1">
              <a:buNone/>
            </a:pPr>
            <a:r>
              <a:rPr lang="en-US" b="0" dirty="0"/>
              <a:t>A tornado has been sighted or indicated by weather radar; take shelter immediately.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914400" y="2215576"/>
            <a:ext cx="7315200" cy="3657600"/>
          </a:xfrm>
          <a:solidFill>
            <a:schemeClr val="bg1"/>
          </a:solidFill>
        </p:spPr>
        <p:txBody>
          <a:bodyPr>
            <a:normAutofit fontScale="92500" lnSpcReduction="20000"/>
          </a:bodyPr>
          <a:lstStyle/>
          <a:p>
            <a:r>
              <a:rPr lang="en-US" dirty="0"/>
              <a:t>Be alert to changing weather conditions.</a:t>
            </a:r>
          </a:p>
          <a:p>
            <a:pPr eaLnBrk="1" hangingPunct="1"/>
            <a:r>
              <a:rPr lang="en-US" dirty="0"/>
              <a:t>Know your surroundings and location.</a:t>
            </a:r>
          </a:p>
          <a:p>
            <a:pPr eaLnBrk="1" hangingPunct="1"/>
            <a:r>
              <a:rPr lang="en-US" b="0" dirty="0"/>
              <a:t>Have a plan for severe weather.</a:t>
            </a:r>
          </a:p>
          <a:p>
            <a:pPr eaLnBrk="1" hangingPunct="1"/>
            <a:r>
              <a:rPr lang="en-US" dirty="0"/>
              <a:t>Have a programmed NOAA Weather Radio operating.</a:t>
            </a:r>
            <a:endParaRPr lang="en-US" b="0" dirty="0"/>
          </a:p>
          <a:p>
            <a:pPr eaLnBrk="1" hangingPunct="1"/>
            <a:r>
              <a:rPr lang="en-US" b="0" dirty="0"/>
              <a:t>Listen to radio </a:t>
            </a:r>
            <a:r>
              <a:rPr lang="en-US" dirty="0"/>
              <a:t>or</a:t>
            </a:r>
            <a:r>
              <a:rPr lang="en-US" b="0" dirty="0"/>
              <a:t> TV or check the internet frequently for up-to-date information.</a:t>
            </a:r>
          </a:p>
          <a:p>
            <a:pPr eaLnBrk="1" hangingPunct="1"/>
            <a:endParaRPr lang="en-US" b="0" dirty="0">
              <a:latin typeface="Arial" charset="0"/>
            </a:endParaRPr>
          </a:p>
        </p:txBody>
      </p:sp>
      <p:sp>
        <p:nvSpPr>
          <p:cNvPr id="6" name="Rectangle 5"/>
          <p:cNvSpPr/>
          <p:nvPr/>
        </p:nvSpPr>
        <p:spPr>
          <a:xfrm>
            <a:off x="152400" y="228600"/>
            <a:ext cx="3509392" cy="40011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fontAlgn="auto">
              <a:spcAft>
                <a:spcPts val="0"/>
              </a:spcAft>
            </a:pPr>
            <a:r>
              <a:rPr lang="en-US" sz="2000" b="1" dirty="0">
                <a:solidFill>
                  <a:schemeClr val="bg1"/>
                </a:solidFill>
                <a:latin typeface="Century Gothic"/>
                <a:ea typeface="+mj-ea"/>
                <a:cs typeface="+mj-cs"/>
              </a:rPr>
              <a:t>Topic for Thursday, April 11</a:t>
            </a:r>
          </a:p>
        </p:txBody>
      </p:sp>
      <p:sp>
        <p:nvSpPr>
          <p:cNvPr id="2" name="TextBox 1"/>
          <p:cNvSpPr txBox="1"/>
          <p:nvPr/>
        </p:nvSpPr>
        <p:spPr>
          <a:xfrm>
            <a:off x="914400" y="1753911"/>
            <a:ext cx="7315200" cy="46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b="1" dirty="0">
                <a:solidFill>
                  <a:schemeClr val="bg1"/>
                </a:solidFill>
              </a:rPr>
              <a:t>During a Tornado Watch</a:t>
            </a:r>
          </a:p>
        </p:txBody>
      </p:sp>
      <p:sp>
        <p:nvSpPr>
          <p:cNvPr id="31747" name="Rectangle 2"/>
          <p:cNvSpPr>
            <a:spLocks noGrp="1" noChangeArrowheads="1"/>
          </p:cNvSpPr>
          <p:nvPr>
            <p:ph type="title"/>
          </p:nvPr>
        </p:nvSpPr>
        <p:spPr>
          <a:xfrm>
            <a:off x="914400" y="914399"/>
            <a:ext cx="7315200" cy="839511"/>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p>
            <a:pPr algn="ctr" eaLnBrk="1" hangingPunct="1"/>
            <a:r>
              <a:rPr lang="en-US" sz="4000" b="1" dirty="0"/>
              <a:t>Before a Tornado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228600"/>
            <a:ext cx="3509392" cy="40011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fontAlgn="auto">
              <a:spcAft>
                <a:spcPts val="0"/>
              </a:spcAft>
            </a:pPr>
            <a:r>
              <a:rPr lang="en-US" sz="2000" b="1" dirty="0">
                <a:solidFill>
                  <a:schemeClr val="bg1"/>
                </a:solidFill>
                <a:latin typeface="Century Gothic"/>
                <a:ea typeface="+mj-ea"/>
                <a:cs typeface="+mj-cs"/>
              </a:rPr>
              <a:t>Topic for Thursday, April 11</a:t>
            </a:r>
          </a:p>
        </p:txBody>
      </p:sp>
      <p:sp>
        <p:nvSpPr>
          <p:cNvPr id="33794" name="Rectangle 2"/>
          <p:cNvSpPr>
            <a:spLocks noGrp="1" noChangeArrowheads="1"/>
          </p:cNvSpPr>
          <p:nvPr>
            <p:ph type="title"/>
          </p:nvPr>
        </p:nvSpPr>
        <p:spPr>
          <a:xfrm>
            <a:off x="914400" y="838200"/>
            <a:ext cx="7315200" cy="941328"/>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lstStyle/>
          <a:p>
            <a:pPr algn="ctr" eaLnBrk="1" hangingPunct="1"/>
            <a:r>
              <a:rPr lang="en-US" sz="3600" b="1" dirty="0">
                <a:solidFill>
                  <a:schemeClr val="tx1"/>
                </a:solidFill>
              </a:rPr>
              <a:t>During a Tornado Warning</a:t>
            </a:r>
          </a:p>
        </p:txBody>
      </p:sp>
      <p:sp>
        <p:nvSpPr>
          <p:cNvPr id="25603" name="Rectangle 3"/>
          <p:cNvSpPr>
            <a:spLocks noGrp="1" noChangeArrowheads="1"/>
          </p:cNvSpPr>
          <p:nvPr>
            <p:ph type="body" sz="half" idx="1"/>
          </p:nvPr>
        </p:nvSpPr>
        <p:spPr>
          <a:xfrm>
            <a:off x="914400" y="1779528"/>
            <a:ext cx="7315200" cy="4419600"/>
          </a:xfrm>
          <a:solidFill>
            <a:schemeClr val="bg1"/>
          </a:solidFill>
        </p:spPr>
        <p:txBody>
          <a:bodyPr>
            <a:normAutofit fontScale="70000" lnSpcReduction="20000"/>
          </a:bodyPr>
          <a:lstStyle/>
          <a:p>
            <a:pPr eaLnBrk="1" hangingPunct="1">
              <a:defRPr/>
            </a:pPr>
            <a:r>
              <a:rPr lang="en-US" b="0" dirty="0"/>
              <a:t>Find shelter immediately.</a:t>
            </a:r>
          </a:p>
          <a:p>
            <a:pPr eaLnBrk="1" hangingPunct="1">
              <a:defRPr/>
            </a:pPr>
            <a:r>
              <a:rPr lang="en-US" b="0" dirty="0"/>
              <a:t>Seek a small interior room.</a:t>
            </a:r>
          </a:p>
          <a:p>
            <a:pPr eaLnBrk="1" hangingPunct="1">
              <a:defRPr/>
            </a:pPr>
            <a:r>
              <a:rPr lang="en-US" b="0" dirty="0"/>
              <a:t>Get away from glass windows.</a:t>
            </a:r>
          </a:p>
          <a:p>
            <a:pPr eaLnBrk="1" hangingPunct="1">
              <a:defRPr/>
            </a:pPr>
            <a:r>
              <a:rPr lang="en-US" dirty="0"/>
              <a:t>Leave mobile homes or</a:t>
            </a:r>
            <a:br>
              <a:rPr lang="en-US" dirty="0"/>
            </a:br>
            <a:r>
              <a:rPr lang="en-US" dirty="0"/>
              <a:t>trailers.</a:t>
            </a:r>
            <a:endParaRPr lang="en-US" b="0" dirty="0"/>
          </a:p>
          <a:p>
            <a:pPr eaLnBrk="1" hangingPunct="1">
              <a:defRPr/>
            </a:pPr>
            <a:r>
              <a:rPr lang="en-US" b="0" dirty="0"/>
              <a:t>If outside, lie flat in a ditch or </a:t>
            </a:r>
            <a:br>
              <a:rPr lang="en-US" b="0" dirty="0"/>
            </a:br>
            <a:r>
              <a:rPr lang="en-US" b="0" dirty="0"/>
              <a:t>depression and cover your </a:t>
            </a:r>
            <a:br>
              <a:rPr lang="en-US" b="0" dirty="0"/>
            </a:br>
            <a:r>
              <a:rPr lang="en-US" b="0" dirty="0"/>
              <a:t>head.</a:t>
            </a:r>
          </a:p>
          <a:p>
            <a:pPr eaLnBrk="1" hangingPunct="1">
              <a:defRPr/>
            </a:pPr>
            <a:r>
              <a:rPr lang="en-US" b="0" dirty="0"/>
              <a:t>Do not get under an overpass</a:t>
            </a:r>
            <a:br>
              <a:rPr lang="en-US" b="0" dirty="0"/>
            </a:br>
            <a:r>
              <a:rPr lang="en-US" b="0" dirty="0"/>
              <a:t>or bridge.</a:t>
            </a:r>
          </a:p>
          <a:p>
            <a:pPr eaLnBrk="1" hangingPunct="1">
              <a:defRPr/>
            </a:pPr>
            <a:r>
              <a:rPr lang="en-US" b="0" dirty="0"/>
              <a:t>If in a vehicle – stop and find </a:t>
            </a:r>
            <a:br>
              <a:rPr lang="en-US" b="0" dirty="0"/>
            </a:br>
            <a:r>
              <a:rPr lang="en-US" b="0" dirty="0"/>
              <a:t>shelter in a strong building </a:t>
            </a:r>
            <a:br>
              <a:rPr lang="en-US" b="0" dirty="0"/>
            </a:br>
            <a:r>
              <a:rPr lang="en-US" b="0" dirty="0"/>
              <a:t>nearby immediately. </a:t>
            </a:r>
          </a:p>
          <a:p>
            <a:pPr eaLnBrk="1" hangingPunct="1">
              <a:defRPr/>
            </a:pPr>
            <a:r>
              <a:rPr lang="en-US" b="0" dirty="0"/>
              <a:t>Watch for flying debris.</a:t>
            </a:r>
          </a:p>
          <a:p>
            <a:pPr eaLnBrk="1" hangingPunct="1">
              <a:defRPr/>
            </a:pPr>
            <a:endParaRPr lang="en-US" sz="2800" dirty="0"/>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86400" y="2743200"/>
            <a:ext cx="3385608" cy="2539206"/>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914400" y="914400"/>
            <a:ext cx="7239000" cy="914400"/>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p>
            <a:pPr algn="ctr" eaLnBrk="1" hangingPunct="1"/>
            <a:r>
              <a:rPr lang="en-US" b="1" dirty="0"/>
              <a:t>April 8 – 12, 2024</a:t>
            </a:r>
          </a:p>
        </p:txBody>
      </p:sp>
      <p:sp>
        <p:nvSpPr>
          <p:cNvPr id="14338" name="Rectangle 3"/>
          <p:cNvSpPr>
            <a:spLocks noGrp="1" noChangeArrowheads="1"/>
          </p:cNvSpPr>
          <p:nvPr>
            <p:ph idx="1"/>
          </p:nvPr>
        </p:nvSpPr>
        <p:spPr>
          <a:xfrm>
            <a:off x="914400" y="1828800"/>
            <a:ext cx="7239000" cy="4343400"/>
          </a:xfrm>
          <a:solidFill>
            <a:schemeClr val="bg1"/>
          </a:solidFill>
        </p:spPr>
        <p:txBody>
          <a:bodyPr>
            <a:normAutofit lnSpcReduction="10000"/>
          </a:bodyPr>
          <a:lstStyle/>
          <a:p>
            <a:pPr marL="4762" indent="0">
              <a:lnSpc>
                <a:spcPct val="90000"/>
              </a:lnSpc>
              <a:buNone/>
            </a:pPr>
            <a:r>
              <a:rPr lang="en-US" dirty="0"/>
              <a:t>Each day of the week focuses on a different topic:</a:t>
            </a:r>
          </a:p>
          <a:p>
            <a:pPr marL="644842" lvl="1" indent="-342900">
              <a:lnSpc>
                <a:spcPct val="90000"/>
              </a:lnSpc>
              <a:buClr>
                <a:srgbClr val="DA6118"/>
              </a:buClr>
            </a:pPr>
            <a:r>
              <a:rPr lang="en-US" sz="2400" b="1" dirty="0"/>
              <a:t>Monday</a:t>
            </a:r>
            <a:r>
              <a:rPr lang="en-US" sz="2400" dirty="0"/>
              <a:t> – Weather Alerts and Warnings</a:t>
            </a:r>
          </a:p>
          <a:p>
            <a:pPr marL="644842" lvl="1" indent="-342900">
              <a:lnSpc>
                <a:spcPct val="90000"/>
              </a:lnSpc>
              <a:buClr>
                <a:srgbClr val="DA6118"/>
              </a:buClr>
            </a:pPr>
            <a:r>
              <a:rPr lang="en-US" sz="2400" b="1" dirty="0"/>
              <a:t>Tuesday</a:t>
            </a:r>
            <a:r>
              <a:rPr lang="en-US" sz="2400" dirty="0"/>
              <a:t> – Severe Storms, Lightning and Hail</a:t>
            </a:r>
          </a:p>
          <a:p>
            <a:pPr marL="644842" lvl="1" indent="-342900">
              <a:lnSpc>
                <a:spcPct val="90000"/>
              </a:lnSpc>
              <a:buClr>
                <a:srgbClr val="DA6118"/>
              </a:buClr>
            </a:pPr>
            <a:r>
              <a:rPr lang="en-US" sz="2400" b="1" dirty="0"/>
              <a:t>Wednesday</a:t>
            </a:r>
            <a:r>
              <a:rPr lang="en-US" sz="2400" dirty="0"/>
              <a:t> – Floods and Flash Floods</a:t>
            </a:r>
          </a:p>
          <a:p>
            <a:pPr marL="644842" lvl="1" indent="-342900">
              <a:lnSpc>
                <a:spcPct val="90000"/>
              </a:lnSpc>
              <a:buClr>
                <a:srgbClr val="DA6118"/>
              </a:buClr>
            </a:pPr>
            <a:r>
              <a:rPr lang="en-US" sz="2400" b="1" dirty="0"/>
              <a:t>Thursday</a:t>
            </a:r>
            <a:r>
              <a:rPr lang="en-US" sz="2400" dirty="0"/>
              <a:t> – Statewide Tornado Drill Day </a:t>
            </a:r>
          </a:p>
          <a:p>
            <a:pPr marL="644842" lvl="1" indent="-342900">
              <a:lnSpc>
                <a:spcPct val="90000"/>
              </a:lnSpc>
              <a:buClr>
                <a:srgbClr val="DA6118"/>
              </a:buClr>
            </a:pPr>
            <a:r>
              <a:rPr lang="en-US" sz="2400" b="1" dirty="0"/>
              <a:t>Friday</a:t>
            </a:r>
            <a:r>
              <a:rPr lang="en-US" sz="2400" dirty="0"/>
              <a:t> – Extreme Heat and Wildfires</a:t>
            </a:r>
          </a:p>
          <a:p>
            <a:pPr marL="644842" lvl="1" indent="-342900">
              <a:lnSpc>
                <a:spcPct val="90000"/>
              </a:lnSpc>
            </a:pPr>
            <a:endParaRPr lang="en-US" dirty="0"/>
          </a:p>
          <a:p>
            <a:pPr marL="4762" indent="0">
              <a:lnSpc>
                <a:spcPct val="90000"/>
              </a:lnSpc>
              <a:buNone/>
            </a:pPr>
            <a:r>
              <a:rPr lang="en-US" sz="2600" dirty="0"/>
              <a:t>Information and topics will continue throughout spring and summer on the </a:t>
            </a:r>
            <a:r>
              <a:rPr lang="en-US" sz="2600" dirty="0">
                <a:hlinkClick r:id="rId3"/>
              </a:rPr>
              <a:t>HSEM website under “Weather Safety</a:t>
            </a:r>
            <a:r>
              <a:rPr lang="en-US" sz="2600"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228600"/>
            <a:ext cx="3509392" cy="40011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fontAlgn="auto">
              <a:spcAft>
                <a:spcPts val="0"/>
              </a:spcAft>
            </a:pPr>
            <a:r>
              <a:rPr lang="en-US" sz="2000" b="1" dirty="0">
                <a:solidFill>
                  <a:schemeClr val="bg1"/>
                </a:solidFill>
                <a:latin typeface="Century Gothic"/>
                <a:ea typeface="+mj-ea"/>
                <a:cs typeface="+mj-cs"/>
              </a:rPr>
              <a:t>Topic for Thursday, April 11</a:t>
            </a:r>
          </a:p>
        </p:txBody>
      </p:sp>
      <p:sp>
        <p:nvSpPr>
          <p:cNvPr id="2" name="Title 1"/>
          <p:cNvSpPr>
            <a:spLocks noGrp="1"/>
          </p:cNvSpPr>
          <p:nvPr>
            <p:ph type="title"/>
          </p:nvPr>
        </p:nvSpPr>
        <p:spPr>
          <a:xfrm>
            <a:off x="914400" y="914399"/>
            <a:ext cx="7315200" cy="822121"/>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p>
            <a:pPr algn="ctr"/>
            <a:r>
              <a:rPr lang="en-US" sz="3600" b="1" dirty="0">
                <a:solidFill>
                  <a:schemeClr val="tx1"/>
                </a:solidFill>
              </a:rPr>
              <a:t>Tornado Drill Day</a:t>
            </a:r>
          </a:p>
        </p:txBody>
      </p:sp>
      <p:sp>
        <p:nvSpPr>
          <p:cNvPr id="4" name="Content Placeholder 3"/>
          <p:cNvSpPr>
            <a:spLocks noGrp="1"/>
          </p:cNvSpPr>
          <p:nvPr>
            <p:ph sz="half" idx="2"/>
          </p:nvPr>
        </p:nvSpPr>
        <p:spPr>
          <a:xfrm>
            <a:off x="914400" y="1736521"/>
            <a:ext cx="7315200" cy="4359479"/>
          </a:xfrm>
          <a:solidFill>
            <a:schemeClr val="bg1"/>
          </a:solidFill>
        </p:spPr>
        <p:txBody>
          <a:bodyPr>
            <a:normAutofit fontScale="62500" lnSpcReduction="20000"/>
          </a:bodyPr>
          <a:lstStyle/>
          <a:p>
            <a:r>
              <a:rPr lang="en-US" b="1" dirty="0"/>
              <a:t>Afternoon Tornado Drill: Thursday, April 11 - 1:45 p.m.</a:t>
            </a:r>
          </a:p>
          <a:p>
            <a:pPr lvl="1"/>
            <a:r>
              <a:rPr lang="en-US" dirty="0"/>
              <a:t>NWS will send simulated warnings to NOAA Weather Radios.</a:t>
            </a:r>
          </a:p>
          <a:p>
            <a:pPr lvl="1"/>
            <a:r>
              <a:rPr lang="en-US" dirty="0"/>
              <a:t>All counties across Minnesota sound outdoor warning sirens.</a:t>
            </a:r>
          </a:p>
          <a:p>
            <a:pPr lvl="1"/>
            <a:r>
              <a:rPr lang="en-US" dirty="0"/>
              <a:t>Schools, businesses, and organizations are encouraged to conduct a tornado drill at this time to practice their own tornado sheltering plans.</a:t>
            </a:r>
          </a:p>
          <a:p>
            <a:pPr marL="68580" indent="0">
              <a:buNone/>
            </a:pPr>
            <a:endParaRPr lang="en-US" dirty="0"/>
          </a:p>
          <a:p>
            <a:r>
              <a:rPr lang="en-US" b="1" dirty="0"/>
              <a:t>Evening Tornado Drill: Thursday, April 11 - 6:45 p.m.</a:t>
            </a:r>
          </a:p>
          <a:p>
            <a:pPr lvl="1"/>
            <a:r>
              <a:rPr lang="en-US" dirty="0"/>
              <a:t>Severe weather and tornadoes occur most often between 3 - 8 p.m. </a:t>
            </a:r>
          </a:p>
          <a:p>
            <a:pPr lvl="1"/>
            <a:r>
              <a:rPr lang="en-US" dirty="0"/>
              <a:t>Second drill allows second-shift workers and families at home to practice their sheltering plans.</a:t>
            </a:r>
          </a:p>
          <a:p>
            <a:pPr lvl="1"/>
            <a:r>
              <a:rPr lang="en-US" dirty="0"/>
              <a:t>County participation is voluntary.</a:t>
            </a:r>
          </a:p>
        </p:txBody>
      </p:sp>
    </p:spTree>
    <p:extLst>
      <p:ext uri="{BB962C8B-B14F-4D97-AF65-F5344CB8AC3E}">
        <p14:creationId xmlns:p14="http://schemas.microsoft.com/office/powerpoint/2010/main" val="2899618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7940" y="1488013"/>
            <a:ext cx="7308121" cy="338554"/>
          </a:xfrm>
          <a:prstGeom prst="rect">
            <a:avLst/>
          </a:prstGeom>
          <a:solidFill>
            <a:schemeClr val="accent3"/>
          </a:solidFill>
          <a:ln>
            <a:noFill/>
          </a:ln>
        </p:spPr>
        <p:txBody>
          <a:bodyPr wrap="square" rtlCol="0">
            <a:spAutoFit/>
          </a:bodyPr>
          <a:lstStyle/>
          <a:p>
            <a:pPr marL="68580" indent="0" algn="ctr">
              <a:buNone/>
            </a:pPr>
            <a:r>
              <a:rPr lang="en-US" sz="1600" b="1" dirty="0">
                <a:solidFill>
                  <a:schemeClr val="bg1"/>
                </a:solidFill>
              </a:rPr>
              <a:t>Prepare Your Home</a:t>
            </a:r>
            <a:endParaRPr lang="en-US" sz="1600" b="1" u="sng" dirty="0">
              <a:solidFill>
                <a:schemeClr val="bg1"/>
              </a:solidFill>
              <a:hlinkClick r:id="rId2"/>
            </a:endParaRPr>
          </a:p>
        </p:txBody>
      </p:sp>
      <p:sp>
        <p:nvSpPr>
          <p:cNvPr id="6" name="Rectangle 5"/>
          <p:cNvSpPr/>
          <p:nvPr/>
        </p:nvSpPr>
        <p:spPr>
          <a:xfrm>
            <a:off x="152400" y="228600"/>
            <a:ext cx="3509392" cy="40011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fontAlgn="auto">
              <a:spcAft>
                <a:spcPts val="0"/>
              </a:spcAft>
            </a:pPr>
            <a:r>
              <a:rPr lang="en-US" sz="2000" b="1" dirty="0">
                <a:solidFill>
                  <a:schemeClr val="bg1"/>
                </a:solidFill>
                <a:latin typeface="Century Gothic"/>
                <a:ea typeface="+mj-ea"/>
                <a:cs typeface="+mj-cs"/>
              </a:rPr>
              <a:t>Topic for Thursday, April 11</a:t>
            </a:r>
          </a:p>
        </p:txBody>
      </p:sp>
      <p:sp>
        <p:nvSpPr>
          <p:cNvPr id="2" name="Title 1"/>
          <p:cNvSpPr>
            <a:spLocks noGrp="1"/>
          </p:cNvSpPr>
          <p:nvPr>
            <p:ph type="title"/>
          </p:nvPr>
        </p:nvSpPr>
        <p:spPr>
          <a:xfrm>
            <a:off x="914400" y="838199"/>
            <a:ext cx="7315200" cy="649813"/>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sz="3200" b="1" dirty="0">
                <a:solidFill>
                  <a:schemeClr val="tx1"/>
                </a:solidFill>
              </a:rPr>
              <a:t>Tornado Drill Day – How to Participate</a:t>
            </a:r>
          </a:p>
        </p:txBody>
      </p:sp>
      <p:sp>
        <p:nvSpPr>
          <p:cNvPr id="4" name="Content Placeholder 3"/>
          <p:cNvSpPr>
            <a:spLocks noGrp="1"/>
          </p:cNvSpPr>
          <p:nvPr>
            <p:ph sz="half" idx="2"/>
          </p:nvPr>
        </p:nvSpPr>
        <p:spPr>
          <a:xfrm>
            <a:off x="914401" y="1826567"/>
            <a:ext cx="7311660" cy="4650433"/>
          </a:xfrm>
          <a:solidFill>
            <a:schemeClr val="bg1"/>
          </a:solidFill>
        </p:spPr>
        <p:txBody>
          <a:bodyPr>
            <a:noAutofit/>
          </a:bodyPr>
          <a:lstStyle/>
          <a:p>
            <a:pPr lvl="0"/>
            <a:r>
              <a:rPr lang="en-US" sz="1600" dirty="0"/>
              <a:t>Create or update emergency plans with your entire family. </a:t>
            </a:r>
          </a:p>
          <a:p>
            <a:pPr lvl="0"/>
            <a:r>
              <a:rPr lang="en-US" sz="1600" dirty="0"/>
              <a:t>Practice your family plan during the evening tornado drill at 6:45 p.m.  </a:t>
            </a:r>
          </a:p>
          <a:p>
            <a:pPr lvl="0"/>
            <a:r>
              <a:rPr lang="en-US" sz="1600" dirty="0"/>
              <a:t>Check  emergency plans at places your family spends time, such as schools, workplaces, churches,  markets, or sports facilities.</a:t>
            </a:r>
          </a:p>
          <a:p>
            <a:pPr lvl="0"/>
            <a:r>
              <a:rPr lang="en-US" sz="1600" dirty="0"/>
              <a:t>Share the plans for these areas with your entire family.</a:t>
            </a:r>
          </a:p>
          <a:p>
            <a:pPr lvl="0"/>
            <a:endParaRPr lang="en-US" sz="1600" cap="all" dirty="0"/>
          </a:p>
          <a:p>
            <a:pPr lvl="0"/>
            <a:endParaRPr lang="en-US" sz="1600" dirty="0"/>
          </a:p>
          <a:p>
            <a:pPr lvl="0"/>
            <a:r>
              <a:rPr lang="en-US" sz="1600" dirty="0"/>
              <a:t>Involve your neighbors. Find out who has special needs and might need help in an emergency.</a:t>
            </a:r>
          </a:p>
          <a:p>
            <a:pPr lvl="0"/>
            <a:r>
              <a:rPr lang="en-US" sz="1600" dirty="0"/>
              <a:t>Plan with your neighborhood. Ask your Home Owners Association, your Tenants Group or Neighborhood Civic Association to make emergency preparedness an agenda item during your next meeting. </a:t>
            </a:r>
          </a:p>
          <a:p>
            <a:pPr lvl="0"/>
            <a:r>
              <a:rPr lang="en-US" sz="1600" dirty="0"/>
              <a:t>Help neighbors get informed. Host a neighborhood preparedness meeting. Invite your local emergency manager or responders to help lead the discussions.</a:t>
            </a:r>
          </a:p>
        </p:txBody>
      </p:sp>
      <p:sp>
        <p:nvSpPr>
          <p:cNvPr id="8" name="TextBox 7"/>
          <p:cNvSpPr txBox="1"/>
          <p:nvPr/>
        </p:nvSpPr>
        <p:spPr>
          <a:xfrm>
            <a:off x="915798" y="3669061"/>
            <a:ext cx="7310263" cy="338554"/>
          </a:xfrm>
          <a:prstGeom prst="rect">
            <a:avLst/>
          </a:prstGeom>
          <a:solidFill>
            <a:schemeClr val="accent3"/>
          </a:solidFill>
        </p:spPr>
        <p:txBody>
          <a:bodyPr wrap="square" rtlCol="0">
            <a:spAutoFit/>
          </a:bodyPr>
          <a:lstStyle/>
          <a:p>
            <a:pPr marL="68580" indent="0" algn="ctr">
              <a:buNone/>
            </a:pPr>
            <a:r>
              <a:rPr lang="en-US" sz="1600" b="1" dirty="0">
                <a:solidFill>
                  <a:schemeClr val="bg1"/>
                </a:solidFill>
              </a:rPr>
              <a:t>Prepare Your Neighborhood</a:t>
            </a:r>
            <a:endParaRPr lang="en-US" sz="1600" b="1" u="sng" dirty="0">
              <a:solidFill>
                <a:schemeClr val="bg1"/>
              </a:solidFill>
              <a:hlinkClick r:id="rId2"/>
            </a:endParaRPr>
          </a:p>
        </p:txBody>
      </p:sp>
    </p:spTree>
    <p:extLst>
      <p:ext uri="{BB962C8B-B14F-4D97-AF65-F5344CB8AC3E}">
        <p14:creationId xmlns:p14="http://schemas.microsoft.com/office/powerpoint/2010/main" val="3921659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228600"/>
            <a:ext cx="3509392" cy="40011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fontAlgn="auto">
              <a:spcAft>
                <a:spcPts val="0"/>
              </a:spcAft>
            </a:pPr>
            <a:r>
              <a:rPr lang="en-US" sz="2000" b="1" dirty="0">
                <a:solidFill>
                  <a:schemeClr val="bg1"/>
                </a:solidFill>
                <a:latin typeface="Century Gothic"/>
                <a:ea typeface="+mj-ea"/>
                <a:cs typeface="+mj-cs"/>
              </a:rPr>
              <a:t>Topic for Thursday, April 11</a:t>
            </a:r>
          </a:p>
        </p:txBody>
      </p:sp>
      <p:sp>
        <p:nvSpPr>
          <p:cNvPr id="2" name="Title 1"/>
          <p:cNvSpPr>
            <a:spLocks noGrp="1"/>
          </p:cNvSpPr>
          <p:nvPr>
            <p:ph type="title"/>
          </p:nvPr>
        </p:nvSpPr>
        <p:spPr>
          <a:xfrm>
            <a:off x="914400" y="914400"/>
            <a:ext cx="7315200" cy="685800"/>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sz="3200" b="1" dirty="0">
                <a:solidFill>
                  <a:schemeClr val="tx1"/>
                </a:solidFill>
              </a:rPr>
              <a:t>Tornado Drill Day – How to Participate</a:t>
            </a:r>
          </a:p>
        </p:txBody>
      </p:sp>
      <p:sp>
        <p:nvSpPr>
          <p:cNvPr id="4" name="Content Placeholder 3"/>
          <p:cNvSpPr>
            <a:spLocks noGrp="1"/>
          </p:cNvSpPr>
          <p:nvPr>
            <p:ph sz="half" idx="2"/>
          </p:nvPr>
        </p:nvSpPr>
        <p:spPr>
          <a:xfrm>
            <a:off x="914398" y="1967205"/>
            <a:ext cx="7315202" cy="3970103"/>
          </a:xfrm>
          <a:solidFill>
            <a:schemeClr val="bg1"/>
          </a:solidFill>
        </p:spPr>
        <p:txBody>
          <a:bodyPr>
            <a:normAutofit fontScale="62500" lnSpcReduction="20000"/>
          </a:bodyPr>
          <a:lstStyle/>
          <a:p>
            <a:pPr lvl="0">
              <a:lnSpc>
                <a:spcPct val="170000"/>
              </a:lnSpc>
              <a:spcBef>
                <a:spcPts val="0"/>
              </a:spcBef>
            </a:pPr>
            <a:r>
              <a:rPr lang="en-US" sz="2200" dirty="0"/>
              <a:t>Include preparedness activities at community events.</a:t>
            </a:r>
          </a:p>
          <a:p>
            <a:pPr lvl="0">
              <a:lnSpc>
                <a:spcPct val="170000"/>
              </a:lnSpc>
              <a:spcBef>
                <a:spcPts val="0"/>
              </a:spcBef>
            </a:pPr>
            <a:r>
              <a:rPr lang="en-US" sz="2200" dirty="0"/>
              <a:t>Host a Local Preparedness Fair.</a:t>
            </a:r>
          </a:p>
          <a:p>
            <a:pPr lvl="0">
              <a:lnSpc>
                <a:spcPct val="170000"/>
              </a:lnSpc>
              <a:spcBef>
                <a:spcPts val="0"/>
              </a:spcBef>
            </a:pPr>
            <a:r>
              <a:rPr lang="en-US" sz="2200" dirty="0"/>
              <a:t>Create or participate in a Citizen Corps - Community Emergency Response Team (CERT). </a:t>
            </a:r>
          </a:p>
          <a:p>
            <a:pPr lvl="0">
              <a:lnSpc>
                <a:spcPct val="170000"/>
              </a:lnSpc>
              <a:spcBef>
                <a:spcPts val="0"/>
              </a:spcBef>
            </a:pPr>
            <a:endParaRPr lang="en-US" sz="2200" dirty="0">
              <a:hlinkClick r:id="rId2"/>
            </a:endParaRPr>
          </a:p>
          <a:p>
            <a:pPr lvl="0">
              <a:lnSpc>
                <a:spcPct val="170000"/>
              </a:lnSpc>
              <a:spcBef>
                <a:spcPts val="0"/>
              </a:spcBef>
            </a:pPr>
            <a:r>
              <a:rPr lang="en-US" sz="2200" dirty="0"/>
              <a:t>Designate critical function or emergency personnel. </a:t>
            </a:r>
          </a:p>
          <a:p>
            <a:pPr lvl="0">
              <a:lnSpc>
                <a:spcPct val="170000"/>
              </a:lnSpc>
              <a:spcBef>
                <a:spcPts val="0"/>
              </a:spcBef>
            </a:pPr>
            <a:r>
              <a:rPr lang="en-US" sz="2200" dirty="0"/>
              <a:t>Organize an emergency preparedness procedures review. </a:t>
            </a:r>
          </a:p>
          <a:p>
            <a:pPr lvl="0">
              <a:lnSpc>
                <a:spcPct val="170000"/>
              </a:lnSpc>
              <a:spcBef>
                <a:spcPts val="0"/>
              </a:spcBef>
            </a:pPr>
            <a:r>
              <a:rPr lang="en-US" sz="2200" dirty="0"/>
              <a:t>Host a disaster preparedness brown bag lunch for employees.  </a:t>
            </a:r>
          </a:p>
          <a:p>
            <a:pPr lvl="0">
              <a:lnSpc>
                <a:spcPct val="170000"/>
              </a:lnSpc>
              <a:spcBef>
                <a:spcPts val="0"/>
              </a:spcBef>
            </a:pPr>
            <a:r>
              <a:rPr lang="en-US" sz="2200" dirty="0"/>
              <a:t>Get a NOAA Weather Radio.</a:t>
            </a:r>
          </a:p>
          <a:p>
            <a:pPr lvl="0">
              <a:lnSpc>
                <a:spcPct val="170000"/>
              </a:lnSpc>
              <a:spcBef>
                <a:spcPts val="0"/>
              </a:spcBef>
            </a:pPr>
            <a:r>
              <a:rPr lang="en-US" sz="2200" dirty="0"/>
              <a:t>Distribute a facility emergency plan.  </a:t>
            </a:r>
          </a:p>
          <a:p>
            <a:pPr lvl="0">
              <a:lnSpc>
                <a:spcPct val="170000"/>
              </a:lnSpc>
              <a:spcBef>
                <a:spcPts val="0"/>
              </a:spcBef>
            </a:pPr>
            <a:r>
              <a:rPr lang="en-US" sz="2200" dirty="0"/>
              <a:t>Conduct business continuity training.</a:t>
            </a:r>
          </a:p>
          <a:p>
            <a:pPr lvl="0">
              <a:lnSpc>
                <a:spcPct val="170000"/>
              </a:lnSpc>
              <a:spcBef>
                <a:spcPts val="0"/>
              </a:spcBef>
            </a:pPr>
            <a:r>
              <a:rPr lang="en-US" sz="2200" dirty="0"/>
              <a:t>Schedule an emergency exercise or drill.</a:t>
            </a:r>
          </a:p>
        </p:txBody>
      </p:sp>
      <p:sp>
        <p:nvSpPr>
          <p:cNvPr id="3" name="TextBox 2"/>
          <p:cNvSpPr txBox="1"/>
          <p:nvPr/>
        </p:nvSpPr>
        <p:spPr>
          <a:xfrm>
            <a:off x="904873" y="1607890"/>
            <a:ext cx="7315201" cy="338554"/>
          </a:xfrm>
          <a:prstGeom prst="rect">
            <a:avLst/>
          </a:prstGeom>
          <a:solidFill>
            <a:schemeClr val="accent3"/>
          </a:solidFill>
        </p:spPr>
        <p:txBody>
          <a:bodyPr wrap="square" rtlCol="0">
            <a:spAutoFit/>
          </a:bodyPr>
          <a:lstStyle/>
          <a:p>
            <a:pPr marL="68580" indent="0" algn="ctr">
              <a:buNone/>
            </a:pPr>
            <a:r>
              <a:rPr lang="en-US" sz="1600" b="1" dirty="0">
                <a:solidFill>
                  <a:schemeClr val="bg1"/>
                </a:solidFill>
              </a:rPr>
              <a:t>Prepare Your Community</a:t>
            </a:r>
          </a:p>
        </p:txBody>
      </p:sp>
      <p:sp>
        <p:nvSpPr>
          <p:cNvPr id="5" name="TextBox 4"/>
          <p:cNvSpPr txBox="1"/>
          <p:nvPr/>
        </p:nvSpPr>
        <p:spPr>
          <a:xfrm>
            <a:off x="904874" y="3259723"/>
            <a:ext cx="7315200" cy="338554"/>
          </a:xfrm>
          <a:prstGeom prst="rect">
            <a:avLst/>
          </a:prstGeom>
          <a:solidFill>
            <a:schemeClr val="accent3"/>
          </a:solidFill>
        </p:spPr>
        <p:txBody>
          <a:bodyPr wrap="square" rtlCol="0">
            <a:spAutoFit/>
          </a:bodyPr>
          <a:lstStyle/>
          <a:p>
            <a:pPr algn="ctr"/>
            <a:r>
              <a:rPr lang="en-US" sz="1600" b="1" dirty="0">
                <a:solidFill>
                  <a:schemeClr val="bg1"/>
                </a:solidFill>
              </a:rPr>
              <a:t>Prepare Your Workplace</a:t>
            </a:r>
          </a:p>
        </p:txBody>
      </p:sp>
    </p:spTree>
    <p:extLst>
      <p:ext uri="{BB962C8B-B14F-4D97-AF65-F5344CB8AC3E}">
        <p14:creationId xmlns:p14="http://schemas.microsoft.com/office/powerpoint/2010/main" val="667204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3429000" cy="40011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1" dirty="0">
                <a:solidFill>
                  <a:schemeClr val="bg1"/>
                </a:solidFill>
                <a:latin typeface="Century Gothic"/>
                <a:ea typeface="+mj-ea"/>
                <a:cs typeface="+mj-cs"/>
              </a:rPr>
              <a:t>Topic for Friday, April 12</a:t>
            </a:r>
            <a:endParaRPr lang="en-US" sz="2000" b="1" dirty="0">
              <a:solidFill>
                <a:schemeClr val="bg1"/>
              </a:solidFill>
            </a:endParaRPr>
          </a:p>
        </p:txBody>
      </p:sp>
      <p:sp>
        <p:nvSpPr>
          <p:cNvPr id="56323" name="Rectangle 2"/>
          <p:cNvSpPr>
            <a:spLocks noGrp="1" noChangeArrowheads="1"/>
          </p:cNvSpPr>
          <p:nvPr>
            <p:ph type="title"/>
          </p:nvPr>
        </p:nvSpPr>
        <p:spPr>
          <a:xfrm>
            <a:off x="914400" y="990600"/>
            <a:ext cx="7315200" cy="990600"/>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Autofit/>
          </a:bodyPr>
          <a:lstStyle/>
          <a:p>
            <a:pPr algn="ctr"/>
            <a:r>
              <a:rPr lang="en-US" b="1" dirty="0">
                <a:solidFill>
                  <a:schemeClr val="tx1"/>
                </a:solidFill>
              </a:rPr>
              <a:t>Extreme Heat  </a:t>
            </a:r>
            <a:r>
              <a:rPr lang="en-US" dirty="0">
                <a:solidFill>
                  <a:schemeClr val="tx1"/>
                </a:solidFill>
              </a:rPr>
              <a:t> </a:t>
            </a:r>
          </a:p>
        </p:txBody>
      </p:sp>
      <p:sp>
        <p:nvSpPr>
          <p:cNvPr id="56322" name="Rectangle 3"/>
          <p:cNvSpPr>
            <a:spLocks noGrp="1" noChangeArrowheads="1"/>
          </p:cNvSpPr>
          <p:nvPr>
            <p:ph idx="1"/>
          </p:nvPr>
        </p:nvSpPr>
        <p:spPr>
          <a:xfrm>
            <a:off x="914400" y="1981200"/>
            <a:ext cx="7315200" cy="3851429"/>
          </a:xfrm>
          <a:solidFill>
            <a:schemeClr val="bg1"/>
          </a:solidFill>
        </p:spPr>
        <p:txBody>
          <a:bodyPr>
            <a:normAutofit/>
          </a:bodyPr>
          <a:lstStyle/>
          <a:p>
            <a:r>
              <a:rPr lang="en-US" sz="2800" dirty="0"/>
              <a:t> Heat-related fatalities outpace deaths in several other weather categories. </a:t>
            </a:r>
          </a:p>
          <a:p>
            <a:r>
              <a:rPr lang="en-US" sz="2800" dirty="0"/>
              <a:t> Based on a national average excessive heat claims 219 lives each year. </a:t>
            </a:r>
          </a:p>
          <a:p>
            <a:r>
              <a:rPr lang="en-US" sz="2800" dirty="0"/>
              <a:t> By contrast, floods kill 88, tornadoes 57, lightning 52 and hurricanes 15.</a:t>
            </a:r>
            <a:endParaRPr lang="en-US" sz="2800" dirty="0">
              <a:effectLst/>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3429000" cy="40011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1" dirty="0">
                <a:solidFill>
                  <a:schemeClr val="bg1"/>
                </a:solidFill>
                <a:latin typeface="Century Gothic"/>
                <a:ea typeface="+mj-ea"/>
                <a:cs typeface="+mj-cs"/>
              </a:rPr>
              <a:t>Topic for Friday, April 12</a:t>
            </a:r>
            <a:endParaRPr lang="en-US" sz="2000" b="1" dirty="0">
              <a:solidFill>
                <a:schemeClr val="bg1"/>
              </a:solidFill>
            </a:endParaRPr>
          </a:p>
        </p:txBody>
      </p:sp>
      <p:sp>
        <p:nvSpPr>
          <p:cNvPr id="58371" name="Rectangle 2"/>
          <p:cNvSpPr>
            <a:spLocks noGrp="1" noChangeArrowheads="1"/>
          </p:cNvSpPr>
          <p:nvPr>
            <p:ph type="title"/>
          </p:nvPr>
        </p:nvSpPr>
        <p:spPr>
          <a:xfrm>
            <a:off x="914400" y="914400"/>
            <a:ext cx="7315200" cy="609600"/>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b="1" dirty="0"/>
              <a:t>Heat Problems</a:t>
            </a:r>
            <a:endParaRPr lang="en-US" sz="4000" b="1" dirty="0"/>
          </a:p>
        </p:txBody>
      </p:sp>
      <p:sp>
        <p:nvSpPr>
          <p:cNvPr id="58370" name="Rectangle 3"/>
          <p:cNvSpPr>
            <a:spLocks noGrp="1" noChangeArrowheads="1"/>
          </p:cNvSpPr>
          <p:nvPr>
            <p:ph idx="1"/>
          </p:nvPr>
        </p:nvSpPr>
        <p:spPr>
          <a:xfrm>
            <a:off x="914400" y="1524000"/>
            <a:ext cx="7315200" cy="4419600"/>
          </a:xfrm>
          <a:solidFill>
            <a:schemeClr val="bg1"/>
          </a:solidFill>
        </p:spPr>
        <p:txBody>
          <a:bodyPr>
            <a:normAutofit fontScale="92500"/>
          </a:bodyPr>
          <a:lstStyle/>
          <a:p>
            <a:r>
              <a:rPr lang="en-US" sz="1600" b="1" dirty="0"/>
              <a:t>Heat cramps </a:t>
            </a:r>
            <a:r>
              <a:rPr lang="en-US" sz="1600" dirty="0"/>
              <a:t>are muscular pains and spasms that usually occur in the legs or abdomen caused by exposure to high heat and humidity, and loss of fluids and electrolytes. </a:t>
            </a:r>
          </a:p>
          <a:p>
            <a:pPr lvl="1"/>
            <a:r>
              <a:rPr lang="en-US" sz="1600" dirty="0"/>
              <a:t>Find a cool location to rest and take fluids (water or sports drinks).</a:t>
            </a:r>
          </a:p>
          <a:p>
            <a:endParaRPr lang="en-US" sz="1600" b="1" dirty="0"/>
          </a:p>
          <a:p>
            <a:r>
              <a:rPr lang="en-US" sz="1600" b="1" dirty="0"/>
              <a:t>Heat exhaustion </a:t>
            </a:r>
            <a:r>
              <a:rPr lang="en-US" sz="1600" dirty="0"/>
              <a:t>typically involves the loss of body fluids through heavy sweating during strenuous exercise or physical labor in high heat and humidity.</a:t>
            </a:r>
          </a:p>
          <a:p>
            <a:pPr lvl="1"/>
            <a:r>
              <a:rPr lang="en-US" sz="1600" dirty="0"/>
              <a:t>Signs of heat exhaustion include cool, moist, pale or flushed skin; heavy sweating; headache; nausea; dizziness; weakness; and exhaustion. </a:t>
            </a:r>
          </a:p>
          <a:p>
            <a:endParaRPr lang="en-US" sz="1600" b="1" dirty="0"/>
          </a:p>
          <a:p>
            <a:r>
              <a:rPr lang="en-US" sz="1600" b="1" dirty="0"/>
              <a:t>Heat stroke </a:t>
            </a:r>
            <a:r>
              <a:rPr lang="en-US" sz="1600" dirty="0"/>
              <a:t>(also known as sunstroke) is a life-threatening condition in which a person’s temperature control system stops working and the body is unable to cool itself.</a:t>
            </a:r>
          </a:p>
          <a:p>
            <a:pPr lvl="1"/>
            <a:r>
              <a:rPr lang="en-US" sz="1600" dirty="0"/>
              <a:t>Signs of heat stroke include hot, red skin which may be dry or moist; changes in consciousness; vomiting; and high body temperature.</a:t>
            </a:r>
          </a:p>
          <a:p>
            <a:pPr lvl="1"/>
            <a:r>
              <a:rPr lang="en-US" sz="1600" dirty="0"/>
              <a:t>Heat stroke is life-threatening. </a:t>
            </a:r>
            <a:r>
              <a:rPr lang="en-US" sz="1600" b="1" dirty="0"/>
              <a:t>Call 911 </a:t>
            </a:r>
            <a:r>
              <a:rPr lang="en-US" sz="1600" dirty="0"/>
              <a:t>immediately!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3429000" cy="40011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1" dirty="0">
                <a:solidFill>
                  <a:schemeClr val="bg1"/>
                </a:solidFill>
                <a:latin typeface="Century Gothic"/>
                <a:ea typeface="+mj-ea"/>
                <a:cs typeface="+mj-cs"/>
              </a:rPr>
              <a:t>Topic for Friday, April 12</a:t>
            </a:r>
            <a:endParaRPr lang="en-US" sz="2000" b="1" dirty="0">
              <a:solidFill>
                <a:schemeClr val="bg1"/>
              </a:solidFill>
            </a:endParaRPr>
          </a:p>
        </p:txBody>
      </p:sp>
      <p:sp>
        <p:nvSpPr>
          <p:cNvPr id="59395" name="Rectangle 2"/>
          <p:cNvSpPr>
            <a:spLocks noGrp="1" noChangeArrowheads="1"/>
          </p:cNvSpPr>
          <p:nvPr>
            <p:ph type="title"/>
          </p:nvPr>
        </p:nvSpPr>
        <p:spPr>
          <a:xfrm>
            <a:off x="914400" y="914400"/>
            <a:ext cx="7315200" cy="914400"/>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p>
            <a:pPr algn="ctr" eaLnBrk="1" hangingPunct="1"/>
            <a:r>
              <a:rPr lang="en-US" sz="4000" b="1" dirty="0"/>
              <a:t>During a Heat Wave</a:t>
            </a:r>
          </a:p>
        </p:txBody>
      </p:sp>
      <p:sp>
        <p:nvSpPr>
          <p:cNvPr id="59394" name="Rectangle 3"/>
          <p:cNvSpPr>
            <a:spLocks noGrp="1" noChangeArrowheads="1"/>
          </p:cNvSpPr>
          <p:nvPr>
            <p:ph idx="1"/>
          </p:nvPr>
        </p:nvSpPr>
        <p:spPr>
          <a:xfrm>
            <a:off x="914400" y="1828800"/>
            <a:ext cx="7315200" cy="4343400"/>
          </a:xfrm>
          <a:solidFill>
            <a:schemeClr val="bg1"/>
          </a:solidFill>
        </p:spPr>
        <p:txBody>
          <a:bodyPr>
            <a:noAutofit/>
          </a:bodyPr>
          <a:lstStyle/>
          <a:p>
            <a:pPr>
              <a:spcBef>
                <a:spcPts val="0"/>
              </a:spcBef>
            </a:pPr>
            <a:r>
              <a:rPr lang="en-US" sz="1800" dirty="0"/>
              <a:t>Drink more fluids – avoid alcohol and high-sugared drinks.</a:t>
            </a:r>
          </a:p>
          <a:p>
            <a:pPr>
              <a:spcBef>
                <a:spcPts val="0"/>
              </a:spcBef>
            </a:pPr>
            <a:endParaRPr lang="en-US" sz="1800" dirty="0"/>
          </a:p>
          <a:p>
            <a:pPr>
              <a:spcBef>
                <a:spcPts val="0"/>
              </a:spcBef>
            </a:pPr>
            <a:r>
              <a:rPr lang="en-US" sz="1800" dirty="0"/>
              <a:t>Stay in an air-conditioned place during the hottest parts of the day.</a:t>
            </a:r>
          </a:p>
          <a:p>
            <a:pPr>
              <a:spcBef>
                <a:spcPts val="0"/>
              </a:spcBef>
            </a:pPr>
            <a:endParaRPr lang="en-US" sz="1800" dirty="0"/>
          </a:p>
          <a:p>
            <a:pPr>
              <a:spcBef>
                <a:spcPts val="0"/>
              </a:spcBef>
            </a:pPr>
            <a:r>
              <a:rPr lang="en-US" sz="1800" dirty="0"/>
              <a:t>If air conditioning is not available,  be in a location with adequate shade, air-flow and ventilation.</a:t>
            </a:r>
          </a:p>
          <a:p>
            <a:pPr>
              <a:spcBef>
                <a:spcPts val="0"/>
              </a:spcBef>
            </a:pPr>
            <a:endParaRPr lang="en-US" sz="1800" dirty="0"/>
          </a:p>
          <a:p>
            <a:pPr>
              <a:spcBef>
                <a:spcPts val="0"/>
              </a:spcBef>
            </a:pPr>
            <a:r>
              <a:rPr lang="en-US" sz="1800" dirty="0"/>
              <a:t>Make use of public venues or cooling centers if necessary.</a:t>
            </a:r>
          </a:p>
          <a:p>
            <a:pPr marL="68580" indent="0">
              <a:spcBef>
                <a:spcPts val="0"/>
              </a:spcBef>
              <a:buNone/>
            </a:pPr>
            <a:endParaRPr lang="en-US" sz="1800" dirty="0"/>
          </a:p>
          <a:p>
            <a:pPr>
              <a:spcBef>
                <a:spcPts val="0"/>
              </a:spcBef>
            </a:pPr>
            <a:r>
              <a:rPr lang="en-US" sz="1800" dirty="0"/>
              <a:t>Wear lightweight, light-colored, loose-fitting clothing.</a:t>
            </a:r>
          </a:p>
          <a:p>
            <a:pPr>
              <a:spcBef>
                <a:spcPts val="0"/>
              </a:spcBef>
            </a:pPr>
            <a:endParaRPr lang="en-US" sz="1800" dirty="0"/>
          </a:p>
          <a:p>
            <a:pPr>
              <a:spcBef>
                <a:spcPts val="0"/>
              </a:spcBef>
            </a:pPr>
            <a:r>
              <a:rPr lang="en-US" sz="1800" dirty="0"/>
              <a:t>NEVER leave any person or animal  in a closed, parked vehicle.</a:t>
            </a:r>
          </a:p>
          <a:p>
            <a:pPr>
              <a:spcBef>
                <a:spcPts val="0"/>
              </a:spcBef>
            </a:pPr>
            <a:endParaRPr lang="en-US" sz="1800" dirty="0"/>
          </a:p>
          <a:p>
            <a:pPr>
              <a:spcBef>
                <a:spcPts val="0"/>
              </a:spcBef>
            </a:pPr>
            <a:endParaRPr lang="en-US" sz="1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BD948C-BC12-829E-F2F8-11E20064DEE7}"/>
              </a:ext>
            </a:extLst>
          </p:cNvPr>
          <p:cNvSpPr/>
          <p:nvPr/>
        </p:nvSpPr>
        <p:spPr>
          <a:xfrm>
            <a:off x="3733800" y="1752600"/>
            <a:ext cx="4495800" cy="4343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 y="228600"/>
            <a:ext cx="3429000" cy="40011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1" dirty="0">
                <a:solidFill>
                  <a:schemeClr val="bg1"/>
                </a:solidFill>
                <a:latin typeface="Century Gothic"/>
                <a:ea typeface="+mj-ea"/>
                <a:cs typeface="+mj-cs"/>
              </a:rPr>
              <a:t>Topic for Friday, April 12</a:t>
            </a:r>
            <a:endParaRPr lang="en-US" sz="2000" b="1" dirty="0">
              <a:solidFill>
                <a:schemeClr val="bg1"/>
              </a:solidFill>
            </a:endParaRPr>
          </a:p>
        </p:txBody>
      </p:sp>
      <p:sp>
        <p:nvSpPr>
          <p:cNvPr id="3" name="Title 2"/>
          <p:cNvSpPr>
            <a:spLocks noGrp="1"/>
          </p:cNvSpPr>
          <p:nvPr>
            <p:ph type="title"/>
          </p:nvPr>
        </p:nvSpPr>
        <p:spPr>
          <a:xfrm>
            <a:off x="914400" y="914400"/>
            <a:ext cx="7315200" cy="685800"/>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b="1" dirty="0"/>
              <a:t>Heat Index</a:t>
            </a:r>
          </a:p>
        </p:txBody>
      </p:sp>
      <p:sp>
        <p:nvSpPr>
          <p:cNvPr id="2" name="Content Placeholder 1"/>
          <p:cNvSpPr>
            <a:spLocks noGrp="1"/>
          </p:cNvSpPr>
          <p:nvPr>
            <p:ph idx="1"/>
          </p:nvPr>
        </p:nvSpPr>
        <p:spPr>
          <a:xfrm>
            <a:off x="914400" y="1752600"/>
            <a:ext cx="2819400" cy="4343400"/>
          </a:xfrm>
          <a:solidFill>
            <a:schemeClr val="bg1"/>
          </a:solidFill>
        </p:spPr>
        <p:txBody>
          <a:bodyPr>
            <a:normAutofit lnSpcReduction="10000"/>
          </a:bodyPr>
          <a:lstStyle/>
          <a:p>
            <a:r>
              <a:rPr lang="en-US" sz="2000" dirty="0"/>
              <a:t>The Heat Index is a measure of how hot it feels when relative humidity is added to the air temperature.  </a:t>
            </a:r>
          </a:p>
          <a:p>
            <a:endParaRPr lang="en-US" sz="2000" dirty="0"/>
          </a:p>
          <a:p>
            <a:r>
              <a:rPr lang="en-US" sz="2000" dirty="0"/>
              <a:t>Heat Index values are based on shady conditions with a light wind; exposure to full sunshine can increase values by up to 15 degrees.</a:t>
            </a:r>
          </a:p>
          <a:p>
            <a:endParaRPr lang="en-US" dirty="0"/>
          </a:p>
        </p:txBody>
      </p:sp>
      <p:pic>
        <p:nvPicPr>
          <p:cNvPr id="1026" name="Picture 2" descr="heatindex.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1" y="2057401"/>
            <a:ext cx="4222246"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854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3429000" cy="40011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1" dirty="0">
                <a:solidFill>
                  <a:schemeClr val="bg1"/>
                </a:solidFill>
                <a:latin typeface="Century Gothic"/>
                <a:ea typeface="+mj-ea"/>
                <a:cs typeface="+mj-cs"/>
              </a:rPr>
              <a:t>Topic for Friday, April 12</a:t>
            </a:r>
            <a:endParaRPr lang="en-US" sz="2000" b="1" dirty="0">
              <a:solidFill>
                <a:schemeClr val="bg1"/>
              </a:solidFill>
            </a:endParaRPr>
          </a:p>
        </p:txBody>
      </p:sp>
      <p:sp>
        <p:nvSpPr>
          <p:cNvPr id="62467" name="Rectangle 2"/>
          <p:cNvSpPr>
            <a:spLocks noGrp="1" noChangeArrowheads="1"/>
          </p:cNvSpPr>
          <p:nvPr>
            <p:ph type="title"/>
          </p:nvPr>
        </p:nvSpPr>
        <p:spPr>
          <a:xfrm>
            <a:off x="914400" y="914400"/>
            <a:ext cx="7315200" cy="762000"/>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fontScale="90000"/>
          </a:bodyPr>
          <a:lstStyle/>
          <a:p>
            <a:pPr algn="ctr" eaLnBrk="1" hangingPunct="1"/>
            <a:r>
              <a:rPr lang="en-US" sz="4000" b="1" dirty="0"/>
              <a:t>Know the Heat Warning Terms</a:t>
            </a:r>
          </a:p>
        </p:txBody>
      </p:sp>
      <p:sp>
        <p:nvSpPr>
          <p:cNvPr id="62466" name="Rectangle 3"/>
          <p:cNvSpPr>
            <a:spLocks noGrp="1" noChangeArrowheads="1"/>
          </p:cNvSpPr>
          <p:nvPr>
            <p:ph idx="1"/>
          </p:nvPr>
        </p:nvSpPr>
        <p:spPr>
          <a:xfrm>
            <a:off x="914400" y="1676400"/>
            <a:ext cx="7315200" cy="4572000"/>
          </a:xfrm>
          <a:solidFill>
            <a:schemeClr val="bg1"/>
          </a:solidFill>
        </p:spPr>
        <p:txBody>
          <a:bodyPr>
            <a:normAutofit fontScale="85000" lnSpcReduction="20000"/>
          </a:bodyPr>
          <a:lstStyle/>
          <a:p>
            <a:r>
              <a:rPr lang="en-US" b="1" dirty="0"/>
              <a:t>Excessive Heat Warning </a:t>
            </a:r>
          </a:p>
          <a:p>
            <a:pPr marL="68580" indent="0">
              <a:buNone/>
            </a:pPr>
            <a:r>
              <a:rPr lang="en-US" dirty="0"/>
              <a:t>Issued within 12 hours of the </a:t>
            </a:r>
            <a:r>
              <a:rPr lang="en-US" dirty="0">
                <a:solidFill>
                  <a:schemeClr val="tx1"/>
                </a:solidFill>
                <a:hlinkClick r:id="rId3" tooltip="Heat index"/>
              </a:rPr>
              <a:t>heat index </a:t>
            </a:r>
            <a:r>
              <a:rPr lang="en-US" dirty="0"/>
              <a:t>reaching one of two levels. A warning will be issued if :</a:t>
            </a:r>
          </a:p>
          <a:p>
            <a:pPr lvl="1"/>
            <a:r>
              <a:rPr lang="en-US" dirty="0"/>
              <a:t>The heat index is greater than 105°F for any period.</a:t>
            </a:r>
          </a:p>
          <a:p>
            <a:pPr marL="365760" lvl="1" indent="0">
              <a:buNone/>
            </a:pPr>
            <a:endParaRPr lang="en-US" dirty="0"/>
          </a:p>
          <a:p>
            <a:r>
              <a:rPr lang="en-US" b="1" dirty="0"/>
              <a:t>Excessive Heat Watch</a:t>
            </a:r>
            <a:endParaRPr lang="en-US" dirty="0"/>
          </a:p>
          <a:p>
            <a:pPr marL="68580" indent="0">
              <a:buNone/>
            </a:pPr>
            <a:r>
              <a:rPr lang="en-US" dirty="0"/>
              <a:t>Issued when the </a:t>
            </a:r>
            <a:r>
              <a:rPr lang="en-US" dirty="0">
                <a:hlinkClick r:id="rId3" action="ppaction://hlinkfile" tooltip="Heat index"/>
              </a:rPr>
              <a:t>heat index</a:t>
            </a:r>
            <a:r>
              <a:rPr lang="en-US" dirty="0"/>
              <a:t> is expected to be greater than 105</a:t>
            </a:r>
            <a:r>
              <a:rPr lang="en-US" dirty="0">
                <a:latin typeface="Arial" panose="020B0604020202020204" pitchFamily="34" charset="0"/>
                <a:cs typeface="Arial" panose="020B0604020202020204" pitchFamily="34" charset="0"/>
              </a:rPr>
              <a:t>º</a:t>
            </a:r>
            <a:r>
              <a:rPr lang="en-US" dirty="0"/>
              <a:t>F and nighttime low temperature will be at least 75</a:t>
            </a:r>
            <a:r>
              <a:rPr lang="en-US" dirty="0">
                <a:latin typeface="Arial" panose="020B0604020202020204" pitchFamily="34" charset="0"/>
                <a:cs typeface="Arial" panose="020B0604020202020204" pitchFamily="34" charset="0"/>
              </a:rPr>
              <a:t>º</a:t>
            </a:r>
            <a:r>
              <a:rPr lang="en-US" dirty="0"/>
              <a:t>F or higher for two consecutive days. </a:t>
            </a:r>
          </a:p>
          <a:p>
            <a:endParaRPr lang="en-US" b="0" dirty="0">
              <a:latin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3429000" cy="40011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1" dirty="0">
                <a:solidFill>
                  <a:schemeClr val="bg1"/>
                </a:solidFill>
                <a:latin typeface="Century Gothic"/>
                <a:ea typeface="+mj-ea"/>
                <a:cs typeface="+mj-cs"/>
              </a:rPr>
              <a:t>Topic for Friday, April 12</a:t>
            </a:r>
            <a:endParaRPr lang="en-US" sz="2000" b="1" dirty="0">
              <a:solidFill>
                <a:schemeClr val="bg1"/>
              </a:solidFill>
            </a:endParaRPr>
          </a:p>
        </p:txBody>
      </p:sp>
      <p:sp>
        <p:nvSpPr>
          <p:cNvPr id="62467" name="Rectangle 2"/>
          <p:cNvSpPr>
            <a:spLocks noGrp="1" noChangeArrowheads="1"/>
          </p:cNvSpPr>
          <p:nvPr>
            <p:ph type="title"/>
          </p:nvPr>
        </p:nvSpPr>
        <p:spPr>
          <a:xfrm>
            <a:off x="914400" y="914400"/>
            <a:ext cx="7315200" cy="762000"/>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p>
            <a:r>
              <a:rPr lang="en-US" sz="2800" b="1" dirty="0">
                <a:solidFill>
                  <a:schemeClr val="tx1"/>
                </a:solidFill>
              </a:rPr>
              <a:t>Firewise in Minnesota</a:t>
            </a:r>
            <a:endParaRPr lang="en-US" sz="4000" b="1" dirty="0">
              <a:solidFill>
                <a:schemeClr val="tx1"/>
              </a:solidFill>
            </a:endParaRPr>
          </a:p>
        </p:txBody>
      </p:sp>
      <p:sp>
        <p:nvSpPr>
          <p:cNvPr id="62466" name="Rectangle 3"/>
          <p:cNvSpPr>
            <a:spLocks noGrp="1" noChangeArrowheads="1"/>
          </p:cNvSpPr>
          <p:nvPr>
            <p:ph idx="1"/>
          </p:nvPr>
        </p:nvSpPr>
        <p:spPr>
          <a:xfrm>
            <a:off x="914400" y="1676400"/>
            <a:ext cx="7315200" cy="4572000"/>
          </a:xfrm>
          <a:solidFill>
            <a:schemeClr val="bg1"/>
          </a:solidFill>
        </p:spPr>
        <p:txBody>
          <a:bodyPr>
            <a:normAutofit fontScale="47500" lnSpcReduction="20000"/>
          </a:bodyPr>
          <a:lstStyle/>
          <a:p>
            <a:r>
              <a:rPr lang="en-US" sz="4200" dirty="0"/>
              <a:t>Firewise is a program designed to addresses the risk of homes in the wildland/urban interface to wildland fire. As more homes are built in the woods and fields of Minnesota, the existing firefighting resources are less able to protect everyone's property while trying to control a wildfire. </a:t>
            </a:r>
          </a:p>
          <a:p>
            <a:r>
              <a:rPr lang="en-US" sz="4200" dirty="0"/>
              <a:t>Homes close to evergreens and the tall grasses of prairies or marshes are most at risk. Making your home able to survive an approaching </a:t>
            </a:r>
            <a:br>
              <a:rPr lang="en-US" sz="4200" dirty="0"/>
            </a:br>
            <a:r>
              <a:rPr lang="en-US" sz="4200" dirty="0"/>
              <a:t>wildfire is the goal of the </a:t>
            </a:r>
            <a:br>
              <a:rPr lang="en-US" sz="4200" dirty="0"/>
            </a:br>
            <a:r>
              <a:rPr lang="en-US" sz="4200" dirty="0"/>
              <a:t>Firewise program. </a:t>
            </a:r>
          </a:p>
          <a:p>
            <a:r>
              <a:rPr lang="en-US" sz="4200" dirty="0"/>
              <a:t>The Minnesota Department </a:t>
            </a:r>
            <a:br>
              <a:rPr lang="en-US" sz="4200" dirty="0"/>
            </a:br>
            <a:r>
              <a:rPr lang="en-US" sz="4200" dirty="0"/>
              <a:t>of Natural Resources (DNR) </a:t>
            </a:r>
            <a:br>
              <a:rPr lang="en-US" sz="4200" dirty="0"/>
            </a:br>
            <a:r>
              <a:rPr lang="en-US" sz="4200" dirty="0"/>
              <a:t>has adopted the national </a:t>
            </a:r>
            <a:br>
              <a:rPr lang="en-US" sz="4200" dirty="0"/>
            </a:br>
            <a:r>
              <a:rPr lang="en-US" sz="4200" dirty="0">
                <a:hlinkClick r:id="rId3"/>
              </a:rPr>
              <a:t>Firewise program</a:t>
            </a:r>
            <a:r>
              <a:rPr lang="en-US" sz="4200" dirty="0"/>
              <a:t> for fire </a:t>
            </a:r>
            <a:br>
              <a:rPr lang="en-US" sz="4200" dirty="0"/>
            </a:br>
            <a:r>
              <a:rPr lang="en-US" sz="4200" dirty="0"/>
              <a:t>prevention information and </a:t>
            </a:r>
            <a:br>
              <a:rPr lang="en-US" sz="4200" dirty="0"/>
            </a:br>
            <a:r>
              <a:rPr lang="en-US" sz="4200" dirty="0"/>
              <a:t>preparedness. </a:t>
            </a:r>
            <a:br>
              <a:rPr lang="en-US" dirty="0"/>
            </a:br>
            <a:endParaRPr lang="en-US" dirty="0">
              <a:latin typeface="Arial" charset="0"/>
            </a:endParaRPr>
          </a:p>
        </p:txBody>
      </p:sp>
      <p:pic>
        <p:nvPicPr>
          <p:cNvPr id="6" name="Picture 5">
            <a:extLst>
              <a:ext uri="{FF2B5EF4-FFF2-40B4-BE49-F238E27FC236}">
                <a16:creationId xmlns:a16="http://schemas.microsoft.com/office/drawing/2014/main" id="{7F2130C3-2FC9-C2B2-AC14-CF2DE7D53287}"/>
              </a:ext>
            </a:extLst>
          </p:cNvPr>
          <p:cNvPicPr>
            <a:picLocks noChangeAspect="1"/>
          </p:cNvPicPr>
          <p:nvPr/>
        </p:nvPicPr>
        <p:blipFill>
          <a:blip r:embed="rId4"/>
          <a:stretch>
            <a:fillRect/>
          </a:stretch>
        </p:blipFill>
        <p:spPr>
          <a:xfrm>
            <a:off x="4724400" y="3886200"/>
            <a:ext cx="3426249" cy="2280102"/>
          </a:xfrm>
          <a:prstGeom prst="rect">
            <a:avLst/>
          </a:prstGeom>
        </p:spPr>
      </p:pic>
    </p:spTree>
    <p:extLst>
      <p:ext uri="{BB962C8B-B14F-4D97-AF65-F5344CB8AC3E}">
        <p14:creationId xmlns:p14="http://schemas.microsoft.com/office/powerpoint/2010/main" val="1310734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3429000" cy="40011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1" dirty="0">
                <a:solidFill>
                  <a:schemeClr val="bg1"/>
                </a:solidFill>
                <a:latin typeface="Century Gothic"/>
                <a:ea typeface="+mj-ea"/>
                <a:cs typeface="+mj-cs"/>
              </a:rPr>
              <a:t>Topic for Friday, April 12</a:t>
            </a:r>
            <a:endParaRPr lang="en-US" sz="2000" b="1" dirty="0">
              <a:solidFill>
                <a:schemeClr val="bg1"/>
              </a:solidFill>
            </a:endParaRPr>
          </a:p>
        </p:txBody>
      </p:sp>
      <p:sp>
        <p:nvSpPr>
          <p:cNvPr id="62467" name="Rectangle 2"/>
          <p:cNvSpPr>
            <a:spLocks noGrp="1" noChangeArrowheads="1"/>
          </p:cNvSpPr>
          <p:nvPr>
            <p:ph type="title"/>
          </p:nvPr>
        </p:nvSpPr>
        <p:spPr>
          <a:xfrm>
            <a:off x="914400" y="914400"/>
            <a:ext cx="7315200" cy="762000"/>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sz="2800" b="1" dirty="0"/>
              <a:t>Health Threat From Wildfire Smoke</a:t>
            </a:r>
          </a:p>
        </p:txBody>
      </p:sp>
      <p:sp>
        <p:nvSpPr>
          <p:cNvPr id="62466" name="Rectangle 3"/>
          <p:cNvSpPr>
            <a:spLocks noGrp="1" noChangeArrowheads="1"/>
          </p:cNvSpPr>
          <p:nvPr>
            <p:ph idx="1"/>
          </p:nvPr>
        </p:nvSpPr>
        <p:spPr>
          <a:xfrm>
            <a:off x="914400" y="1676400"/>
            <a:ext cx="7315200" cy="4572000"/>
          </a:xfrm>
          <a:solidFill>
            <a:schemeClr val="bg1"/>
          </a:solidFill>
        </p:spPr>
        <p:txBody>
          <a:bodyPr>
            <a:normAutofit fontScale="92500" lnSpcReduction="10000"/>
          </a:bodyPr>
          <a:lstStyle/>
          <a:p>
            <a:pPr marL="0" indent="0">
              <a:buNone/>
            </a:pPr>
            <a:r>
              <a:rPr lang="en-US" dirty="0"/>
              <a:t>Smoke from wildfires is a mixture of gases and fine particles from burning trees and other plant materials. Smoke can hurt your eyes, irritate your respiratory system, and worsen chronic heart and lung diseases.</a:t>
            </a:r>
          </a:p>
          <a:p>
            <a:pPr marL="0" indent="0">
              <a:buNone/>
            </a:pPr>
            <a:r>
              <a:rPr lang="en-US" dirty="0"/>
              <a:t> </a:t>
            </a:r>
          </a:p>
          <a:p>
            <a:pPr marL="0" indent="0">
              <a:buNone/>
            </a:pPr>
            <a:r>
              <a:rPr lang="en-US" dirty="0">
                <a:hlinkClick r:id="rId3"/>
              </a:rPr>
              <a:t>Review the pages on the CDC website about how smoke from wildfires can affect your health.</a:t>
            </a:r>
            <a:endParaRPr lang="en-US" dirty="0">
              <a:latin typeface="Arial" charset="0"/>
            </a:endParaRPr>
          </a:p>
        </p:txBody>
      </p:sp>
    </p:spTree>
    <p:extLst>
      <p:ext uri="{BB962C8B-B14F-4D97-AF65-F5344CB8AC3E}">
        <p14:creationId xmlns:p14="http://schemas.microsoft.com/office/powerpoint/2010/main" val="3070331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914400" y="914400"/>
            <a:ext cx="7315200" cy="914400"/>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fontScale="90000"/>
          </a:bodyPr>
          <a:lstStyle/>
          <a:p>
            <a:pPr algn="ctr" eaLnBrk="1" hangingPunct="1"/>
            <a:r>
              <a:rPr lang="en-US" sz="3600" b="1" dirty="0"/>
              <a:t>Severe Weather Hazards Are Real</a:t>
            </a:r>
          </a:p>
        </p:txBody>
      </p:sp>
      <p:sp>
        <p:nvSpPr>
          <p:cNvPr id="2" name="Content Placeholder 1"/>
          <p:cNvSpPr>
            <a:spLocks noGrp="1"/>
          </p:cNvSpPr>
          <p:nvPr>
            <p:ph idx="1"/>
          </p:nvPr>
        </p:nvSpPr>
        <p:spPr>
          <a:xfrm>
            <a:off x="914400" y="1828800"/>
            <a:ext cx="7315200" cy="4343400"/>
          </a:xfrm>
          <a:solidFill>
            <a:schemeClr val="bg1"/>
          </a:solidFill>
        </p:spPr>
        <p:txBody>
          <a:bodyPr>
            <a:noAutofit/>
          </a:bodyPr>
          <a:lstStyle/>
          <a:p>
            <a:pPr marL="68580" indent="0">
              <a:buNone/>
            </a:pPr>
            <a:r>
              <a:rPr lang="en-US" dirty="0"/>
              <a:t>The top severe weather hazards in Minnesota are:</a:t>
            </a:r>
          </a:p>
          <a:p>
            <a:pPr marL="68580" indent="0">
              <a:buNone/>
            </a:pPr>
            <a:endParaRPr lang="en-US" dirty="0"/>
          </a:p>
          <a:p>
            <a:pPr lvl="2">
              <a:buClr>
                <a:srgbClr val="DA6118"/>
              </a:buClr>
            </a:pPr>
            <a:r>
              <a:rPr lang="en-US" sz="2400" dirty="0"/>
              <a:t> Severe storms, hail and lightning</a:t>
            </a:r>
          </a:p>
          <a:p>
            <a:pPr lvl="2">
              <a:buClr>
                <a:srgbClr val="DA6118"/>
              </a:buClr>
            </a:pPr>
            <a:r>
              <a:rPr lang="en-US" sz="2400" dirty="0"/>
              <a:t> Floods</a:t>
            </a:r>
          </a:p>
          <a:p>
            <a:pPr lvl="2">
              <a:buClr>
                <a:srgbClr val="DA6118"/>
              </a:buClr>
            </a:pPr>
            <a:r>
              <a:rPr lang="en-US" sz="2400" dirty="0"/>
              <a:t> Tornadoes</a:t>
            </a:r>
          </a:p>
          <a:p>
            <a:pPr lvl="2">
              <a:buClr>
                <a:srgbClr val="DA6118"/>
              </a:buClr>
            </a:pPr>
            <a:r>
              <a:rPr lang="en-US" sz="2400" dirty="0"/>
              <a:t> Extreme heat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685800"/>
            <a:ext cx="7315200" cy="1484864"/>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Autofit/>
          </a:bodyPr>
          <a:lstStyle/>
          <a:p>
            <a:r>
              <a:rPr lang="en-US" sz="3600" b="1" dirty="0">
                <a:solidFill>
                  <a:schemeClr val="tx1"/>
                </a:solidFill>
              </a:rPr>
              <a:t>Sources For More Information on Severe Weather and Safety</a:t>
            </a:r>
          </a:p>
        </p:txBody>
      </p:sp>
      <p:sp>
        <p:nvSpPr>
          <p:cNvPr id="2" name="Content Placeholder 1"/>
          <p:cNvSpPr>
            <a:spLocks noGrp="1"/>
          </p:cNvSpPr>
          <p:nvPr>
            <p:ph idx="1"/>
          </p:nvPr>
        </p:nvSpPr>
        <p:spPr>
          <a:xfrm>
            <a:off x="914400" y="2170664"/>
            <a:ext cx="7315199" cy="3661965"/>
          </a:xfrm>
          <a:solidFill>
            <a:schemeClr val="bg1"/>
          </a:solidFill>
        </p:spPr>
        <p:txBody>
          <a:bodyPr>
            <a:normAutofit/>
          </a:bodyPr>
          <a:lstStyle/>
          <a:p>
            <a:r>
              <a:rPr lang="en-US" dirty="0">
                <a:hlinkClick r:id="rId2"/>
              </a:rPr>
              <a:t>Severe Weather Awareness Week</a:t>
            </a:r>
            <a:endParaRPr lang="en-US" dirty="0"/>
          </a:p>
          <a:p>
            <a:r>
              <a:rPr lang="en-US" dirty="0">
                <a:hlinkClick r:id="rId3"/>
              </a:rPr>
              <a:t>Severe Storms, Lightning and Hail</a:t>
            </a:r>
            <a:endParaRPr lang="en-US" dirty="0"/>
          </a:p>
          <a:p>
            <a:r>
              <a:rPr lang="en-US" dirty="0">
                <a:hlinkClick r:id="rId4"/>
              </a:rPr>
              <a:t>Floods and Flash Floods</a:t>
            </a:r>
            <a:endParaRPr lang="en-US" dirty="0"/>
          </a:p>
          <a:p>
            <a:r>
              <a:rPr lang="en-US" dirty="0">
                <a:hlinkClick r:id="rId5"/>
              </a:rPr>
              <a:t>Tornadoes</a:t>
            </a:r>
            <a:endParaRPr lang="en-US" dirty="0"/>
          </a:p>
          <a:p>
            <a:r>
              <a:rPr lang="en-US" dirty="0">
                <a:hlinkClick r:id="rId6"/>
              </a:rPr>
              <a:t>Alerts and Warnings</a:t>
            </a:r>
            <a:endParaRPr lang="en-US" dirty="0"/>
          </a:p>
          <a:p>
            <a:r>
              <a:rPr lang="en-US" dirty="0">
                <a:hlinkClick r:id="rId7"/>
              </a:rPr>
              <a:t>Extreme Heat</a:t>
            </a:r>
            <a:r>
              <a:rPr lang="en-US" dirty="0">
                <a:hlinkClick r:id="rId8"/>
              </a:rPr>
              <a:t> and Wildfires</a:t>
            </a:r>
            <a:endParaRPr lang="en-US" dirty="0"/>
          </a:p>
          <a:p>
            <a:endParaRPr lang="en-US" dirty="0"/>
          </a:p>
        </p:txBody>
      </p:sp>
    </p:spTree>
    <p:extLst>
      <p:ext uri="{BB962C8B-B14F-4D97-AF65-F5344CB8AC3E}">
        <p14:creationId xmlns:p14="http://schemas.microsoft.com/office/powerpoint/2010/main" val="258899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title" idx="4294967295"/>
          </p:nvPr>
        </p:nvSpPr>
        <p:spPr>
          <a:xfrm>
            <a:off x="838200" y="839598"/>
            <a:ext cx="7467600" cy="1295400"/>
          </a:xfr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eaLnBrk="1" hangingPunct="1"/>
            <a:r>
              <a:rPr lang="en-US" sz="3200" b="1" dirty="0">
                <a:solidFill>
                  <a:schemeClr val="tx1"/>
                </a:solidFill>
              </a:rPr>
              <a:t>How to prepare for any emergency</a:t>
            </a:r>
          </a:p>
        </p:txBody>
      </p:sp>
      <p:sp>
        <p:nvSpPr>
          <p:cNvPr id="65539" name="Rectangle 7"/>
          <p:cNvSpPr>
            <a:spLocks noGrp="1" noChangeArrowheads="1"/>
          </p:cNvSpPr>
          <p:nvPr>
            <p:ph type="body" sz="half" idx="4294967295"/>
          </p:nvPr>
        </p:nvSpPr>
        <p:spPr>
          <a:xfrm>
            <a:off x="838200" y="2134998"/>
            <a:ext cx="7467600" cy="3276600"/>
          </a:xfrm>
          <a:solidFill>
            <a:schemeClr val="bg1"/>
          </a:solidFill>
        </p:spPr>
        <p:txBody>
          <a:bodyPr>
            <a:normAutofit/>
          </a:bodyPr>
          <a:lstStyle/>
          <a:p>
            <a:pPr marL="533400" indent="-533400" eaLnBrk="1" hangingPunct="1">
              <a:buFontTx/>
              <a:buNone/>
              <a:defRPr/>
            </a:pPr>
            <a:r>
              <a:rPr lang="en-US" sz="3200" b="0" dirty="0">
                <a:latin typeface="+mn-lt"/>
              </a:rPr>
              <a:t>Four simple preparedness steps:</a:t>
            </a:r>
          </a:p>
          <a:p>
            <a:pPr marL="617220" indent="-457200">
              <a:buClr>
                <a:schemeClr val="bg2">
                  <a:lumMod val="75000"/>
                </a:schemeClr>
              </a:buClr>
              <a:defRPr/>
            </a:pPr>
            <a:r>
              <a:rPr lang="en-US" sz="3200" dirty="0">
                <a:hlinkClick r:id="rId3"/>
              </a:rPr>
              <a:t>Have</a:t>
            </a:r>
            <a:r>
              <a:rPr lang="en-US" sz="3200" b="0" dirty="0">
                <a:latin typeface="+mn-lt"/>
                <a:hlinkClick r:id="rId3"/>
              </a:rPr>
              <a:t> a Family Emergency Plan</a:t>
            </a:r>
            <a:endParaRPr lang="en-US" sz="3200" b="0" dirty="0">
              <a:latin typeface="+mn-lt"/>
            </a:endParaRPr>
          </a:p>
          <a:p>
            <a:pPr marL="617220" indent="-457200">
              <a:buClr>
                <a:schemeClr val="bg2">
                  <a:lumMod val="75000"/>
                </a:schemeClr>
              </a:buClr>
              <a:defRPr/>
            </a:pPr>
            <a:r>
              <a:rPr lang="en-US" sz="3200" dirty="0">
                <a:hlinkClick r:id="rId4"/>
              </a:rPr>
              <a:t>Make</a:t>
            </a:r>
            <a:r>
              <a:rPr lang="en-US" sz="3200" b="0" dirty="0">
                <a:latin typeface="+mn-lt"/>
                <a:hlinkClick r:id="rId4"/>
              </a:rPr>
              <a:t> a Emergency Supply Kit </a:t>
            </a:r>
            <a:endParaRPr lang="en-US" sz="3200" b="0" dirty="0">
              <a:latin typeface="+mn-lt"/>
            </a:endParaRPr>
          </a:p>
          <a:p>
            <a:pPr marL="617220" indent="-457200">
              <a:buClr>
                <a:schemeClr val="bg2">
                  <a:lumMod val="75000"/>
                </a:schemeClr>
              </a:buClr>
              <a:defRPr/>
            </a:pPr>
            <a:r>
              <a:rPr lang="en-US" sz="3200" dirty="0">
                <a:hlinkClick r:id="rId5"/>
              </a:rPr>
              <a:t>Stay</a:t>
            </a:r>
            <a:r>
              <a:rPr lang="en-US" sz="3200" b="0" dirty="0">
                <a:latin typeface="+mn-lt"/>
                <a:hlinkClick r:id="rId5"/>
              </a:rPr>
              <a:t> Informed </a:t>
            </a:r>
            <a:endParaRPr lang="en-US" sz="3200" b="0" dirty="0">
              <a:latin typeface="+mn-lt"/>
            </a:endParaRPr>
          </a:p>
          <a:p>
            <a:pPr marL="617220" indent="-457200">
              <a:buClr>
                <a:schemeClr val="bg2">
                  <a:lumMod val="75000"/>
                </a:schemeClr>
              </a:buClr>
              <a:defRPr/>
            </a:pPr>
            <a:r>
              <a:rPr lang="en-US" sz="3200" b="0" dirty="0">
                <a:latin typeface="+mn-lt"/>
                <a:hlinkClick r:id="rId6"/>
              </a:rPr>
              <a:t>Get Involved </a:t>
            </a:r>
            <a:endParaRPr lang="en-US" sz="3200" b="0" dirty="0">
              <a:latin typeface="+mn-lt"/>
            </a:endParaRPr>
          </a:p>
          <a:p>
            <a:pPr marL="0" indent="0" eaLnBrk="1" hangingPunct="1">
              <a:buNone/>
              <a:defRPr/>
            </a:pPr>
            <a:endParaRPr lang="en-US" dirty="0">
              <a:latin typeface="+mn-lt"/>
            </a:endParaRPr>
          </a:p>
          <a:p>
            <a:pPr marL="533400" indent="-533400" eaLnBrk="1" hangingPunct="1">
              <a:buFont typeface="Wingdings" pitchFamily="2" charset="2"/>
              <a:buNone/>
              <a:defRPr/>
            </a:pPr>
            <a:endParaRPr lang="en-US" sz="3600" dirty="0">
              <a:latin typeface="+mn-lt"/>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40622"/>
            <a:ext cx="3429000" cy="40011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1" dirty="0">
                <a:solidFill>
                  <a:schemeClr val="bg1"/>
                </a:solidFill>
                <a:latin typeface="Century Gothic"/>
                <a:ea typeface="+mj-ea"/>
                <a:cs typeface="+mj-cs"/>
              </a:rPr>
              <a:t>Topic for Monday, April 8</a:t>
            </a:r>
            <a:endParaRPr lang="en-US" sz="2000" b="1" dirty="0">
              <a:solidFill>
                <a:schemeClr val="bg1"/>
              </a:solidFill>
            </a:endParaRPr>
          </a:p>
        </p:txBody>
      </p:sp>
      <p:sp>
        <p:nvSpPr>
          <p:cNvPr id="3" name="Title 2"/>
          <p:cNvSpPr>
            <a:spLocks noGrp="1"/>
          </p:cNvSpPr>
          <p:nvPr>
            <p:ph type="title"/>
          </p:nvPr>
        </p:nvSpPr>
        <p:spPr>
          <a:xfrm>
            <a:off x="914400" y="914400"/>
            <a:ext cx="7315200" cy="838200"/>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b="1" dirty="0"/>
              <a:t>Weather Alerts and Warnings </a:t>
            </a:r>
            <a:endParaRPr lang="en-US" b="1" i="1" dirty="0"/>
          </a:p>
        </p:txBody>
      </p:sp>
      <p:sp>
        <p:nvSpPr>
          <p:cNvPr id="2" name="Content Placeholder 1"/>
          <p:cNvSpPr>
            <a:spLocks noGrp="1"/>
          </p:cNvSpPr>
          <p:nvPr>
            <p:ph idx="1"/>
          </p:nvPr>
        </p:nvSpPr>
        <p:spPr>
          <a:xfrm>
            <a:off x="914400" y="1752600"/>
            <a:ext cx="7315200" cy="4343400"/>
          </a:xfrm>
          <a:solidFill>
            <a:schemeClr val="bg1"/>
          </a:solidFill>
        </p:spPr>
        <p:txBody>
          <a:bodyPr>
            <a:normAutofit fontScale="77500" lnSpcReduction="20000"/>
          </a:bodyPr>
          <a:lstStyle/>
          <a:p>
            <a:r>
              <a:rPr lang="en-US" b="1" dirty="0"/>
              <a:t>Severe weather warnings </a:t>
            </a:r>
            <a:r>
              <a:rPr lang="en-US" dirty="0"/>
              <a:t>are issued by the National Weather Service.</a:t>
            </a:r>
          </a:p>
          <a:p>
            <a:pPr lvl="1"/>
            <a:r>
              <a:rPr lang="en-US" i="1" dirty="0"/>
              <a:t>Know the terms and what they mean.</a:t>
            </a:r>
          </a:p>
          <a:p>
            <a:r>
              <a:rPr lang="en-US" b="1" dirty="0"/>
              <a:t>Warning sirens </a:t>
            </a:r>
            <a:r>
              <a:rPr lang="en-US" dirty="0"/>
              <a:t>are operated </a:t>
            </a:r>
            <a:r>
              <a:rPr lang="en-US" b="1" dirty="0"/>
              <a:t>by each county.</a:t>
            </a:r>
          </a:p>
          <a:p>
            <a:r>
              <a:rPr lang="en-US" b="1" dirty="0"/>
              <a:t>Personal weather alerts </a:t>
            </a:r>
            <a:r>
              <a:rPr lang="en-US" dirty="0"/>
              <a:t>– Many cell phone apps and local media outlets and internet sites offer free local personal weather alerting services.</a:t>
            </a:r>
          </a:p>
          <a:p>
            <a:r>
              <a:rPr lang="en-US" b="1" dirty="0"/>
              <a:t>Wireless Emergency Alerts </a:t>
            </a:r>
            <a:r>
              <a:rPr lang="en-US" dirty="0"/>
              <a:t>– Sent by authorities to all cell phones in specific area to warn of a dangerous situation or critical information.</a:t>
            </a:r>
          </a:p>
        </p:txBody>
      </p:sp>
    </p:spTree>
    <p:extLst>
      <p:ext uri="{BB962C8B-B14F-4D97-AF65-F5344CB8AC3E}">
        <p14:creationId xmlns:p14="http://schemas.microsoft.com/office/powerpoint/2010/main" val="431446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40622"/>
            <a:ext cx="3429000" cy="40011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1" dirty="0">
                <a:solidFill>
                  <a:schemeClr val="bg1"/>
                </a:solidFill>
                <a:latin typeface="Century Gothic"/>
                <a:ea typeface="+mj-ea"/>
                <a:cs typeface="+mj-cs"/>
              </a:rPr>
              <a:t>Topic for Monday, April 8</a:t>
            </a:r>
            <a:endParaRPr lang="en-US" sz="2000" b="1" dirty="0">
              <a:solidFill>
                <a:schemeClr val="bg1"/>
              </a:solidFill>
            </a:endParaRPr>
          </a:p>
        </p:txBody>
      </p:sp>
      <p:sp>
        <p:nvSpPr>
          <p:cNvPr id="3" name="Title 2"/>
          <p:cNvSpPr>
            <a:spLocks noGrp="1"/>
          </p:cNvSpPr>
          <p:nvPr>
            <p:ph type="title"/>
          </p:nvPr>
        </p:nvSpPr>
        <p:spPr>
          <a:xfrm>
            <a:off x="914400" y="838200"/>
            <a:ext cx="7315200" cy="685800"/>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b="1" dirty="0"/>
              <a:t>Types of Warnings </a:t>
            </a:r>
          </a:p>
        </p:txBody>
      </p:sp>
      <p:sp>
        <p:nvSpPr>
          <p:cNvPr id="2" name="Content Placeholder 1"/>
          <p:cNvSpPr>
            <a:spLocks noGrp="1"/>
          </p:cNvSpPr>
          <p:nvPr>
            <p:ph idx="1"/>
          </p:nvPr>
        </p:nvSpPr>
        <p:spPr>
          <a:xfrm>
            <a:off x="914400" y="1524000"/>
            <a:ext cx="7315200" cy="5181600"/>
          </a:xfrm>
          <a:solidFill>
            <a:schemeClr val="bg1"/>
          </a:solidFill>
        </p:spPr>
        <p:txBody>
          <a:bodyPr>
            <a:noAutofit/>
          </a:bodyPr>
          <a:lstStyle/>
          <a:p>
            <a:r>
              <a:rPr lang="en-US" sz="1800" b="1" dirty="0"/>
              <a:t>WEATHER </a:t>
            </a:r>
            <a:r>
              <a:rPr lang="en-US" sz="1800" b="1" u="sng" dirty="0"/>
              <a:t>WARNING</a:t>
            </a:r>
            <a:r>
              <a:rPr lang="en-US" sz="1800" b="1" dirty="0"/>
              <a:t> -</a:t>
            </a:r>
          </a:p>
          <a:p>
            <a:pPr lvl="1"/>
            <a:r>
              <a:rPr lang="en-US" sz="1800" dirty="0"/>
              <a:t>A dangerous weather or event is occurring or imminent.</a:t>
            </a:r>
          </a:p>
          <a:p>
            <a:pPr lvl="1"/>
            <a:r>
              <a:rPr lang="en-US" sz="1800" dirty="0"/>
              <a:t>Likely significant threat to life or property. </a:t>
            </a:r>
          </a:p>
          <a:p>
            <a:pPr lvl="1"/>
            <a:r>
              <a:rPr lang="en-US" sz="1800" dirty="0"/>
              <a:t>Take protective action immediately.</a:t>
            </a:r>
          </a:p>
          <a:p>
            <a:r>
              <a:rPr lang="en-US" sz="1800" b="1" dirty="0"/>
              <a:t>WEATHER </a:t>
            </a:r>
            <a:r>
              <a:rPr lang="en-US" sz="1800" b="1" u="sng" dirty="0"/>
              <a:t>WATCH</a:t>
            </a:r>
            <a:r>
              <a:rPr lang="en-US" sz="1800" b="1" dirty="0"/>
              <a:t> -</a:t>
            </a:r>
          </a:p>
          <a:p>
            <a:pPr lvl="1"/>
            <a:r>
              <a:rPr lang="en-US" sz="1800" dirty="0"/>
              <a:t>Weather conditions are favorable for a hazardous weather event.</a:t>
            </a:r>
          </a:p>
          <a:p>
            <a:pPr lvl="1"/>
            <a:r>
              <a:rPr lang="en-US" sz="1800" dirty="0"/>
              <a:t>Stay alert to changing conditions.</a:t>
            </a:r>
          </a:p>
          <a:p>
            <a:pPr lvl="1"/>
            <a:r>
              <a:rPr lang="en-US" sz="1800" dirty="0"/>
              <a:t>Make alternate plans.</a:t>
            </a:r>
          </a:p>
          <a:p>
            <a:pPr lvl="1"/>
            <a:r>
              <a:rPr lang="en-US" sz="1800" dirty="0"/>
              <a:t>Be aware of possible shelter or evacuation routes.</a:t>
            </a:r>
          </a:p>
          <a:p>
            <a:r>
              <a:rPr lang="en-US" sz="1800" b="1" dirty="0"/>
              <a:t>WEATHER </a:t>
            </a:r>
            <a:r>
              <a:rPr lang="en-US" sz="1800" b="1" u="sng" dirty="0"/>
              <a:t>ADVISORY</a:t>
            </a:r>
            <a:r>
              <a:rPr lang="en-US" sz="1800" b="1" dirty="0"/>
              <a:t> -</a:t>
            </a:r>
          </a:p>
          <a:p>
            <a:pPr lvl="1"/>
            <a:r>
              <a:rPr lang="en-US" sz="1800" dirty="0"/>
              <a:t>Less hazardous weather conditions or less specific locations. </a:t>
            </a:r>
          </a:p>
          <a:p>
            <a:pPr lvl="1"/>
            <a:r>
              <a:rPr lang="en-US" sz="1800" dirty="0"/>
              <a:t>Weather may still pose significant safety risk or travel problems.</a:t>
            </a:r>
          </a:p>
          <a:p>
            <a:pPr lvl="1"/>
            <a:r>
              <a:rPr lang="en-US" sz="1800" dirty="0"/>
              <a:t>Situations are possible that could threaten life or property.</a:t>
            </a:r>
          </a:p>
        </p:txBody>
      </p:sp>
    </p:spTree>
    <p:extLst>
      <p:ext uri="{BB962C8B-B14F-4D97-AF65-F5344CB8AC3E}">
        <p14:creationId xmlns:p14="http://schemas.microsoft.com/office/powerpoint/2010/main" val="1868004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240622"/>
            <a:ext cx="3429000" cy="40011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1" dirty="0">
                <a:solidFill>
                  <a:schemeClr val="bg1"/>
                </a:solidFill>
                <a:latin typeface="Century Gothic"/>
                <a:ea typeface="+mj-ea"/>
                <a:cs typeface="+mj-cs"/>
              </a:rPr>
              <a:t>Topic for Monday, April 8</a:t>
            </a:r>
            <a:endParaRPr lang="en-US" sz="2000" b="1" dirty="0">
              <a:solidFill>
                <a:schemeClr val="bg1"/>
              </a:solidFill>
            </a:endParaRPr>
          </a:p>
        </p:txBody>
      </p:sp>
      <p:sp>
        <p:nvSpPr>
          <p:cNvPr id="3" name="Title 2"/>
          <p:cNvSpPr>
            <a:spLocks noGrp="1"/>
          </p:cNvSpPr>
          <p:nvPr>
            <p:ph type="title"/>
          </p:nvPr>
        </p:nvSpPr>
        <p:spPr>
          <a:xfrm>
            <a:off x="914400" y="838200"/>
            <a:ext cx="7315200" cy="762000"/>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a:bodyPr>
          <a:lstStyle/>
          <a:p>
            <a:pPr algn="ctr"/>
            <a:r>
              <a:rPr lang="en-US" b="1" dirty="0"/>
              <a:t>Personal Weather Alerts </a:t>
            </a:r>
          </a:p>
        </p:txBody>
      </p:sp>
      <p:sp>
        <p:nvSpPr>
          <p:cNvPr id="2" name="Content Placeholder 1"/>
          <p:cNvSpPr>
            <a:spLocks noGrp="1"/>
          </p:cNvSpPr>
          <p:nvPr>
            <p:ph idx="1"/>
          </p:nvPr>
        </p:nvSpPr>
        <p:spPr>
          <a:xfrm>
            <a:off x="914400" y="1600200"/>
            <a:ext cx="3657600" cy="4419600"/>
          </a:xfrm>
          <a:solidFill>
            <a:schemeClr val="bg1"/>
          </a:solidFill>
        </p:spPr>
        <p:txBody>
          <a:bodyPr>
            <a:normAutofit fontScale="92500" lnSpcReduction="10000"/>
          </a:bodyPr>
          <a:lstStyle/>
          <a:p>
            <a:pPr marL="68580" indent="0">
              <a:buNone/>
            </a:pPr>
            <a:r>
              <a:rPr lang="en-US" sz="2100" dirty="0"/>
              <a:t>Personal and localized electronic weather alerts are available across Minnesota from weather related apps or local media outlets in a variety of formats.</a:t>
            </a:r>
          </a:p>
          <a:p>
            <a:pPr lvl="1"/>
            <a:r>
              <a:rPr lang="en-US" dirty="0"/>
              <a:t>Email </a:t>
            </a:r>
          </a:p>
          <a:p>
            <a:pPr lvl="1"/>
            <a:r>
              <a:rPr lang="en-US" dirty="0"/>
              <a:t>Text messages </a:t>
            </a:r>
          </a:p>
          <a:p>
            <a:pPr lvl="1"/>
            <a:r>
              <a:rPr lang="en-US" dirty="0"/>
              <a:t>Cell phones</a:t>
            </a:r>
          </a:p>
          <a:p>
            <a:pPr lvl="1"/>
            <a:r>
              <a:rPr lang="en-US" dirty="0"/>
              <a:t>Computers</a:t>
            </a:r>
          </a:p>
          <a:p>
            <a:pPr lvl="1"/>
            <a:r>
              <a:rPr lang="en-US" dirty="0"/>
              <a:t>Tablets</a:t>
            </a:r>
          </a:p>
          <a:p>
            <a:pPr lvl="1"/>
            <a:r>
              <a:rPr lang="en-US" dirty="0"/>
              <a:t>Social media</a:t>
            </a:r>
          </a:p>
          <a:p>
            <a:pPr marL="68580" indent="0">
              <a:buNone/>
            </a:pPr>
            <a:endParaRPr lang="en-US" dirty="0"/>
          </a:p>
          <a:p>
            <a:pPr marL="68580" indent="0">
              <a:buNone/>
            </a:pPr>
            <a:endParaRPr lang="en-US" dirty="0"/>
          </a:p>
          <a:p>
            <a:endParaRPr lang="en-US" dirty="0"/>
          </a:p>
        </p:txBody>
      </p:sp>
      <p:sp>
        <p:nvSpPr>
          <p:cNvPr id="5" name="TextBox 4"/>
          <p:cNvSpPr txBox="1"/>
          <p:nvPr/>
        </p:nvSpPr>
        <p:spPr>
          <a:xfrm>
            <a:off x="4572000" y="1611868"/>
            <a:ext cx="3657600" cy="923330"/>
          </a:xfrm>
          <a:prstGeom prst="rect">
            <a:avLst/>
          </a:prstGeom>
          <a:solidFill>
            <a:schemeClr val="bg1"/>
          </a:solidFill>
        </p:spPr>
        <p:txBody>
          <a:bodyPr wrap="square" rtlCol="0">
            <a:spAutoFit/>
          </a:bodyPr>
          <a:lstStyle/>
          <a:p>
            <a:pPr lvl="1"/>
            <a:r>
              <a:rPr lang="en-US" b="1" dirty="0">
                <a:solidFill>
                  <a:schemeClr val="accent3"/>
                </a:solidFill>
                <a:latin typeface="+mn-lt"/>
              </a:rPr>
              <a:t>Sample</a:t>
            </a:r>
            <a:r>
              <a:rPr lang="en-US" dirty="0">
                <a:solidFill>
                  <a:schemeClr val="accent3"/>
                </a:solidFill>
                <a:latin typeface="+mn-lt"/>
              </a:rPr>
              <a:t> of sources:</a:t>
            </a:r>
          </a:p>
          <a:p>
            <a:pPr lvl="1"/>
            <a:r>
              <a:rPr lang="en-US" dirty="0">
                <a:solidFill>
                  <a:schemeClr val="accent3"/>
                </a:solidFill>
                <a:latin typeface="+mn-lt"/>
              </a:rPr>
              <a:t>(Check local media.)</a:t>
            </a:r>
          </a:p>
          <a:p>
            <a:pPr lvl="1"/>
            <a:endParaRPr lang="en-US" dirty="0">
              <a:solidFill>
                <a:schemeClr val="bg2">
                  <a:lumMod val="50000"/>
                </a:schemeClr>
              </a:solidFill>
              <a:hlinkClick r:id="rId2"/>
            </a:endParaRPr>
          </a:p>
        </p:txBody>
      </p:sp>
      <p:sp>
        <p:nvSpPr>
          <p:cNvPr id="6" name="Content Placeholder 1"/>
          <p:cNvSpPr txBox="1">
            <a:spLocks/>
          </p:cNvSpPr>
          <p:nvPr/>
        </p:nvSpPr>
        <p:spPr>
          <a:xfrm>
            <a:off x="4572000" y="2286000"/>
            <a:ext cx="3657600" cy="3733800"/>
          </a:xfrm>
          <a:prstGeom prst="rect">
            <a:avLst/>
          </a:prstGeom>
          <a:solidFill>
            <a:schemeClr val="bg1"/>
          </a:solidFill>
        </p:spPr>
        <p:txBody>
          <a:bodyPr vert="horz" lIns="91440" tIns="45720" rIns="91440" bIns="45720" rtlCol="0">
            <a:normAutofit fontScale="85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1">
              <a:buClr>
                <a:schemeClr val="accent3"/>
              </a:buClr>
            </a:pPr>
            <a:r>
              <a:rPr lang="en-US" dirty="0">
                <a:hlinkClick r:id="rId3"/>
              </a:rPr>
              <a:t>Weather.com</a:t>
            </a:r>
            <a:endParaRPr lang="en-US" dirty="0"/>
          </a:p>
          <a:p>
            <a:pPr lvl="1">
              <a:buClr>
                <a:schemeClr val="accent3"/>
              </a:buClr>
            </a:pPr>
            <a:r>
              <a:rPr lang="en-US" dirty="0">
                <a:hlinkClick r:id="rId4"/>
              </a:rPr>
              <a:t>Accuweather.com</a:t>
            </a:r>
            <a:endParaRPr lang="en-US" dirty="0"/>
          </a:p>
          <a:p>
            <a:pPr lvl="1">
              <a:buClr>
                <a:schemeClr val="accent3"/>
              </a:buClr>
            </a:pPr>
            <a:r>
              <a:rPr lang="en-US" dirty="0">
                <a:hlinkClick r:id="rId5"/>
              </a:rPr>
              <a:t>Emergency Email &amp; Wireless Network</a:t>
            </a:r>
            <a:endParaRPr lang="en-US" dirty="0"/>
          </a:p>
          <a:p>
            <a:pPr lvl="1">
              <a:buClr>
                <a:schemeClr val="accent3"/>
              </a:buClr>
            </a:pPr>
            <a:r>
              <a:rPr lang="en-US" dirty="0">
                <a:hlinkClick r:id="rId6"/>
              </a:rPr>
              <a:t>WCCO</a:t>
            </a:r>
            <a:r>
              <a:rPr lang="en-US" dirty="0"/>
              <a:t> </a:t>
            </a:r>
          </a:p>
          <a:p>
            <a:pPr lvl="1">
              <a:buClr>
                <a:schemeClr val="accent3"/>
              </a:buClr>
            </a:pPr>
            <a:r>
              <a:rPr lang="en-US" dirty="0">
                <a:hlinkClick r:id="rId7"/>
              </a:rPr>
              <a:t>KARE11</a:t>
            </a:r>
            <a:r>
              <a:rPr lang="en-US" dirty="0"/>
              <a:t> </a:t>
            </a:r>
          </a:p>
          <a:p>
            <a:pPr lvl="1">
              <a:buClr>
                <a:schemeClr val="accent3"/>
              </a:buClr>
            </a:pPr>
            <a:r>
              <a:rPr lang="en-US" dirty="0">
                <a:hlinkClick r:id="rId8"/>
              </a:rPr>
              <a:t>KSTP</a:t>
            </a:r>
            <a:r>
              <a:rPr lang="en-US" dirty="0"/>
              <a:t> </a:t>
            </a:r>
          </a:p>
          <a:p>
            <a:pPr lvl="1">
              <a:buClr>
                <a:schemeClr val="accent3"/>
              </a:buClr>
            </a:pPr>
            <a:r>
              <a:rPr lang="en-US" dirty="0">
                <a:hlinkClick r:id="rId9"/>
              </a:rPr>
              <a:t>KMSP</a:t>
            </a:r>
            <a:r>
              <a:rPr lang="en-US" dirty="0"/>
              <a:t> </a:t>
            </a:r>
          </a:p>
          <a:p>
            <a:pPr lvl="1">
              <a:buClr>
                <a:schemeClr val="accent3"/>
              </a:buClr>
            </a:pPr>
            <a:r>
              <a:rPr lang="en-US" dirty="0">
                <a:hlinkClick r:id="rId10"/>
              </a:rPr>
              <a:t>KAAL –TV</a:t>
            </a:r>
            <a:r>
              <a:rPr lang="en-US" dirty="0"/>
              <a:t> </a:t>
            </a:r>
          </a:p>
          <a:p>
            <a:pPr lvl="1">
              <a:buClr>
                <a:schemeClr val="accent3"/>
              </a:buClr>
            </a:pPr>
            <a:r>
              <a:rPr lang="en-US" dirty="0">
                <a:hlinkClick r:id="rId11"/>
              </a:rPr>
              <a:t>KBJR6/Range 11</a:t>
            </a:r>
            <a:r>
              <a:rPr lang="en-US" dirty="0"/>
              <a:t> </a:t>
            </a:r>
          </a:p>
          <a:p>
            <a:pPr lvl="1">
              <a:buClr>
                <a:schemeClr val="accent3"/>
              </a:buClr>
            </a:pPr>
            <a:r>
              <a:rPr lang="en-US" dirty="0">
                <a:hlinkClick r:id="rId12"/>
              </a:rPr>
              <a:t>WDAY – Fargo/Moorhead</a:t>
            </a:r>
            <a:r>
              <a:rPr lang="en-US" dirty="0"/>
              <a:t> </a:t>
            </a:r>
          </a:p>
          <a:p>
            <a:pPr lvl="1">
              <a:buClr>
                <a:schemeClr val="accent3"/>
              </a:buClr>
            </a:pPr>
            <a:r>
              <a:rPr lang="en-US" dirty="0">
                <a:hlinkClick r:id="rId13"/>
              </a:rPr>
              <a:t>KELO – SW Minnesota</a:t>
            </a:r>
          </a:p>
          <a:p>
            <a:pPr marL="68580" indent="0">
              <a:buFont typeface="Wingdings 2" pitchFamily="18" charset="2"/>
              <a:buNone/>
            </a:pPr>
            <a:endParaRPr lang="en-US" dirty="0"/>
          </a:p>
          <a:p>
            <a:pPr marL="68580" indent="0">
              <a:buFont typeface="Wingdings 2" pitchFamily="18" charset="2"/>
              <a:buNone/>
            </a:pPr>
            <a:endParaRPr lang="en-US" dirty="0"/>
          </a:p>
          <a:p>
            <a:endParaRPr lang="en-US" dirty="0"/>
          </a:p>
        </p:txBody>
      </p:sp>
    </p:spTree>
    <p:extLst>
      <p:ext uri="{BB962C8B-B14F-4D97-AF65-F5344CB8AC3E}">
        <p14:creationId xmlns:p14="http://schemas.microsoft.com/office/powerpoint/2010/main" val="659776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40622"/>
            <a:ext cx="3429000" cy="40011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1" dirty="0">
                <a:solidFill>
                  <a:schemeClr val="bg1"/>
                </a:solidFill>
                <a:latin typeface="Century Gothic"/>
                <a:ea typeface="+mj-ea"/>
                <a:cs typeface="+mj-cs"/>
              </a:rPr>
              <a:t>Topic for Monday, April 8</a:t>
            </a:r>
            <a:endParaRPr lang="en-US" sz="2000" b="1" dirty="0">
              <a:solidFill>
                <a:schemeClr val="bg1"/>
              </a:solidFill>
            </a:endParaRPr>
          </a:p>
        </p:txBody>
      </p:sp>
      <p:sp>
        <p:nvSpPr>
          <p:cNvPr id="3" name="Title 2"/>
          <p:cNvSpPr>
            <a:spLocks noGrp="1"/>
          </p:cNvSpPr>
          <p:nvPr>
            <p:ph type="title"/>
          </p:nvPr>
        </p:nvSpPr>
        <p:spPr>
          <a:xfrm>
            <a:off x="914400" y="838200"/>
            <a:ext cx="7315200" cy="762000"/>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b="1" dirty="0"/>
              <a:t>Siren Activation Information</a:t>
            </a:r>
          </a:p>
        </p:txBody>
      </p:sp>
      <p:sp>
        <p:nvSpPr>
          <p:cNvPr id="2" name="Content Placeholder 1"/>
          <p:cNvSpPr>
            <a:spLocks noGrp="1"/>
          </p:cNvSpPr>
          <p:nvPr>
            <p:ph idx="1"/>
          </p:nvPr>
        </p:nvSpPr>
        <p:spPr>
          <a:xfrm>
            <a:off x="914400" y="1600200"/>
            <a:ext cx="7315200" cy="4572000"/>
          </a:xfrm>
          <a:solidFill>
            <a:schemeClr val="bg1"/>
          </a:solidFill>
        </p:spPr>
        <p:txBody>
          <a:bodyPr>
            <a:normAutofit fontScale="92500" lnSpcReduction="10000"/>
          </a:bodyPr>
          <a:lstStyle/>
          <a:p>
            <a:r>
              <a:rPr lang="en-US" b="1" dirty="0"/>
              <a:t>Counties and cities in Minnesota own and operate </a:t>
            </a:r>
            <a:r>
              <a:rPr lang="en-US" b="1" u="sng" dirty="0"/>
              <a:t>all</a:t>
            </a:r>
            <a:r>
              <a:rPr lang="en-US" b="1" dirty="0"/>
              <a:t> warning sirens in their jurisdictions. </a:t>
            </a:r>
          </a:p>
          <a:p>
            <a:r>
              <a:rPr lang="en-US" dirty="0"/>
              <a:t>Check with your local public safety officials to learn when and why warning sirens are sounded in your community. </a:t>
            </a:r>
          </a:p>
          <a:p>
            <a:r>
              <a:rPr lang="en-US" dirty="0"/>
              <a:t>Sirens normally sound for about two to three minutes and then go silent. </a:t>
            </a:r>
          </a:p>
          <a:p>
            <a:r>
              <a:rPr lang="en-US" b="1" dirty="0"/>
              <a:t>There is no such thing as an "all-clear" siren.</a:t>
            </a:r>
            <a:r>
              <a:rPr lang="en-US" dirty="0"/>
              <a:t> </a:t>
            </a:r>
          </a:p>
          <a:p>
            <a:endParaRPr lang="en-US" dirty="0"/>
          </a:p>
        </p:txBody>
      </p:sp>
    </p:spTree>
    <p:extLst>
      <p:ext uri="{BB962C8B-B14F-4D97-AF65-F5344CB8AC3E}">
        <p14:creationId xmlns:p14="http://schemas.microsoft.com/office/powerpoint/2010/main" val="1608276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57145"/>
            <a:ext cx="3429000" cy="40011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dirty="0">
                <a:latin typeface="Century Gothic" panose="020B0502020202020204" pitchFamily="34" charset="0"/>
              </a:rPr>
              <a:t>Topic for Tuesday, April 9</a:t>
            </a:r>
          </a:p>
        </p:txBody>
      </p:sp>
      <p:sp>
        <p:nvSpPr>
          <p:cNvPr id="34818" name="Rectangle 4"/>
          <p:cNvSpPr>
            <a:spLocks noGrp="1" noChangeArrowheads="1"/>
          </p:cNvSpPr>
          <p:nvPr>
            <p:ph type="title"/>
          </p:nvPr>
        </p:nvSpPr>
        <p:spPr>
          <a:xfrm>
            <a:off x="914400" y="990600"/>
            <a:ext cx="7315200" cy="914400"/>
          </a:xfrm>
          <a:solidFill>
            <a:schemeClr val="accent3"/>
          </a:solidFill>
          <a:ln>
            <a:solidFill>
              <a:schemeClr val="tx1"/>
            </a:solidFill>
          </a:ln>
        </p:spPr>
        <p:style>
          <a:lnRef idx="2">
            <a:schemeClr val="accent1"/>
          </a:lnRef>
          <a:fillRef idx="1">
            <a:schemeClr val="lt1"/>
          </a:fillRef>
          <a:effectRef idx="0">
            <a:schemeClr val="accent1"/>
          </a:effectRef>
          <a:fontRef idx="minor">
            <a:schemeClr val="dk1"/>
          </a:fontRef>
        </p:style>
        <p:txBody>
          <a:bodyPr>
            <a:noAutofit/>
          </a:bodyPr>
          <a:lstStyle/>
          <a:p>
            <a:pPr algn="ctr"/>
            <a:r>
              <a:rPr lang="en-US" sz="2800" b="1" dirty="0"/>
              <a:t>Severe Thunderstorms, Lightning and Hail</a:t>
            </a:r>
            <a:endParaRPr lang="en-US" sz="2800" b="1" i="1" dirty="0"/>
          </a:p>
        </p:txBody>
      </p:sp>
      <p:sp>
        <p:nvSpPr>
          <p:cNvPr id="9" name="Rectangle 3"/>
          <p:cNvSpPr>
            <a:spLocks noGrp="1" noChangeArrowheads="1"/>
          </p:cNvSpPr>
          <p:nvPr>
            <p:ph idx="1"/>
          </p:nvPr>
        </p:nvSpPr>
        <p:spPr>
          <a:xfrm>
            <a:off x="914400" y="1905000"/>
            <a:ext cx="7315200" cy="3810000"/>
          </a:xfrm>
          <a:solidFill>
            <a:schemeClr val="bg1"/>
          </a:solidFill>
        </p:spPr>
        <p:txBody>
          <a:bodyPr>
            <a:normAutofit/>
          </a:bodyPr>
          <a:lstStyle/>
          <a:p>
            <a:r>
              <a:rPr lang="en-US" sz="2800" dirty="0"/>
              <a:t> Thunderstorms affect relatively small areas. </a:t>
            </a:r>
          </a:p>
          <a:p>
            <a:r>
              <a:rPr lang="en-US" sz="2800" dirty="0"/>
              <a:t> A typical thunderstorm is 15 miles in diameter and lasts for about 30 minutes.</a:t>
            </a:r>
          </a:p>
          <a:p>
            <a:r>
              <a:rPr lang="en-US" sz="2800" dirty="0"/>
              <a:t> Severe thunderstorms can produce large hail or have winds of at least 58 mph.</a:t>
            </a:r>
          </a:p>
          <a:p>
            <a:r>
              <a:rPr lang="en-US" sz="2800" dirty="0"/>
              <a:t> Some wind gusts can exceed 100 mph and produce tornado-like damage. </a:t>
            </a:r>
          </a:p>
          <a:p>
            <a:pPr eaLnBrk="1" hangingPunct="1"/>
            <a:endParaRPr lang="en-US" sz="2800" dirty="0">
              <a:latin typeface="Arial" charset="0"/>
            </a:endParaRPr>
          </a:p>
        </p:txBody>
      </p:sp>
    </p:spTree>
  </p:cSld>
  <p:clrMapOvr>
    <a:masterClrMapping/>
  </p:clrMapOvr>
</p:sld>
</file>

<file path=ppt/theme/theme1.xml><?xml version="1.0" encoding="utf-8"?>
<a:theme xmlns:a="http://schemas.openxmlformats.org/drawingml/2006/main" name="Custom Desig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ersonaHTField0 xmlns="d93793c1-f085-4cf7-a12a-bd444da24a89">
      <Terms xmlns="http://schemas.microsoft.com/office/infopath/2007/PartnerControls">
        <TermInfo xmlns="http://schemas.microsoft.com/office/infopath/2007/PartnerControls">
          <TermName xmlns="http://schemas.microsoft.com/office/infopath/2007/PartnerControls">Citizen</TermName>
          <TermId xmlns="http://schemas.microsoft.com/office/infopath/2007/PartnerControls">9f4e46a4-5090-47fd-8e0e-578fd1f6ddad</TermId>
        </TermInfo>
        <TermInfo xmlns="http://schemas.microsoft.com/office/infopath/2007/PartnerControls">
          <TermName xmlns="http://schemas.microsoft.com/office/infopath/2007/PartnerControls">Business</TermName>
          <TermId xmlns="http://schemas.microsoft.com/office/infopath/2007/PartnerControls">69464c23-69b4-42db-8043-9e467bd922a3</TermId>
        </TermInfo>
        <TermInfo xmlns="http://schemas.microsoft.com/office/infopath/2007/PartnerControls">
          <TermName xmlns="http://schemas.microsoft.com/office/infopath/2007/PartnerControls">Partner</TermName>
          <TermId xmlns="http://schemas.microsoft.com/office/infopath/2007/PartnerControls">3e30f7d2-da76-47aa-a77a-6f2d281d3342</TermId>
        </TermInfo>
        <TermInfo xmlns="http://schemas.microsoft.com/office/infopath/2007/PartnerControls">
          <TermName xmlns="http://schemas.microsoft.com/office/infopath/2007/PartnerControls">Government</TermName>
          <TermId xmlns="http://schemas.microsoft.com/office/infopath/2007/PartnerControls">c7148f23-0ca3-4cba-95ad-cdf08ff83f64</TermId>
        </TermInfo>
      </Terms>
    </PersonaHTField0>
    <ProgramHTField0 xmlns="d93793c1-f085-4cf7-a12a-bd444da24a89">
      <Terms xmlns="http://schemas.microsoft.com/office/infopath/2007/PartnerControls"/>
    </ProgramHTField0>
    <ResourceTypeHTField0 xmlns="d93793c1-f085-4cf7-a12a-bd444da24a89">
      <Terms xmlns="http://schemas.microsoft.com/office/infopath/2007/PartnerControls"/>
    </ResourceTypeHTField0>
    <BoardandCommitteeHTField0 xmlns="d93793c1-f085-4cf7-a12a-bd444da24a89">
      <Terms xmlns="http://schemas.microsoft.com/office/infopath/2007/PartnerControls"/>
    </BoardandCommitteeHTField0>
    <DivisionHTField0 xmlns="d93793c1-f085-4cf7-a12a-bd444da24a89">
      <Terms xmlns="http://schemas.microsoft.com/office/infopath/2007/PartnerControls">
        <TermInfo xmlns="http://schemas.microsoft.com/office/infopath/2007/PartnerControls">
          <TermName xmlns="http://schemas.microsoft.com/office/infopath/2007/PartnerControls">Homeland Security and Emergency Management</TermName>
          <TermId xmlns="http://schemas.microsoft.com/office/infopath/2007/PartnerControls">1888d3c6-2de2-4464-9c7a-74e9770b197a</TermId>
        </TermInfo>
      </Terms>
    </DivisionHTField0>
    <DPSLanguageHTField0 xmlns="d93793c1-f085-4cf7-a12a-bd444da24a89">
      <Terms xmlns="http://schemas.microsoft.com/office/infopath/2007/PartnerControls"/>
    </DPSLanguageHTField0>
    <TaxKeywordTaxHTField xmlns="f65c31b4-6d88-45c1-966f-117e13a3e277">
      <Terms xmlns="http://schemas.microsoft.com/office/infopath/2007/PartnerControls">
        <TermInfo xmlns="http://schemas.microsoft.com/office/infopath/2007/PartnerControls">
          <TermName xmlns="http://schemas.microsoft.com/office/infopath/2007/PartnerControls">Severe Weather Awareness Week</TermName>
          <TermId xmlns="http://schemas.microsoft.com/office/infopath/2007/PartnerControls">ccd847df-8938-421a-8a14-348fe3d09276</TermId>
        </TermInfo>
      </Terms>
    </TaxKeywordTaxHTField>
    <AttributeHTField0 xmlns="d93793c1-f085-4cf7-a12a-bd444da24a89">
      <Terms xmlns="http://schemas.microsoft.com/office/infopath/2007/PartnerControls">
        <TermInfo xmlns="http://schemas.microsoft.com/office/infopath/2007/PartnerControls">
          <TermName xmlns="http://schemas.microsoft.com/office/infopath/2007/PartnerControls">Preparedness</TermName>
          <TermId xmlns="http://schemas.microsoft.com/office/infopath/2007/PartnerControls">085a5d73-125f-4e03-82d5-39bdf5e4b219</TermId>
        </TermInfo>
      </Terms>
    </AttributeHTField0>
    <PublishingExpirationDate xmlns="http://schemas.microsoft.com/sharepoint/v3" xsi:nil="true"/>
    <PublishingStartDate xmlns="http://schemas.microsoft.com/sharepoint/v3" xsi:nil="true"/>
    <TaxCatchAll xmlns="f65c31b4-6d88-45c1-966f-117e13a3e277">
      <Value>20</Value>
      <Value>10</Value>
      <Value>263</Value>
      <Value>25</Value>
      <Value>3</Value>
      <Value>2</Value>
      <Value>19</Value>
    </TaxCatchAll>
    <CountyHTField0 xmlns="d93793c1-f085-4cf7-a12a-bd444da24a89">
      <Terms xmlns="http://schemas.microsoft.com/office/infopath/2007/PartnerControls"/>
    </CountyHTField0>
    <CityHTField0 xmlns="d93793c1-f085-4cf7-a12a-bd444da24a89">
      <Terms xmlns="http://schemas.microsoft.com/office/infopath/2007/PartnerControls"/>
    </CityHTField0>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BE86E514C54049A5024578E0D3044A" ma:contentTypeVersion="23" ma:contentTypeDescription="Create a new document." ma:contentTypeScope="" ma:versionID="58c91c8d0b4ca179fbfad4be0a85e243">
  <xsd:schema xmlns:xsd="http://www.w3.org/2001/XMLSchema" xmlns:xs="http://www.w3.org/2001/XMLSchema" xmlns:p="http://schemas.microsoft.com/office/2006/metadata/properties" xmlns:ns1="http://schemas.microsoft.com/sharepoint/v3" xmlns:ns2="f65c31b4-6d88-45c1-966f-117e13a3e277" xmlns:ns3="d93793c1-f085-4cf7-a12a-bd444da24a89" xmlns:ns4="63009260-3511-44e2-9cb0-ad3bd8adfd4e" targetNamespace="http://schemas.microsoft.com/office/2006/metadata/properties" ma:root="true" ma:fieldsID="e2aa855e9823454406cf596d4e4bc5f3" ns1:_="" ns2:_="" ns3:_="" ns4:_="">
    <xsd:import namespace="http://schemas.microsoft.com/sharepoint/v3"/>
    <xsd:import namespace="f65c31b4-6d88-45c1-966f-117e13a3e277"/>
    <xsd:import namespace="d93793c1-f085-4cf7-a12a-bd444da24a89"/>
    <xsd:import namespace="63009260-3511-44e2-9cb0-ad3bd8adfd4e"/>
    <xsd:element name="properties">
      <xsd:complexType>
        <xsd:sequence>
          <xsd:element name="documentManagement">
            <xsd:complexType>
              <xsd:all>
                <xsd:element ref="ns1:PublishingStartDate" minOccurs="0"/>
                <xsd:element ref="ns1:PublishingExpirationDate" minOccurs="0"/>
                <xsd:element ref="ns2:TaxKeywordTaxHTField" minOccurs="0"/>
                <xsd:element ref="ns2:TaxCatchAll" minOccurs="0"/>
                <xsd:element ref="ns3:AttributeHTField0" minOccurs="0"/>
                <xsd:element ref="ns3:BoardandCommitteeHTField0" minOccurs="0"/>
                <xsd:element ref="ns3:CityHTField0" minOccurs="0"/>
                <xsd:element ref="ns3:CountyHTField0" minOccurs="0"/>
                <xsd:element ref="ns3:DivisionHTField0" minOccurs="0"/>
                <xsd:element ref="ns3:DPSLanguageHTField0" minOccurs="0"/>
                <xsd:element ref="ns3:PersonaHTField0" minOccurs="0"/>
                <xsd:element ref="ns3:ProgramHTField0" minOccurs="0"/>
                <xsd:element ref="ns3:ResourceTypeHTField0"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65c31b4-6d88-45c1-966f-117e13a3e277"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c7530b11-593d-46f5-bcee-2cdf02c3e1a6"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hidden="true" ma:list="{814412fa-49e6-4023-a407-458bc59f8c60}" ma:internalName="TaxCatchAll" ma:showField="CatchAllData" ma:web="f65c31b4-6d88-45c1-966f-117e13a3e27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3793c1-f085-4cf7-a12a-bd444da24a89" elementFormDefault="qualified">
    <xsd:import namespace="http://schemas.microsoft.com/office/2006/documentManagement/types"/>
    <xsd:import namespace="http://schemas.microsoft.com/office/infopath/2007/PartnerControls"/>
    <xsd:element name="AttributeHTField0" ma:index="14" ma:taxonomy="true" ma:internalName="AttributeHTField0" ma:taxonomyFieldName="Attribute" ma:displayName="Attribute" ma:default="" ma:fieldId="{0f438da6-0e28-4159-b27d-29f78c675f85}" ma:taxonomyMulti="true" ma:sspId="c7530b11-593d-46f5-bcee-2cdf02c3e1a6" ma:termSetId="a7d82120-b4a1-4697-8e3d-5be0e60b3643" ma:anchorId="00000000-0000-0000-0000-000000000000" ma:open="false" ma:isKeyword="false">
      <xsd:complexType>
        <xsd:sequence>
          <xsd:element ref="pc:Terms" minOccurs="0" maxOccurs="1"/>
        </xsd:sequence>
      </xsd:complexType>
    </xsd:element>
    <xsd:element name="BoardandCommitteeHTField0" ma:index="16" nillable="true" ma:taxonomy="true" ma:internalName="BoardandCommitteeHTField0" ma:taxonomyFieldName="Board_x0020_and_x0020_Committee" ma:displayName="Board and Committee" ma:default="" ma:fieldId="{31ab1ccb-ce69-472b-8e4a-149bb3597f2e}" ma:taxonomyMulti="true" ma:sspId="c7530b11-593d-46f5-bcee-2cdf02c3e1a6" ma:termSetId="c545ba62-cb31-4892-ae4e-d95850da0cbe" ma:anchorId="00000000-0000-0000-0000-000000000000" ma:open="false" ma:isKeyword="false">
      <xsd:complexType>
        <xsd:sequence>
          <xsd:element ref="pc:Terms" minOccurs="0" maxOccurs="1"/>
        </xsd:sequence>
      </xsd:complexType>
    </xsd:element>
    <xsd:element name="CityHTField0" ma:index="18" nillable="true" ma:taxonomy="true" ma:internalName="CityHTField0" ma:taxonomyFieldName="City" ma:displayName="City" ma:fieldId="{c1504bb3-cee6-480a-955b-3d6760b87740}" ma:sspId="c7530b11-593d-46f5-bcee-2cdf02c3e1a6" ma:termSetId="22624551-aec7-4778-a19d-46e38326bf0a" ma:anchorId="00000000-0000-0000-0000-000000000000" ma:open="false" ma:isKeyword="false">
      <xsd:complexType>
        <xsd:sequence>
          <xsd:element ref="pc:Terms" minOccurs="0" maxOccurs="1"/>
        </xsd:sequence>
      </xsd:complexType>
    </xsd:element>
    <xsd:element name="CountyHTField0" ma:index="20" nillable="true" ma:taxonomy="true" ma:internalName="CountyHTField0" ma:taxonomyFieldName="County" ma:displayName="County" ma:fieldId="{52a28e79-b012-4159-8ff0-52b7d5042a75}" ma:sspId="c7530b11-593d-46f5-bcee-2cdf02c3e1a6" ma:termSetId="dad805e2-9b7c-46ad-ad0d-b9a36d5758c5" ma:anchorId="00000000-0000-0000-0000-000000000000" ma:open="false" ma:isKeyword="false">
      <xsd:complexType>
        <xsd:sequence>
          <xsd:element ref="pc:Terms" minOccurs="0" maxOccurs="1"/>
        </xsd:sequence>
      </xsd:complexType>
    </xsd:element>
    <xsd:element name="DivisionHTField0" ma:index="22" ma:taxonomy="true" ma:internalName="DivisionHTField0" ma:taxonomyFieldName="Division" ma:displayName="Division" ma:default="" ma:fieldId="{07dec948-ac7d-4e7d-a5a4-6ad75b40a96b}" ma:taxonomyMulti="true" ma:sspId="c7530b11-593d-46f5-bcee-2cdf02c3e1a6" ma:termSetId="8b5917ab-4605-4701-a2b2-630343cd30ad" ma:anchorId="00000000-0000-0000-0000-000000000000" ma:open="false" ma:isKeyword="false">
      <xsd:complexType>
        <xsd:sequence>
          <xsd:element ref="pc:Terms" minOccurs="0" maxOccurs="1"/>
        </xsd:sequence>
      </xsd:complexType>
    </xsd:element>
    <xsd:element name="DPSLanguageHTField0" ma:index="24" nillable="true" ma:taxonomy="true" ma:internalName="DPSLanguageHTField0" ma:taxonomyFieldName="DPSLanguage" ma:displayName="DPSLanguage" ma:fieldId="{975b8405-8184-470a-bf92-17460eb73536}" ma:sspId="c7530b11-593d-46f5-bcee-2cdf02c3e1a6" ma:termSetId="29448fe6-e2c2-468d-bc67-6db50f0c435f" ma:anchorId="00000000-0000-0000-0000-000000000000" ma:open="false" ma:isKeyword="false">
      <xsd:complexType>
        <xsd:sequence>
          <xsd:element ref="pc:Terms" minOccurs="0" maxOccurs="1"/>
        </xsd:sequence>
      </xsd:complexType>
    </xsd:element>
    <xsd:element name="PersonaHTField0" ma:index="26" ma:taxonomy="true" ma:internalName="PersonaHTField0" ma:taxonomyFieldName="Persona" ma:displayName="Persona" ma:default="" ma:fieldId="{7978f24a-c143-4649-a337-dcc3797f14ca}" ma:taxonomyMulti="true" ma:sspId="c7530b11-593d-46f5-bcee-2cdf02c3e1a6" ma:termSetId="687f798e-377e-4d14-b110-5fca2889b2fc" ma:anchorId="00000000-0000-0000-0000-000000000000" ma:open="false" ma:isKeyword="false">
      <xsd:complexType>
        <xsd:sequence>
          <xsd:element ref="pc:Terms" minOccurs="0" maxOccurs="1"/>
        </xsd:sequence>
      </xsd:complexType>
    </xsd:element>
    <xsd:element name="ProgramHTField0" ma:index="28" nillable="true" ma:taxonomy="true" ma:internalName="ProgramHTField0" ma:taxonomyFieldName="Program" ma:displayName="Program" ma:default="" ma:fieldId="{4425d31d-0c22-48b7-b9b1-0e01e0d4bb53}" ma:taxonomyMulti="true" ma:sspId="c7530b11-593d-46f5-bcee-2cdf02c3e1a6" ma:termSetId="4bcb9f0c-089f-4fe2-b546-69037f00fb8a" ma:anchorId="00000000-0000-0000-0000-000000000000" ma:open="false" ma:isKeyword="false">
      <xsd:complexType>
        <xsd:sequence>
          <xsd:element ref="pc:Terms" minOccurs="0" maxOccurs="1"/>
        </xsd:sequence>
      </xsd:complexType>
    </xsd:element>
    <xsd:element name="ResourceTypeHTField0" ma:index="30" nillable="true" ma:taxonomy="true" ma:internalName="ResourceTypeHTField0" ma:taxonomyFieldName="Resource_x0020_Type" ma:displayName="Resource Type" ma:fieldId="{80cc93eb-bea3-421a-b9f8-b396941645e3}" ma:sspId="c7530b11-593d-46f5-bcee-2cdf02c3e1a6" ma:termSetId="d124cdd1-a3d3-4d0f-a11c-672f29aac48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3009260-3511-44e2-9cb0-ad3bd8adfd4e" elementFormDefault="qualified">
    <xsd:import namespace="http://schemas.microsoft.com/office/2006/documentManagement/types"/>
    <xsd:import namespace="http://schemas.microsoft.com/office/infopath/2007/PartnerControls"/>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9044D1-32CE-414D-A886-2B17AD636F5D}">
  <ds:schemaRefs>
    <ds:schemaRef ds:uri="http://schemas.microsoft.com/sharepoint/v3/contenttype/forms"/>
  </ds:schemaRefs>
</ds:datastoreItem>
</file>

<file path=customXml/itemProps2.xml><?xml version="1.0" encoding="utf-8"?>
<ds:datastoreItem xmlns:ds="http://schemas.openxmlformats.org/officeDocument/2006/customXml" ds:itemID="{2AB54C4B-64C3-44B2-93BE-CAB522B44AAD}">
  <ds:schemaRef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sharepoint/v3"/>
    <ds:schemaRef ds:uri="f65c31b4-6d88-45c1-966f-117e13a3e277"/>
    <ds:schemaRef ds:uri="http://purl.org/dc/terms/"/>
    <ds:schemaRef ds:uri="d93793c1-f085-4cf7-a12a-bd444da24a89"/>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BCE1AAB-0E3A-4B7C-98DD-CAFCD30DD72F}"/>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
  <TotalTime>6313</TotalTime>
  <Words>2926</Words>
  <Application>Microsoft Office PowerPoint</Application>
  <PresentationFormat>Letter Paper (8.5x11 in)</PresentationFormat>
  <Paragraphs>358</Paragraphs>
  <Slides>41</Slides>
  <Notes>31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41</vt:i4>
      </vt:variant>
    </vt:vector>
  </HeadingPairs>
  <TitlesOfParts>
    <vt:vector size="52" baseType="lpstr">
      <vt:lpstr>Arial</vt:lpstr>
      <vt:lpstr>Arial Black</vt:lpstr>
      <vt:lpstr>Calibri</vt:lpstr>
      <vt:lpstr>Century Gothic</vt:lpstr>
      <vt:lpstr>Garamond</vt:lpstr>
      <vt:lpstr>Wingdings</vt:lpstr>
      <vt:lpstr>Wingdings 2</vt:lpstr>
      <vt:lpstr>Custom Design</vt:lpstr>
      <vt:lpstr>Office Theme</vt:lpstr>
      <vt:lpstr>2_Custom Design</vt:lpstr>
      <vt:lpstr>1_Custom Design</vt:lpstr>
      <vt:lpstr>Minnesota  Severe Weather Awareness Week    April 8 - 12, 2024</vt:lpstr>
      <vt:lpstr>What is Severe Weather Awareness Week?</vt:lpstr>
      <vt:lpstr>April 8 – 12, 2024</vt:lpstr>
      <vt:lpstr>Severe Weather Hazards Are Real</vt:lpstr>
      <vt:lpstr>Weather Alerts and Warnings </vt:lpstr>
      <vt:lpstr>Types of Warnings </vt:lpstr>
      <vt:lpstr>Personal Weather Alerts </vt:lpstr>
      <vt:lpstr>Siren Activation Information</vt:lpstr>
      <vt:lpstr>Severe Thunderstorms, Lightning and Hail</vt:lpstr>
      <vt:lpstr>Facts About Thunderstorms</vt:lpstr>
      <vt:lpstr>Facts About Hail</vt:lpstr>
      <vt:lpstr>Facts About Lightning</vt:lpstr>
      <vt:lpstr>Know the Warning Terms</vt:lpstr>
      <vt:lpstr>Before Severe Storms and Lightning</vt:lpstr>
      <vt:lpstr>During Thunderstorms with Lightning </vt:lpstr>
      <vt:lpstr>During Thunderstorms with Lightning </vt:lpstr>
      <vt:lpstr>During Thunderstorms with Lightning </vt:lpstr>
      <vt:lpstr>Facts about Lightning</vt:lpstr>
      <vt:lpstr>Floods and Flash Floods </vt:lpstr>
      <vt:lpstr>Know the Flood Warning Terms</vt:lpstr>
      <vt:lpstr>Before a Flood</vt:lpstr>
      <vt:lpstr>During a Flood - Plan</vt:lpstr>
      <vt:lpstr>During a Flood - Prepare</vt:lpstr>
      <vt:lpstr>During a Flood – Don’t Drive </vt:lpstr>
      <vt:lpstr>After a Flood</vt:lpstr>
      <vt:lpstr>Tornado Drill Day – April 11</vt:lpstr>
      <vt:lpstr>Know the Tornado Warning Terms</vt:lpstr>
      <vt:lpstr>Before a Tornado</vt:lpstr>
      <vt:lpstr>During a Tornado Warning</vt:lpstr>
      <vt:lpstr>Tornado Drill Day</vt:lpstr>
      <vt:lpstr>Tornado Drill Day – How to Participate</vt:lpstr>
      <vt:lpstr>Tornado Drill Day – How to Participate</vt:lpstr>
      <vt:lpstr>Extreme Heat   </vt:lpstr>
      <vt:lpstr>Heat Problems</vt:lpstr>
      <vt:lpstr>During a Heat Wave</vt:lpstr>
      <vt:lpstr>Heat Index</vt:lpstr>
      <vt:lpstr>Know the Heat Warning Terms</vt:lpstr>
      <vt:lpstr>Firewise in Minnesota</vt:lpstr>
      <vt:lpstr>Health Threat From Wildfire Smoke</vt:lpstr>
      <vt:lpstr>Sources For More Information on Severe Weather and Safety</vt:lpstr>
      <vt:lpstr>How to prepare for any emergency</vt:lpstr>
    </vt:vector>
  </TitlesOfParts>
  <Company>Neiman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Minnesota - Are You Ready?</dc:title>
  <dc:subject>NPM 2010</dc:subject>
  <dc:creator>Brian Curtice</dc:creator>
  <cp:keywords>Severe Weather Awareness Week</cp:keywords>
  <cp:lastModifiedBy>Marshall, Veronica L (She/Her/Hers) (DPS)</cp:lastModifiedBy>
  <cp:revision>282</cp:revision>
  <cp:lastPrinted>2012-04-09T18:20:59Z</cp:lastPrinted>
  <dcterms:created xsi:type="dcterms:W3CDTF">2006-05-31T15:48:42Z</dcterms:created>
  <dcterms:modified xsi:type="dcterms:W3CDTF">2024-03-11T20:21:48Z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0x010100C5BE86E514C54049A5024578E0D3044A</vt:lpwstr>
  </property>
  <property fmtid="{D5CDD505-2E9C-101B-9397-08002B2CF9AE}" pid="3" name="TaxKeyword">
    <vt:lpwstr>263;#Severe Weather Awareness Week|ccd847df-8938-421a-8a14-348fe3d09276</vt:lpwstr>
  </property>
  <property fmtid="{D5CDD505-2E9C-101B-9397-08002B2CF9AE}" pid="4" name="Board and Committee">
    <vt:lpwstr/>
  </property>
  <property fmtid="{D5CDD505-2E9C-101B-9397-08002B2CF9AE}" pid="5" name="Persona">
    <vt:lpwstr>3;#Citizen|9f4e46a4-5090-47fd-8e0e-578fd1f6ddad;#19;#Business|69464c23-69b4-42db-8043-9e467bd922a3;#25;#Partner|3e30f7d2-da76-47aa-a77a-6f2d281d3342;#20;#Government|c7148f23-0ca3-4cba-95ad-cdf08ff83f64</vt:lpwstr>
  </property>
  <property fmtid="{D5CDD505-2E9C-101B-9397-08002B2CF9AE}" pid="6" name="Program">
    <vt:lpwstr/>
  </property>
  <property fmtid="{D5CDD505-2E9C-101B-9397-08002B2CF9AE}" pid="7" name="Attribute">
    <vt:lpwstr>10;#Preparedness|085a5d73-125f-4e03-82d5-39bdf5e4b219</vt:lpwstr>
  </property>
  <property fmtid="{D5CDD505-2E9C-101B-9397-08002B2CF9AE}" pid="8" name="Division">
    <vt:lpwstr>2;#Homeland Security and Emergency Management|1888d3c6-2de2-4464-9c7a-74e9770b197a</vt:lpwstr>
  </property>
  <property fmtid="{D5CDD505-2E9C-101B-9397-08002B2CF9AE}" pid="9" name="County">
    <vt:lpwstr/>
  </property>
  <property fmtid="{D5CDD505-2E9C-101B-9397-08002B2CF9AE}" pid="10" name="Resource Type">
    <vt:lpwstr/>
  </property>
  <property fmtid="{D5CDD505-2E9C-101B-9397-08002B2CF9AE}" pid="11" name="DPSLanguage">
    <vt:lpwstr/>
  </property>
  <property fmtid="{D5CDD505-2E9C-101B-9397-08002B2CF9AE}" pid="12" name="City">
    <vt:lpwstr/>
  </property>
</Properties>
</file>