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  <p:sldMasterId id="2147483670" r:id="rId6"/>
    <p:sldMasterId id="2147483722" r:id="rId7"/>
  </p:sldMasterIdLst>
  <p:notesMasterIdLst>
    <p:notesMasterId r:id="rId44"/>
  </p:notesMasterIdLst>
  <p:handoutMasterIdLst>
    <p:handoutMasterId r:id="rId45"/>
  </p:handoutMasterIdLst>
  <p:sldIdLst>
    <p:sldId id="453" r:id="rId8"/>
    <p:sldId id="733" r:id="rId9"/>
    <p:sldId id="650" r:id="rId10"/>
    <p:sldId id="774" r:id="rId11"/>
    <p:sldId id="775" r:id="rId12"/>
    <p:sldId id="686" r:id="rId13"/>
    <p:sldId id="652" r:id="rId14"/>
    <p:sldId id="639" r:id="rId15"/>
    <p:sldId id="767" r:id="rId16"/>
    <p:sldId id="781" r:id="rId17"/>
    <p:sldId id="632" r:id="rId18"/>
    <p:sldId id="678" r:id="rId19"/>
    <p:sldId id="727" r:id="rId20"/>
    <p:sldId id="726" r:id="rId21"/>
    <p:sldId id="725" r:id="rId22"/>
    <p:sldId id="728" r:id="rId23"/>
    <p:sldId id="779" r:id="rId24"/>
    <p:sldId id="780" r:id="rId25"/>
    <p:sldId id="778" r:id="rId26"/>
    <p:sldId id="794" r:id="rId27"/>
    <p:sldId id="799" r:id="rId28"/>
    <p:sldId id="795" r:id="rId29"/>
    <p:sldId id="783" r:id="rId30"/>
    <p:sldId id="797" r:id="rId31"/>
    <p:sldId id="798" r:id="rId32"/>
    <p:sldId id="786" r:id="rId33"/>
    <p:sldId id="787" r:id="rId34"/>
    <p:sldId id="788" r:id="rId35"/>
    <p:sldId id="789" r:id="rId36"/>
    <p:sldId id="790" r:id="rId37"/>
    <p:sldId id="791" r:id="rId38"/>
    <p:sldId id="792" r:id="rId39"/>
    <p:sldId id="796" r:id="rId40"/>
    <p:sldId id="793" r:id="rId41"/>
    <p:sldId id="655" r:id="rId42"/>
    <p:sldId id="344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99B"/>
    <a:srgbClr val="CCE5D8"/>
    <a:srgbClr val="000000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2" autoAdjust="0"/>
    <p:restoredTop sz="68848" autoAdjust="0"/>
  </p:normalViewPr>
  <p:slideViewPr>
    <p:cSldViewPr>
      <p:cViewPr varScale="1">
        <p:scale>
          <a:sx n="60" d="100"/>
          <a:sy n="60" d="100"/>
        </p:scale>
        <p:origin x="16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>
      <p:cViewPr>
        <p:scale>
          <a:sx n="128" d="100"/>
          <a:sy n="128" d="100"/>
        </p:scale>
        <p:origin x="2184" y="-3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B115E-44E9-464B-A871-56F8541E3C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B5E91F-AA4B-4660-807B-B9D6F28D745D}">
      <dgm:prSet phldrT="[Text]"/>
      <dgm:spPr/>
      <dgm:t>
        <a:bodyPr/>
        <a:lstStyle/>
        <a:p>
          <a:r>
            <a:rPr lang="en-US" dirty="0" smtClean="0"/>
            <a:t>2005 </a:t>
          </a:r>
        </a:p>
        <a:p>
          <a:r>
            <a:rPr lang="en-US" dirty="0" smtClean="0"/>
            <a:t>Anti-Trafficking Laws Passed</a:t>
          </a:r>
          <a:endParaRPr lang="en-US" dirty="0"/>
        </a:p>
      </dgm:t>
    </dgm:pt>
    <dgm:pt modelId="{7CFEBE89-FCB5-4324-97D4-2555A09A9E22}" type="parTrans" cxnId="{34003E28-858D-433F-BF64-8FEC9F0BE8A4}">
      <dgm:prSet/>
      <dgm:spPr/>
      <dgm:t>
        <a:bodyPr/>
        <a:lstStyle/>
        <a:p>
          <a:endParaRPr lang="en-US"/>
        </a:p>
      </dgm:t>
    </dgm:pt>
    <dgm:pt modelId="{ED28A5AD-0E81-49BA-9B3B-A0590F5644E0}" type="sibTrans" cxnId="{34003E28-858D-433F-BF64-8FEC9F0BE8A4}">
      <dgm:prSet/>
      <dgm:spPr/>
      <dgm:t>
        <a:bodyPr/>
        <a:lstStyle/>
        <a:p>
          <a:endParaRPr lang="en-US"/>
        </a:p>
      </dgm:t>
    </dgm:pt>
    <dgm:pt modelId="{6907D2ED-27FB-42A9-AAC0-CD3315343624}">
      <dgm:prSet phldrT="[Text]"/>
      <dgm:spPr/>
      <dgm:t>
        <a:bodyPr/>
        <a:lstStyle/>
        <a:p>
          <a:r>
            <a:rPr lang="en-US" dirty="0" smtClean="0"/>
            <a:t>2011-2014 </a:t>
          </a:r>
        </a:p>
        <a:p>
          <a:r>
            <a:rPr lang="en-US" dirty="0" smtClean="0"/>
            <a:t>No Wrong Door Model Created</a:t>
          </a:r>
        </a:p>
      </dgm:t>
    </dgm:pt>
    <dgm:pt modelId="{18DFC6FF-048A-4C95-A150-C35C1EF02406}" type="parTrans" cxnId="{3929CE73-E0CB-458E-B3E1-826EED9367FA}">
      <dgm:prSet/>
      <dgm:spPr/>
      <dgm:t>
        <a:bodyPr/>
        <a:lstStyle/>
        <a:p>
          <a:endParaRPr lang="en-US"/>
        </a:p>
      </dgm:t>
    </dgm:pt>
    <dgm:pt modelId="{9310D858-7549-44F6-8159-42B409D4B27D}" type="sibTrans" cxnId="{3929CE73-E0CB-458E-B3E1-826EED9367FA}">
      <dgm:prSet/>
      <dgm:spPr/>
      <dgm:t>
        <a:bodyPr/>
        <a:lstStyle/>
        <a:p>
          <a:endParaRPr lang="en-US"/>
        </a:p>
      </dgm:t>
    </dgm:pt>
    <dgm:pt modelId="{1069774E-3287-4D66-8B16-5E17D22FAA88}">
      <dgm:prSet phldrT="[Text]"/>
      <dgm:spPr/>
      <dgm:t>
        <a:bodyPr/>
        <a:lstStyle/>
        <a:p>
          <a:r>
            <a:rPr lang="en-US" dirty="0" smtClean="0"/>
            <a:t>2014 </a:t>
          </a:r>
        </a:p>
        <a:p>
          <a:r>
            <a:rPr lang="en-US" dirty="0" smtClean="0"/>
            <a:t>Safe Harbor Law Takes Effect and Services Implemented</a:t>
          </a:r>
          <a:endParaRPr lang="en-US" dirty="0"/>
        </a:p>
      </dgm:t>
    </dgm:pt>
    <dgm:pt modelId="{F6501FF4-2711-442B-A5BE-4B019FA44B8C}" type="parTrans" cxnId="{E96E4684-2A90-46C6-BF83-6A04F587409D}">
      <dgm:prSet/>
      <dgm:spPr/>
      <dgm:t>
        <a:bodyPr/>
        <a:lstStyle/>
        <a:p>
          <a:endParaRPr lang="en-US"/>
        </a:p>
      </dgm:t>
    </dgm:pt>
    <dgm:pt modelId="{06C8920B-F209-4755-9975-6FA661C7D0D4}" type="sibTrans" cxnId="{E96E4684-2A90-46C6-BF83-6A04F587409D}">
      <dgm:prSet/>
      <dgm:spPr/>
      <dgm:t>
        <a:bodyPr/>
        <a:lstStyle/>
        <a:p>
          <a:endParaRPr lang="en-US"/>
        </a:p>
      </dgm:t>
    </dgm:pt>
    <dgm:pt modelId="{2384311E-733F-40FD-BE56-A9E0D16E6AAA}">
      <dgm:prSet/>
      <dgm:spPr/>
      <dgm:t>
        <a:bodyPr/>
        <a:lstStyle/>
        <a:p>
          <a:r>
            <a:rPr lang="en-US" dirty="0" smtClean="0"/>
            <a:t>2006 </a:t>
          </a:r>
        </a:p>
        <a:p>
          <a:r>
            <a:rPr lang="en-US" dirty="0" smtClean="0"/>
            <a:t>Human Trafficking Task Force Established</a:t>
          </a:r>
          <a:endParaRPr lang="en-US" dirty="0"/>
        </a:p>
      </dgm:t>
    </dgm:pt>
    <dgm:pt modelId="{088D2FB0-0343-4F84-A4F6-303AF49CD0CF}" type="parTrans" cxnId="{0E35AF0F-EE4A-4A84-A4B7-A3023BE3D9A4}">
      <dgm:prSet/>
      <dgm:spPr/>
      <dgm:t>
        <a:bodyPr/>
        <a:lstStyle/>
        <a:p>
          <a:endParaRPr lang="en-US"/>
        </a:p>
      </dgm:t>
    </dgm:pt>
    <dgm:pt modelId="{48EE6DD1-BD32-47C7-AD4B-41A6F00B3370}" type="sibTrans" cxnId="{0E35AF0F-EE4A-4A84-A4B7-A3023BE3D9A4}">
      <dgm:prSet/>
      <dgm:spPr/>
      <dgm:t>
        <a:bodyPr/>
        <a:lstStyle/>
        <a:p>
          <a:endParaRPr lang="en-US"/>
        </a:p>
      </dgm:t>
    </dgm:pt>
    <dgm:pt modelId="{6E383D90-09D6-40CD-9AEA-56078E0BA54E}">
      <dgm:prSet/>
      <dgm:spPr/>
      <dgm:t>
        <a:bodyPr/>
        <a:lstStyle/>
        <a:p>
          <a:r>
            <a:rPr lang="en-US" dirty="0" smtClean="0"/>
            <a:t>2008 </a:t>
          </a:r>
        </a:p>
        <a:p>
          <a:r>
            <a:rPr lang="en-US" dirty="0" smtClean="0"/>
            <a:t>Sex Trafficking Needs Assessment Identifies Gaps</a:t>
          </a:r>
          <a:endParaRPr lang="en-US" dirty="0"/>
        </a:p>
      </dgm:t>
    </dgm:pt>
    <dgm:pt modelId="{6C7CF3DB-799C-46DB-A967-E846C52EE770}" type="parTrans" cxnId="{C3DB2CDA-18EB-4B91-9EAE-A46876651CFA}">
      <dgm:prSet/>
      <dgm:spPr/>
      <dgm:t>
        <a:bodyPr/>
        <a:lstStyle/>
        <a:p>
          <a:endParaRPr lang="en-US"/>
        </a:p>
      </dgm:t>
    </dgm:pt>
    <dgm:pt modelId="{BCAEE5BD-F030-4327-98FC-E528FAF2F4FE}" type="sibTrans" cxnId="{C3DB2CDA-18EB-4B91-9EAE-A46876651CFA}">
      <dgm:prSet/>
      <dgm:spPr/>
      <dgm:t>
        <a:bodyPr/>
        <a:lstStyle/>
        <a:p>
          <a:endParaRPr lang="en-US"/>
        </a:p>
      </dgm:t>
    </dgm:pt>
    <dgm:pt modelId="{EDB64F20-CAD6-4529-BD5A-87695F6B0135}">
      <dgm:prSet/>
      <dgm:spPr/>
      <dgm:t>
        <a:bodyPr/>
        <a:lstStyle/>
        <a:p>
          <a:r>
            <a:rPr lang="en-US" dirty="0" smtClean="0"/>
            <a:t>2009 </a:t>
          </a:r>
        </a:p>
        <a:p>
          <a:r>
            <a:rPr lang="en-US" dirty="0" smtClean="0"/>
            <a:t>Sex Trafficking Laws  Amended to Increase Penalties</a:t>
          </a:r>
        </a:p>
        <a:p>
          <a:r>
            <a:rPr lang="en-US" dirty="0" smtClean="0"/>
            <a:t>Shattered Hearts Report</a:t>
          </a:r>
          <a:endParaRPr lang="en-US" dirty="0"/>
        </a:p>
      </dgm:t>
    </dgm:pt>
    <dgm:pt modelId="{6D1DC5D7-C135-483D-89B9-9DEC7F88F947}" type="parTrans" cxnId="{C202BE9E-536F-4A45-AE2F-D9ECA1B8B757}">
      <dgm:prSet/>
      <dgm:spPr/>
      <dgm:t>
        <a:bodyPr/>
        <a:lstStyle/>
        <a:p>
          <a:endParaRPr lang="en-US"/>
        </a:p>
      </dgm:t>
    </dgm:pt>
    <dgm:pt modelId="{902F4029-9A98-40DF-90A3-2676C5B1537F}" type="sibTrans" cxnId="{C202BE9E-536F-4A45-AE2F-D9ECA1B8B757}">
      <dgm:prSet/>
      <dgm:spPr/>
      <dgm:t>
        <a:bodyPr/>
        <a:lstStyle/>
        <a:p>
          <a:endParaRPr lang="en-US"/>
        </a:p>
      </dgm:t>
    </dgm:pt>
    <dgm:pt modelId="{11E87A60-D45B-44E1-B7A9-20B815A7FCBA}">
      <dgm:prSet/>
      <dgm:spPr/>
      <dgm:t>
        <a:bodyPr/>
        <a:lstStyle/>
        <a:p>
          <a:r>
            <a:rPr lang="en-US" dirty="0" smtClean="0"/>
            <a:t>2011 </a:t>
          </a:r>
        </a:p>
        <a:p>
          <a:r>
            <a:rPr lang="en-US" dirty="0" smtClean="0"/>
            <a:t>Safe Harbor Law Enacted </a:t>
          </a:r>
        </a:p>
        <a:p>
          <a:r>
            <a:rPr lang="en-US" dirty="0" smtClean="0"/>
            <a:t>Garden of Truth Report</a:t>
          </a:r>
          <a:endParaRPr lang="en-US" dirty="0"/>
        </a:p>
      </dgm:t>
    </dgm:pt>
    <dgm:pt modelId="{C7879A69-893B-40FF-84D2-E89582AA5EFD}" type="parTrans" cxnId="{72ED4B6D-A931-43C3-BDD7-AE5A910AAAAC}">
      <dgm:prSet/>
      <dgm:spPr/>
      <dgm:t>
        <a:bodyPr/>
        <a:lstStyle/>
        <a:p>
          <a:endParaRPr lang="en-US"/>
        </a:p>
      </dgm:t>
    </dgm:pt>
    <dgm:pt modelId="{43009DC3-F216-49DA-A105-7E99B7C60771}" type="sibTrans" cxnId="{72ED4B6D-A931-43C3-BDD7-AE5A910AAAAC}">
      <dgm:prSet/>
      <dgm:spPr/>
      <dgm:t>
        <a:bodyPr/>
        <a:lstStyle/>
        <a:p>
          <a:endParaRPr lang="en-US"/>
        </a:p>
      </dgm:t>
    </dgm:pt>
    <dgm:pt modelId="{BB1F5B6C-52AF-4B7A-B8FE-AAC9DF98535B}">
      <dgm:prSet/>
      <dgm:spPr/>
      <dgm:t>
        <a:bodyPr/>
        <a:lstStyle/>
        <a:p>
          <a:r>
            <a:rPr lang="en-US" dirty="0" smtClean="0"/>
            <a:t>2017 </a:t>
          </a:r>
        </a:p>
        <a:p>
          <a:r>
            <a:rPr lang="en-US" dirty="0" smtClean="0"/>
            <a:t>Federal Grant to Expand Services for Youth Victims of Labor Trafficking and tribes</a:t>
          </a:r>
        </a:p>
        <a:p>
          <a:r>
            <a:rPr lang="en-US" dirty="0" smtClean="0"/>
            <a:t> New Child Protection Response</a:t>
          </a:r>
        </a:p>
        <a:p>
          <a:r>
            <a:rPr lang="en-US" dirty="0" smtClean="0"/>
            <a:t>Protocol Guidelines</a:t>
          </a:r>
          <a:endParaRPr lang="en-US" dirty="0"/>
        </a:p>
      </dgm:t>
    </dgm:pt>
    <dgm:pt modelId="{CDB80690-CC80-469F-A493-14260001733B}" type="parTrans" cxnId="{60905342-1D79-40B1-9479-A520DFB222E6}">
      <dgm:prSet/>
      <dgm:spPr/>
      <dgm:t>
        <a:bodyPr/>
        <a:lstStyle/>
        <a:p>
          <a:endParaRPr lang="en-US"/>
        </a:p>
      </dgm:t>
    </dgm:pt>
    <dgm:pt modelId="{5E585123-C6C7-425A-B6A1-82E14BE3AA5C}" type="sibTrans" cxnId="{60905342-1D79-40B1-9479-A520DFB222E6}">
      <dgm:prSet/>
      <dgm:spPr/>
      <dgm:t>
        <a:bodyPr/>
        <a:lstStyle/>
        <a:p>
          <a:endParaRPr lang="en-US"/>
        </a:p>
      </dgm:t>
    </dgm:pt>
    <dgm:pt modelId="{31104B2E-DBA1-4AF3-AD49-942DD2F6D462}">
      <dgm:prSet/>
      <dgm:spPr/>
      <dgm:t>
        <a:bodyPr/>
        <a:lstStyle/>
        <a:p>
          <a:r>
            <a:rPr lang="en-US" dirty="0" smtClean="0"/>
            <a:t>2018-2019</a:t>
          </a:r>
        </a:p>
        <a:p>
          <a:r>
            <a:rPr lang="en-US" dirty="0" smtClean="0"/>
            <a:t> Safe Harbor for All Community Engagement Process and Strategic Plan Submitted to Legislature</a:t>
          </a:r>
        </a:p>
        <a:p>
          <a:r>
            <a:rPr lang="en-US" dirty="0" smtClean="0"/>
            <a:t>Protocol Team Pilot Sites</a:t>
          </a:r>
        </a:p>
        <a:p>
          <a:r>
            <a:rPr lang="en-US" dirty="0" smtClean="0"/>
            <a:t>MSS question</a:t>
          </a:r>
          <a:endParaRPr lang="en-US" dirty="0"/>
        </a:p>
      </dgm:t>
    </dgm:pt>
    <dgm:pt modelId="{D111942B-83F2-48C3-8535-3DBDD602CEBF}" type="parTrans" cxnId="{D5B31738-BC92-45D1-8B7B-E166F90E724F}">
      <dgm:prSet/>
      <dgm:spPr/>
      <dgm:t>
        <a:bodyPr/>
        <a:lstStyle/>
        <a:p>
          <a:endParaRPr lang="en-US"/>
        </a:p>
      </dgm:t>
    </dgm:pt>
    <dgm:pt modelId="{F7378141-7F80-4EEE-9BCD-168B2216B8CC}" type="sibTrans" cxnId="{D5B31738-BC92-45D1-8B7B-E166F90E724F}">
      <dgm:prSet/>
      <dgm:spPr/>
      <dgm:t>
        <a:bodyPr/>
        <a:lstStyle/>
        <a:p>
          <a:endParaRPr lang="en-US"/>
        </a:p>
      </dgm:t>
    </dgm:pt>
    <dgm:pt modelId="{6938C139-DAC7-4846-9019-D7563814C28C}">
      <dgm:prSet phldrT="[Text]"/>
      <dgm:spPr/>
      <dgm:t>
        <a:bodyPr/>
        <a:lstStyle/>
        <a:p>
          <a:r>
            <a:rPr lang="en-US" dirty="0" smtClean="0"/>
            <a:t>2016 </a:t>
          </a:r>
        </a:p>
        <a:p>
          <a:r>
            <a:rPr lang="en-US" dirty="0" smtClean="0"/>
            <a:t>Safe Harbor Service Eligibility Raised to Age 24</a:t>
          </a:r>
        </a:p>
        <a:p>
          <a:endParaRPr lang="en-US" dirty="0"/>
        </a:p>
      </dgm:t>
    </dgm:pt>
    <dgm:pt modelId="{B9B67E7E-81A4-4EDD-AD7B-E483A085A2DC}" type="parTrans" cxnId="{315E3E46-EF9B-4D53-A7D6-64256D671C0D}">
      <dgm:prSet/>
      <dgm:spPr/>
      <dgm:t>
        <a:bodyPr/>
        <a:lstStyle/>
        <a:p>
          <a:endParaRPr lang="en-US"/>
        </a:p>
      </dgm:t>
    </dgm:pt>
    <dgm:pt modelId="{F132133A-09DE-44B4-AF3D-552EB488AB56}" type="sibTrans" cxnId="{315E3E46-EF9B-4D53-A7D6-64256D671C0D}">
      <dgm:prSet/>
      <dgm:spPr/>
      <dgm:t>
        <a:bodyPr/>
        <a:lstStyle/>
        <a:p>
          <a:endParaRPr lang="en-US"/>
        </a:p>
      </dgm:t>
    </dgm:pt>
    <dgm:pt modelId="{4A723866-6DDC-4E16-BC3A-EB4E2FE5C9F4}">
      <dgm:prSet/>
      <dgm:spPr/>
      <dgm:t>
        <a:bodyPr/>
        <a:lstStyle/>
        <a:p>
          <a:r>
            <a:rPr lang="en-US" dirty="0" smtClean="0"/>
            <a:t>2019                                    Wage Theft Law</a:t>
          </a:r>
        </a:p>
        <a:p>
          <a:r>
            <a:rPr lang="en-US" dirty="0" smtClean="0"/>
            <a:t>New federal grant continuing tribal support and new labor trafficking protocol partnership with BCA</a:t>
          </a:r>
        </a:p>
        <a:p>
          <a:r>
            <a:rPr lang="en-US" dirty="0" smtClean="0"/>
            <a:t>MSS analysis</a:t>
          </a:r>
          <a:endParaRPr lang="en-US" dirty="0"/>
        </a:p>
      </dgm:t>
    </dgm:pt>
    <dgm:pt modelId="{A4ADEC70-F6A5-4C5B-9797-0FA1F9773333}" type="parTrans" cxnId="{9C740BB7-97DE-4EAE-B587-787689D75CA3}">
      <dgm:prSet/>
      <dgm:spPr/>
      <dgm:t>
        <a:bodyPr/>
        <a:lstStyle/>
        <a:p>
          <a:endParaRPr lang="en-US"/>
        </a:p>
      </dgm:t>
    </dgm:pt>
    <dgm:pt modelId="{50C7F31C-F7A9-451E-89EF-C05828AD980A}" type="sibTrans" cxnId="{9C740BB7-97DE-4EAE-B587-787689D75CA3}">
      <dgm:prSet/>
      <dgm:spPr/>
      <dgm:t>
        <a:bodyPr/>
        <a:lstStyle/>
        <a:p>
          <a:endParaRPr lang="en-US"/>
        </a:p>
      </dgm:t>
    </dgm:pt>
    <dgm:pt modelId="{B16F5554-830D-494E-9073-C0D10439085F}" type="pres">
      <dgm:prSet presAssocID="{CFDB115E-44E9-464B-A871-56F8541E3C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ED312-63BB-4F12-BDBA-575AA69DF572}" type="pres">
      <dgm:prSet presAssocID="{CFDB115E-44E9-464B-A871-56F8541E3CDC}" presName="arrow" presStyleLbl="bgShp" presStyleIdx="0" presStyleCnt="1"/>
      <dgm:spPr/>
    </dgm:pt>
    <dgm:pt modelId="{42BD67B6-7C76-4094-806C-FD161ADD5A88}" type="pres">
      <dgm:prSet presAssocID="{CFDB115E-44E9-464B-A871-56F8541E3CDC}" presName="linearProcess" presStyleCnt="0"/>
      <dgm:spPr/>
    </dgm:pt>
    <dgm:pt modelId="{F99C969D-9E62-45E5-9E23-D39DC9347CE0}" type="pres">
      <dgm:prSet presAssocID="{D4B5E91F-AA4B-4660-807B-B9D6F28D745D}" presName="tex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10175-D045-46F6-956E-0FD290DFA03A}" type="pres">
      <dgm:prSet presAssocID="{ED28A5AD-0E81-49BA-9B3B-A0590F5644E0}" presName="sibTrans" presStyleCnt="0"/>
      <dgm:spPr/>
    </dgm:pt>
    <dgm:pt modelId="{D47C6621-88BD-491B-8E8B-E274912F5B6B}" type="pres">
      <dgm:prSet presAssocID="{2384311E-733F-40FD-BE56-A9E0D16E6AAA}" presName="text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B6AEE-B1B7-4E5F-970F-1D3D4ED3CE6F}" type="pres">
      <dgm:prSet presAssocID="{48EE6DD1-BD32-47C7-AD4B-41A6F00B3370}" presName="sibTrans" presStyleCnt="0"/>
      <dgm:spPr/>
    </dgm:pt>
    <dgm:pt modelId="{3C4F262C-CCD6-4CF0-B6A2-CE75D622B19C}" type="pres">
      <dgm:prSet presAssocID="{6E383D90-09D6-40CD-9AEA-56078E0BA54E}" presName="text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76E7D-18B5-49D3-A3A6-2B794B0D04C9}" type="pres">
      <dgm:prSet presAssocID="{BCAEE5BD-F030-4327-98FC-E528FAF2F4FE}" presName="sibTrans" presStyleCnt="0"/>
      <dgm:spPr/>
    </dgm:pt>
    <dgm:pt modelId="{17771D96-0F73-4C54-96CA-2FA19A71B24F}" type="pres">
      <dgm:prSet presAssocID="{EDB64F20-CAD6-4529-BD5A-87695F6B0135}" presName="text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60E7A-CEBF-4B78-8014-304734A22CAA}" type="pres">
      <dgm:prSet presAssocID="{902F4029-9A98-40DF-90A3-2676C5B1537F}" presName="sibTrans" presStyleCnt="0"/>
      <dgm:spPr/>
    </dgm:pt>
    <dgm:pt modelId="{579CF695-F0ED-49C7-AA0B-0A156901E0D5}" type="pres">
      <dgm:prSet presAssocID="{11E87A60-D45B-44E1-B7A9-20B815A7FCBA}" presName="text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6B55E-E8DA-4A56-A5D7-527009CF659E}" type="pres">
      <dgm:prSet presAssocID="{43009DC3-F216-49DA-A105-7E99B7C60771}" presName="sibTrans" presStyleCnt="0"/>
      <dgm:spPr/>
    </dgm:pt>
    <dgm:pt modelId="{A961DCF7-FC70-4D1B-A945-275AC627D872}" type="pres">
      <dgm:prSet presAssocID="{6907D2ED-27FB-42A9-AAC0-CD3315343624}" presName="text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AF8D1-E048-4DCA-B078-7CEEBC72B664}" type="pres">
      <dgm:prSet presAssocID="{9310D858-7549-44F6-8159-42B409D4B27D}" presName="sibTrans" presStyleCnt="0"/>
      <dgm:spPr/>
    </dgm:pt>
    <dgm:pt modelId="{C47C96C2-9A26-4E2E-8695-AF242806C92F}" type="pres">
      <dgm:prSet presAssocID="{1069774E-3287-4D66-8B16-5E17D22FAA88}" presName="text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FECB0-311C-40AC-B125-153D0473DC04}" type="pres">
      <dgm:prSet presAssocID="{06C8920B-F209-4755-9975-6FA661C7D0D4}" presName="sibTrans" presStyleCnt="0"/>
      <dgm:spPr/>
    </dgm:pt>
    <dgm:pt modelId="{4CA32CAC-D398-440E-A5EA-8003587AE470}" type="pres">
      <dgm:prSet presAssocID="{6938C139-DAC7-4846-9019-D7563814C28C}" presName="text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511DA-383D-4763-B438-2FC7969EE678}" type="pres">
      <dgm:prSet presAssocID="{F132133A-09DE-44B4-AF3D-552EB488AB56}" presName="sibTrans" presStyleCnt="0"/>
      <dgm:spPr/>
    </dgm:pt>
    <dgm:pt modelId="{E94BCE75-1491-4BDA-A719-D9BC85062398}" type="pres">
      <dgm:prSet presAssocID="{BB1F5B6C-52AF-4B7A-B8FE-AAC9DF98535B}" presName="text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4C503-0D44-4D78-BCF3-11CC9F5B26A5}" type="pres">
      <dgm:prSet presAssocID="{5E585123-C6C7-425A-B6A1-82E14BE3AA5C}" presName="sibTrans" presStyleCnt="0"/>
      <dgm:spPr/>
    </dgm:pt>
    <dgm:pt modelId="{0800F4EC-68FC-4D25-ACF7-51698726C238}" type="pres">
      <dgm:prSet presAssocID="{31104B2E-DBA1-4AF3-AD49-942DD2F6D462}" presName="text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60575-6A87-449A-A34B-56AB22F7C90C}" type="pres">
      <dgm:prSet presAssocID="{F7378141-7F80-4EEE-9BCD-168B2216B8CC}" presName="sibTrans" presStyleCnt="0"/>
      <dgm:spPr/>
    </dgm:pt>
    <dgm:pt modelId="{1DBA2223-68A6-4B9E-B262-570E468215F8}" type="pres">
      <dgm:prSet presAssocID="{4A723866-6DDC-4E16-BC3A-EB4E2FE5C9F4}" presName="text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664C1-CA65-4DF8-BFD6-0F7D0F67268C}" type="presOf" srcId="{2384311E-733F-40FD-BE56-A9E0D16E6AAA}" destId="{D47C6621-88BD-491B-8E8B-E274912F5B6B}" srcOrd="0" destOrd="0" presId="urn:microsoft.com/office/officeart/2005/8/layout/hProcess9"/>
    <dgm:cxn modelId="{C3DB2CDA-18EB-4B91-9EAE-A46876651CFA}" srcId="{CFDB115E-44E9-464B-A871-56F8541E3CDC}" destId="{6E383D90-09D6-40CD-9AEA-56078E0BA54E}" srcOrd="2" destOrd="0" parTransId="{6C7CF3DB-799C-46DB-A967-E846C52EE770}" sibTransId="{BCAEE5BD-F030-4327-98FC-E528FAF2F4FE}"/>
    <dgm:cxn modelId="{905B5160-AEF9-40D8-83C8-F83E415D60E7}" type="presOf" srcId="{CFDB115E-44E9-464B-A871-56F8541E3CDC}" destId="{B16F5554-830D-494E-9073-C0D10439085F}" srcOrd="0" destOrd="0" presId="urn:microsoft.com/office/officeart/2005/8/layout/hProcess9"/>
    <dgm:cxn modelId="{60905342-1D79-40B1-9479-A520DFB222E6}" srcId="{CFDB115E-44E9-464B-A871-56F8541E3CDC}" destId="{BB1F5B6C-52AF-4B7A-B8FE-AAC9DF98535B}" srcOrd="8" destOrd="0" parTransId="{CDB80690-CC80-469F-A493-14260001733B}" sibTransId="{5E585123-C6C7-425A-B6A1-82E14BE3AA5C}"/>
    <dgm:cxn modelId="{D5B31738-BC92-45D1-8B7B-E166F90E724F}" srcId="{CFDB115E-44E9-464B-A871-56F8541E3CDC}" destId="{31104B2E-DBA1-4AF3-AD49-942DD2F6D462}" srcOrd="9" destOrd="0" parTransId="{D111942B-83F2-48C3-8535-3DBDD602CEBF}" sibTransId="{F7378141-7F80-4EEE-9BCD-168B2216B8CC}"/>
    <dgm:cxn modelId="{41265CDB-199C-419A-9F1E-E00B89BAB940}" type="presOf" srcId="{D4B5E91F-AA4B-4660-807B-B9D6F28D745D}" destId="{F99C969D-9E62-45E5-9E23-D39DC9347CE0}" srcOrd="0" destOrd="0" presId="urn:microsoft.com/office/officeart/2005/8/layout/hProcess9"/>
    <dgm:cxn modelId="{6D32BEA1-C146-471A-BDFD-B03CAFD2E2E3}" type="presOf" srcId="{EDB64F20-CAD6-4529-BD5A-87695F6B0135}" destId="{17771D96-0F73-4C54-96CA-2FA19A71B24F}" srcOrd="0" destOrd="0" presId="urn:microsoft.com/office/officeart/2005/8/layout/hProcess9"/>
    <dgm:cxn modelId="{3929CE73-E0CB-458E-B3E1-826EED9367FA}" srcId="{CFDB115E-44E9-464B-A871-56F8541E3CDC}" destId="{6907D2ED-27FB-42A9-AAC0-CD3315343624}" srcOrd="5" destOrd="0" parTransId="{18DFC6FF-048A-4C95-A150-C35C1EF02406}" sibTransId="{9310D858-7549-44F6-8159-42B409D4B27D}"/>
    <dgm:cxn modelId="{EA277879-50BE-48D6-98DE-AB89A0806055}" type="presOf" srcId="{6938C139-DAC7-4846-9019-D7563814C28C}" destId="{4CA32CAC-D398-440E-A5EA-8003587AE470}" srcOrd="0" destOrd="0" presId="urn:microsoft.com/office/officeart/2005/8/layout/hProcess9"/>
    <dgm:cxn modelId="{315E3E46-EF9B-4D53-A7D6-64256D671C0D}" srcId="{CFDB115E-44E9-464B-A871-56F8541E3CDC}" destId="{6938C139-DAC7-4846-9019-D7563814C28C}" srcOrd="7" destOrd="0" parTransId="{B9B67E7E-81A4-4EDD-AD7B-E483A085A2DC}" sibTransId="{F132133A-09DE-44B4-AF3D-552EB488AB56}"/>
    <dgm:cxn modelId="{34003E28-858D-433F-BF64-8FEC9F0BE8A4}" srcId="{CFDB115E-44E9-464B-A871-56F8541E3CDC}" destId="{D4B5E91F-AA4B-4660-807B-B9D6F28D745D}" srcOrd="0" destOrd="0" parTransId="{7CFEBE89-FCB5-4324-97D4-2555A09A9E22}" sibTransId="{ED28A5AD-0E81-49BA-9B3B-A0590F5644E0}"/>
    <dgm:cxn modelId="{9C740BB7-97DE-4EAE-B587-787689D75CA3}" srcId="{CFDB115E-44E9-464B-A871-56F8541E3CDC}" destId="{4A723866-6DDC-4E16-BC3A-EB4E2FE5C9F4}" srcOrd="10" destOrd="0" parTransId="{A4ADEC70-F6A5-4C5B-9797-0FA1F9773333}" sibTransId="{50C7F31C-F7A9-451E-89EF-C05828AD980A}"/>
    <dgm:cxn modelId="{FCA947AB-8832-4486-A2EA-99CF05450BF8}" type="presOf" srcId="{BB1F5B6C-52AF-4B7A-B8FE-AAC9DF98535B}" destId="{E94BCE75-1491-4BDA-A719-D9BC85062398}" srcOrd="0" destOrd="0" presId="urn:microsoft.com/office/officeart/2005/8/layout/hProcess9"/>
    <dgm:cxn modelId="{0E35AF0F-EE4A-4A84-A4B7-A3023BE3D9A4}" srcId="{CFDB115E-44E9-464B-A871-56F8541E3CDC}" destId="{2384311E-733F-40FD-BE56-A9E0D16E6AAA}" srcOrd="1" destOrd="0" parTransId="{088D2FB0-0343-4F84-A4F6-303AF49CD0CF}" sibTransId="{48EE6DD1-BD32-47C7-AD4B-41A6F00B3370}"/>
    <dgm:cxn modelId="{156420F7-F9A5-43BE-B4A6-E37F4FF72F8E}" type="presOf" srcId="{6E383D90-09D6-40CD-9AEA-56078E0BA54E}" destId="{3C4F262C-CCD6-4CF0-B6A2-CE75D622B19C}" srcOrd="0" destOrd="0" presId="urn:microsoft.com/office/officeart/2005/8/layout/hProcess9"/>
    <dgm:cxn modelId="{E96E4684-2A90-46C6-BF83-6A04F587409D}" srcId="{CFDB115E-44E9-464B-A871-56F8541E3CDC}" destId="{1069774E-3287-4D66-8B16-5E17D22FAA88}" srcOrd="6" destOrd="0" parTransId="{F6501FF4-2711-442B-A5BE-4B019FA44B8C}" sibTransId="{06C8920B-F209-4755-9975-6FA661C7D0D4}"/>
    <dgm:cxn modelId="{816E1847-7812-45AE-AC10-2F948FAABF36}" type="presOf" srcId="{11E87A60-D45B-44E1-B7A9-20B815A7FCBA}" destId="{579CF695-F0ED-49C7-AA0B-0A156901E0D5}" srcOrd="0" destOrd="0" presId="urn:microsoft.com/office/officeart/2005/8/layout/hProcess9"/>
    <dgm:cxn modelId="{49B53933-5ABA-463F-8B84-A2B0454B86E8}" type="presOf" srcId="{1069774E-3287-4D66-8B16-5E17D22FAA88}" destId="{C47C96C2-9A26-4E2E-8695-AF242806C92F}" srcOrd="0" destOrd="0" presId="urn:microsoft.com/office/officeart/2005/8/layout/hProcess9"/>
    <dgm:cxn modelId="{72ED4B6D-A931-43C3-BDD7-AE5A910AAAAC}" srcId="{CFDB115E-44E9-464B-A871-56F8541E3CDC}" destId="{11E87A60-D45B-44E1-B7A9-20B815A7FCBA}" srcOrd="4" destOrd="0" parTransId="{C7879A69-893B-40FF-84D2-E89582AA5EFD}" sibTransId="{43009DC3-F216-49DA-A105-7E99B7C60771}"/>
    <dgm:cxn modelId="{FAD5409A-2422-401D-A4B8-98F0F9E76084}" type="presOf" srcId="{4A723866-6DDC-4E16-BC3A-EB4E2FE5C9F4}" destId="{1DBA2223-68A6-4B9E-B262-570E468215F8}" srcOrd="0" destOrd="0" presId="urn:microsoft.com/office/officeart/2005/8/layout/hProcess9"/>
    <dgm:cxn modelId="{C202BE9E-536F-4A45-AE2F-D9ECA1B8B757}" srcId="{CFDB115E-44E9-464B-A871-56F8541E3CDC}" destId="{EDB64F20-CAD6-4529-BD5A-87695F6B0135}" srcOrd="3" destOrd="0" parTransId="{6D1DC5D7-C135-483D-89B9-9DEC7F88F947}" sibTransId="{902F4029-9A98-40DF-90A3-2676C5B1537F}"/>
    <dgm:cxn modelId="{5554A398-EAFB-438F-B351-AD75AB1EBC3B}" type="presOf" srcId="{6907D2ED-27FB-42A9-AAC0-CD3315343624}" destId="{A961DCF7-FC70-4D1B-A945-275AC627D872}" srcOrd="0" destOrd="0" presId="urn:microsoft.com/office/officeart/2005/8/layout/hProcess9"/>
    <dgm:cxn modelId="{9E4138FF-6FD1-4D95-AB92-4A4B39CABFD3}" type="presOf" srcId="{31104B2E-DBA1-4AF3-AD49-942DD2F6D462}" destId="{0800F4EC-68FC-4D25-ACF7-51698726C238}" srcOrd="0" destOrd="0" presId="urn:microsoft.com/office/officeart/2005/8/layout/hProcess9"/>
    <dgm:cxn modelId="{06EA5A65-70DD-4062-80E4-6166CF28B29B}" type="presParOf" srcId="{B16F5554-830D-494E-9073-C0D10439085F}" destId="{037ED312-63BB-4F12-BDBA-575AA69DF572}" srcOrd="0" destOrd="0" presId="urn:microsoft.com/office/officeart/2005/8/layout/hProcess9"/>
    <dgm:cxn modelId="{6E7AE589-0515-46F0-A67D-FA3CD74AA070}" type="presParOf" srcId="{B16F5554-830D-494E-9073-C0D10439085F}" destId="{42BD67B6-7C76-4094-806C-FD161ADD5A88}" srcOrd="1" destOrd="0" presId="urn:microsoft.com/office/officeart/2005/8/layout/hProcess9"/>
    <dgm:cxn modelId="{BDFF7846-98BB-4CF4-A879-40E4B22314AF}" type="presParOf" srcId="{42BD67B6-7C76-4094-806C-FD161ADD5A88}" destId="{F99C969D-9E62-45E5-9E23-D39DC9347CE0}" srcOrd="0" destOrd="0" presId="urn:microsoft.com/office/officeart/2005/8/layout/hProcess9"/>
    <dgm:cxn modelId="{C09AD188-76BB-4B17-AEF2-EC84532286B9}" type="presParOf" srcId="{42BD67B6-7C76-4094-806C-FD161ADD5A88}" destId="{8EE10175-D045-46F6-956E-0FD290DFA03A}" srcOrd="1" destOrd="0" presId="urn:microsoft.com/office/officeart/2005/8/layout/hProcess9"/>
    <dgm:cxn modelId="{E7572679-F5D3-426E-8B24-AC314EF4C670}" type="presParOf" srcId="{42BD67B6-7C76-4094-806C-FD161ADD5A88}" destId="{D47C6621-88BD-491B-8E8B-E274912F5B6B}" srcOrd="2" destOrd="0" presId="urn:microsoft.com/office/officeart/2005/8/layout/hProcess9"/>
    <dgm:cxn modelId="{B64DDF0B-03F2-46EB-8DA8-7875CC420F05}" type="presParOf" srcId="{42BD67B6-7C76-4094-806C-FD161ADD5A88}" destId="{8E4B6AEE-B1B7-4E5F-970F-1D3D4ED3CE6F}" srcOrd="3" destOrd="0" presId="urn:microsoft.com/office/officeart/2005/8/layout/hProcess9"/>
    <dgm:cxn modelId="{8E26DAD1-F4D1-4867-BB7D-8EDBF5301CF5}" type="presParOf" srcId="{42BD67B6-7C76-4094-806C-FD161ADD5A88}" destId="{3C4F262C-CCD6-4CF0-B6A2-CE75D622B19C}" srcOrd="4" destOrd="0" presId="urn:microsoft.com/office/officeart/2005/8/layout/hProcess9"/>
    <dgm:cxn modelId="{D03DD7C8-2391-467E-B55D-376665D7037D}" type="presParOf" srcId="{42BD67B6-7C76-4094-806C-FD161ADD5A88}" destId="{93E76E7D-18B5-49D3-A3A6-2B794B0D04C9}" srcOrd="5" destOrd="0" presId="urn:microsoft.com/office/officeart/2005/8/layout/hProcess9"/>
    <dgm:cxn modelId="{72A636C6-8694-4A1A-8487-383032976135}" type="presParOf" srcId="{42BD67B6-7C76-4094-806C-FD161ADD5A88}" destId="{17771D96-0F73-4C54-96CA-2FA19A71B24F}" srcOrd="6" destOrd="0" presId="urn:microsoft.com/office/officeart/2005/8/layout/hProcess9"/>
    <dgm:cxn modelId="{BC262DE5-F39B-4468-AADE-43F47D074987}" type="presParOf" srcId="{42BD67B6-7C76-4094-806C-FD161ADD5A88}" destId="{41560E7A-CEBF-4B78-8014-304734A22CAA}" srcOrd="7" destOrd="0" presId="urn:microsoft.com/office/officeart/2005/8/layout/hProcess9"/>
    <dgm:cxn modelId="{C513737A-EF98-4F8C-B0D5-4226AA6EDC1F}" type="presParOf" srcId="{42BD67B6-7C76-4094-806C-FD161ADD5A88}" destId="{579CF695-F0ED-49C7-AA0B-0A156901E0D5}" srcOrd="8" destOrd="0" presId="urn:microsoft.com/office/officeart/2005/8/layout/hProcess9"/>
    <dgm:cxn modelId="{97430218-FE42-46FE-86F2-612C859E63D5}" type="presParOf" srcId="{42BD67B6-7C76-4094-806C-FD161ADD5A88}" destId="{3156B55E-E8DA-4A56-A5D7-527009CF659E}" srcOrd="9" destOrd="0" presId="urn:microsoft.com/office/officeart/2005/8/layout/hProcess9"/>
    <dgm:cxn modelId="{4D16D969-C1F6-42D4-B63E-85555A2E2C1A}" type="presParOf" srcId="{42BD67B6-7C76-4094-806C-FD161ADD5A88}" destId="{A961DCF7-FC70-4D1B-A945-275AC627D872}" srcOrd="10" destOrd="0" presId="urn:microsoft.com/office/officeart/2005/8/layout/hProcess9"/>
    <dgm:cxn modelId="{FEE8C95D-D58D-4092-99DE-C38D08285627}" type="presParOf" srcId="{42BD67B6-7C76-4094-806C-FD161ADD5A88}" destId="{B13AF8D1-E048-4DCA-B078-7CEEBC72B664}" srcOrd="11" destOrd="0" presId="urn:microsoft.com/office/officeart/2005/8/layout/hProcess9"/>
    <dgm:cxn modelId="{7ED5F226-E653-4B8A-BB94-82659F71227C}" type="presParOf" srcId="{42BD67B6-7C76-4094-806C-FD161ADD5A88}" destId="{C47C96C2-9A26-4E2E-8695-AF242806C92F}" srcOrd="12" destOrd="0" presId="urn:microsoft.com/office/officeart/2005/8/layout/hProcess9"/>
    <dgm:cxn modelId="{B2244EDA-776A-4689-B420-AF96684FCBA5}" type="presParOf" srcId="{42BD67B6-7C76-4094-806C-FD161ADD5A88}" destId="{60AFECB0-311C-40AC-B125-153D0473DC04}" srcOrd="13" destOrd="0" presId="urn:microsoft.com/office/officeart/2005/8/layout/hProcess9"/>
    <dgm:cxn modelId="{F6B1AC47-82D5-48C5-BB75-EAB998E3FD2E}" type="presParOf" srcId="{42BD67B6-7C76-4094-806C-FD161ADD5A88}" destId="{4CA32CAC-D398-440E-A5EA-8003587AE470}" srcOrd="14" destOrd="0" presId="urn:microsoft.com/office/officeart/2005/8/layout/hProcess9"/>
    <dgm:cxn modelId="{79554AFD-6648-47B7-9C5A-58C546B34D92}" type="presParOf" srcId="{42BD67B6-7C76-4094-806C-FD161ADD5A88}" destId="{797511DA-383D-4763-B438-2FC7969EE678}" srcOrd="15" destOrd="0" presId="urn:microsoft.com/office/officeart/2005/8/layout/hProcess9"/>
    <dgm:cxn modelId="{D796D765-C2B1-423E-B346-D19022B9E920}" type="presParOf" srcId="{42BD67B6-7C76-4094-806C-FD161ADD5A88}" destId="{E94BCE75-1491-4BDA-A719-D9BC85062398}" srcOrd="16" destOrd="0" presId="urn:microsoft.com/office/officeart/2005/8/layout/hProcess9"/>
    <dgm:cxn modelId="{5B9B9184-7832-4669-A9AD-589FEA31DDB5}" type="presParOf" srcId="{42BD67B6-7C76-4094-806C-FD161ADD5A88}" destId="{6C74C503-0D44-4D78-BCF3-11CC9F5B26A5}" srcOrd="17" destOrd="0" presId="urn:microsoft.com/office/officeart/2005/8/layout/hProcess9"/>
    <dgm:cxn modelId="{C828A222-DBCB-4E71-85DB-C23A1659E4FB}" type="presParOf" srcId="{42BD67B6-7C76-4094-806C-FD161ADD5A88}" destId="{0800F4EC-68FC-4D25-ACF7-51698726C238}" srcOrd="18" destOrd="0" presId="urn:microsoft.com/office/officeart/2005/8/layout/hProcess9"/>
    <dgm:cxn modelId="{AA11835B-A1C2-47B7-A577-F9C025B303BB}" type="presParOf" srcId="{42BD67B6-7C76-4094-806C-FD161ADD5A88}" destId="{CA560575-6A87-449A-A34B-56AB22F7C90C}" srcOrd="19" destOrd="0" presId="urn:microsoft.com/office/officeart/2005/8/layout/hProcess9"/>
    <dgm:cxn modelId="{521B5D33-AAE7-45B0-945B-A779093856C4}" type="presParOf" srcId="{42BD67B6-7C76-4094-806C-FD161ADD5A88}" destId="{1DBA2223-68A6-4B9E-B262-570E468215F8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35F7E-2C03-439D-91B9-2303FE8309D6}" type="doc">
      <dgm:prSet loTypeId="urn:microsoft.com/office/officeart/2005/8/layout/hList1" loCatId="list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F1BB196-5033-41E1-A255-A9CB5F207AC1}">
      <dgm:prSet phldrT="[Text]" custT="1"/>
      <dgm:spPr/>
      <dgm:t>
        <a:bodyPr/>
        <a:lstStyle/>
        <a:p>
          <a:endParaRPr lang="en-US" sz="2800" b="1" dirty="0"/>
        </a:p>
      </dgm:t>
    </dgm:pt>
    <dgm:pt modelId="{B8789A5A-DF9F-4B62-8DDE-E7336E80A66A}" type="parTrans" cxnId="{6DAD2FBB-8DC6-478D-8B39-80CCE6D0F5C3}">
      <dgm:prSet/>
      <dgm:spPr/>
      <dgm:t>
        <a:bodyPr/>
        <a:lstStyle/>
        <a:p>
          <a:endParaRPr lang="en-US"/>
        </a:p>
      </dgm:t>
    </dgm:pt>
    <dgm:pt modelId="{22F1CF2E-1451-4409-90A2-835EBAB99F38}" type="sibTrans" cxnId="{6DAD2FBB-8DC6-478D-8B39-80CCE6D0F5C3}">
      <dgm:prSet/>
      <dgm:spPr/>
      <dgm:t>
        <a:bodyPr/>
        <a:lstStyle/>
        <a:p>
          <a:endParaRPr lang="en-US"/>
        </a:p>
      </dgm:t>
    </dgm:pt>
    <dgm:pt modelId="{7BCD835D-215D-44EF-9B2B-ECE00DDE024D}">
      <dgm:prSet phldrT="[Text]"/>
      <dgm:spPr/>
      <dgm:t>
        <a:bodyPr/>
        <a:lstStyle/>
        <a:p>
          <a:r>
            <a:rPr lang="en-US" dirty="0" smtClean="0"/>
            <a:t>Training to identify sexual exploitation</a:t>
          </a:r>
          <a:endParaRPr lang="en-US" dirty="0"/>
        </a:p>
      </dgm:t>
    </dgm:pt>
    <dgm:pt modelId="{522D68FE-D8D0-46DF-97CA-912A225E719E}" type="parTrans" cxnId="{F1BA62B6-6C28-4551-B452-08C2CBFE1C32}">
      <dgm:prSet/>
      <dgm:spPr/>
      <dgm:t>
        <a:bodyPr/>
        <a:lstStyle/>
        <a:p>
          <a:endParaRPr lang="en-US"/>
        </a:p>
      </dgm:t>
    </dgm:pt>
    <dgm:pt modelId="{C0358326-C84A-469F-BA30-0F3BE67212D7}" type="sibTrans" cxnId="{F1BA62B6-6C28-4551-B452-08C2CBFE1C32}">
      <dgm:prSet/>
      <dgm:spPr/>
      <dgm:t>
        <a:bodyPr/>
        <a:lstStyle/>
        <a:p>
          <a:endParaRPr lang="en-US"/>
        </a:p>
      </dgm:t>
    </dgm:pt>
    <dgm:pt modelId="{2CE6AEA9-E5A0-4348-875C-8D52BD907FA6}">
      <dgm:prSet phldrT="[Text]" custT="1"/>
      <dgm:spPr/>
      <dgm:t>
        <a:bodyPr/>
        <a:lstStyle/>
        <a:p>
          <a:endParaRPr lang="en-US" sz="2800" b="1" dirty="0"/>
        </a:p>
      </dgm:t>
    </dgm:pt>
    <dgm:pt modelId="{F2A686F3-5E71-4B7C-BC41-4C92E69AFFF8}" type="parTrans" cxnId="{69F79102-97A5-49DA-8A22-5E3EF9A9366B}">
      <dgm:prSet/>
      <dgm:spPr/>
      <dgm:t>
        <a:bodyPr/>
        <a:lstStyle/>
        <a:p>
          <a:endParaRPr lang="en-US"/>
        </a:p>
      </dgm:t>
    </dgm:pt>
    <dgm:pt modelId="{AF4F4D94-E5D6-4C88-936D-BD51F4CD7800}" type="sibTrans" cxnId="{69F79102-97A5-49DA-8A22-5E3EF9A9366B}">
      <dgm:prSet/>
      <dgm:spPr/>
      <dgm:t>
        <a:bodyPr/>
        <a:lstStyle/>
        <a:p>
          <a:endParaRPr lang="en-US"/>
        </a:p>
      </dgm:t>
    </dgm:pt>
    <dgm:pt modelId="{39F78A1A-C9B8-4D6B-9AF9-7A85B02A5315}">
      <dgm:prSet phldrT="[Text]"/>
      <dgm:spPr/>
      <dgm:t>
        <a:bodyPr/>
        <a:lstStyle/>
        <a:p>
          <a:r>
            <a:rPr lang="en-US" dirty="0" smtClean="0"/>
            <a:t>Services are offered statewide</a:t>
          </a:r>
          <a:endParaRPr lang="en-US" dirty="0"/>
        </a:p>
      </dgm:t>
    </dgm:pt>
    <dgm:pt modelId="{9972C939-2B86-4508-86B8-335E49DA2CC1}" type="parTrans" cxnId="{A3E80741-ED5D-4F42-8CB1-23309AB30D3A}">
      <dgm:prSet/>
      <dgm:spPr/>
      <dgm:t>
        <a:bodyPr/>
        <a:lstStyle/>
        <a:p>
          <a:endParaRPr lang="en-US"/>
        </a:p>
      </dgm:t>
    </dgm:pt>
    <dgm:pt modelId="{EE2DF7B3-4F5F-4533-AAE1-CAD593AED952}" type="sibTrans" cxnId="{A3E80741-ED5D-4F42-8CB1-23309AB30D3A}">
      <dgm:prSet/>
      <dgm:spPr/>
      <dgm:t>
        <a:bodyPr/>
        <a:lstStyle/>
        <a:p>
          <a:endParaRPr lang="en-US"/>
        </a:p>
      </dgm:t>
    </dgm:pt>
    <dgm:pt modelId="{52D799C7-1A97-440D-8FD4-EE8EA8FBFFA3}">
      <dgm:prSet/>
      <dgm:spPr/>
      <dgm:t>
        <a:bodyPr/>
        <a:lstStyle/>
        <a:p>
          <a:r>
            <a:rPr lang="en-US" dirty="0" smtClean="0"/>
            <a:t>Youth have a right to privacy and self-determination</a:t>
          </a:r>
          <a:endParaRPr lang="en-US" dirty="0"/>
        </a:p>
      </dgm:t>
    </dgm:pt>
    <dgm:pt modelId="{3780A2EC-614D-425E-9E61-42084307F0AE}" type="parTrans" cxnId="{C4FE6784-7154-4AB1-B98D-0E33FD148F53}">
      <dgm:prSet/>
      <dgm:spPr/>
      <dgm:t>
        <a:bodyPr/>
        <a:lstStyle/>
        <a:p>
          <a:endParaRPr lang="en-US"/>
        </a:p>
      </dgm:t>
    </dgm:pt>
    <dgm:pt modelId="{F96C4A7F-11E3-4DBB-B89A-AFBE3FA99EA2}" type="sibTrans" cxnId="{C4FE6784-7154-4AB1-B98D-0E33FD148F53}">
      <dgm:prSet/>
      <dgm:spPr/>
      <dgm:t>
        <a:bodyPr/>
        <a:lstStyle/>
        <a:p>
          <a:endParaRPr lang="en-US"/>
        </a:p>
      </dgm:t>
    </dgm:pt>
    <dgm:pt modelId="{E211558C-8377-458E-9D76-2433E8B9EABB}">
      <dgm:prSet phldrT="[Text]"/>
      <dgm:spPr/>
      <dgm:t>
        <a:bodyPr/>
        <a:lstStyle/>
        <a:p>
          <a:r>
            <a:rPr lang="en-US" dirty="0" smtClean="0"/>
            <a:t>Youth who are sexually exploited are victims of crime</a:t>
          </a:r>
          <a:endParaRPr lang="en-US" dirty="0"/>
        </a:p>
      </dgm:t>
    </dgm:pt>
    <dgm:pt modelId="{2FBB7EDE-E706-4CD2-A70F-0E6734EFB07C}" type="parTrans" cxnId="{9BBE2CC9-F78B-401C-B862-B415EF90C9D7}">
      <dgm:prSet/>
      <dgm:spPr/>
      <dgm:t>
        <a:bodyPr/>
        <a:lstStyle/>
        <a:p>
          <a:endParaRPr lang="en-US"/>
        </a:p>
      </dgm:t>
    </dgm:pt>
    <dgm:pt modelId="{66265EFC-8CD9-4EE7-A477-06109B9B7CEC}" type="sibTrans" cxnId="{9BBE2CC9-F78B-401C-B862-B415EF90C9D7}">
      <dgm:prSet/>
      <dgm:spPr/>
      <dgm:t>
        <a:bodyPr/>
        <a:lstStyle/>
        <a:p>
          <a:endParaRPr lang="en-US"/>
        </a:p>
      </dgm:t>
    </dgm:pt>
    <dgm:pt modelId="{321BA1C5-747E-4FB6-B0C3-D0955F02F27F}">
      <dgm:prSet phldrT="[Text]"/>
      <dgm:spPr/>
      <dgm:t>
        <a:bodyPr/>
        <a:lstStyle/>
        <a:p>
          <a:r>
            <a:rPr lang="en-US" dirty="0" smtClean="0"/>
            <a:t>Victims should not feel afraid, isolated or trapped</a:t>
          </a:r>
          <a:endParaRPr lang="en-US" dirty="0"/>
        </a:p>
      </dgm:t>
    </dgm:pt>
    <dgm:pt modelId="{C134A315-909E-4A1C-A0A2-BA6384A554D6}" type="parTrans" cxnId="{1E429B9F-0D51-42A2-B748-E21766BA9261}">
      <dgm:prSet/>
      <dgm:spPr/>
      <dgm:t>
        <a:bodyPr/>
        <a:lstStyle/>
        <a:p>
          <a:endParaRPr lang="en-US"/>
        </a:p>
      </dgm:t>
    </dgm:pt>
    <dgm:pt modelId="{AEE3F525-2608-4BF7-B19E-B52CC67CED2F}" type="sibTrans" cxnId="{1E429B9F-0D51-42A2-B748-E21766BA9261}">
      <dgm:prSet/>
      <dgm:spPr/>
      <dgm:t>
        <a:bodyPr/>
        <a:lstStyle/>
        <a:p>
          <a:endParaRPr lang="en-US"/>
        </a:p>
      </dgm:t>
    </dgm:pt>
    <dgm:pt modelId="{637B0A57-CA77-4728-877E-52B40D3AF1F5}">
      <dgm:prSet phldrT="[Text]"/>
      <dgm:spPr/>
      <dgm:t>
        <a:bodyPr/>
        <a:lstStyle/>
        <a:p>
          <a:r>
            <a:rPr lang="en-US" dirty="0" smtClean="0"/>
            <a:t>Trauma-informed care</a:t>
          </a:r>
          <a:endParaRPr lang="en-US" dirty="0"/>
        </a:p>
      </dgm:t>
    </dgm:pt>
    <dgm:pt modelId="{810F7192-FFFF-4266-98C3-7C0D37996CB2}" type="parTrans" cxnId="{302F583A-792B-46EA-BE2A-14DE515BEC7B}">
      <dgm:prSet/>
      <dgm:spPr/>
      <dgm:t>
        <a:bodyPr/>
        <a:lstStyle/>
        <a:p>
          <a:endParaRPr lang="en-US"/>
        </a:p>
      </dgm:t>
    </dgm:pt>
    <dgm:pt modelId="{40A18ABB-B5B8-43C5-B370-0C4D6B1A9B99}" type="sibTrans" cxnId="{302F583A-792B-46EA-BE2A-14DE515BEC7B}">
      <dgm:prSet/>
      <dgm:spPr/>
      <dgm:t>
        <a:bodyPr/>
        <a:lstStyle/>
        <a:p>
          <a:endParaRPr lang="en-US"/>
        </a:p>
      </dgm:t>
    </dgm:pt>
    <dgm:pt modelId="{FD60AD3B-301A-4718-9A20-4E9B390549B9}">
      <dgm:prSet phldrT="[Text]"/>
      <dgm:spPr/>
      <dgm:t>
        <a:bodyPr/>
        <a:lstStyle/>
        <a:p>
          <a:r>
            <a:rPr lang="en-US" dirty="0" smtClean="0"/>
            <a:t>Services that are responsive to the needs of individual youth</a:t>
          </a:r>
          <a:endParaRPr lang="en-US" dirty="0"/>
        </a:p>
      </dgm:t>
    </dgm:pt>
    <dgm:pt modelId="{97ECD1B2-BBE3-4FF7-AC71-C90A470F62FC}" type="parTrans" cxnId="{653C12AE-EBFC-434B-AE6F-CE014D4E628C}">
      <dgm:prSet/>
      <dgm:spPr/>
      <dgm:t>
        <a:bodyPr/>
        <a:lstStyle/>
        <a:p>
          <a:endParaRPr lang="en-US"/>
        </a:p>
      </dgm:t>
    </dgm:pt>
    <dgm:pt modelId="{6A7E1C5E-0965-42DD-A291-2838A94F7C23}" type="sibTrans" cxnId="{653C12AE-EBFC-434B-AE6F-CE014D4E628C}">
      <dgm:prSet/>
      <dgm:spPr/>
      <dgm:t>
        <a:bodyPr/>
        <a:lstStyle/>
        <a:p>
          <a:endParaRPr lang="en-US"/>
        </a:p>
      </dgm:t>
    </dgm:pt>
    <dgm:pt modelId="{7B6AC393-308B-4FF9-927C-D554D3D0C417}">
      <dgm:prSet/>
      <dgm:spPr/>
      <dgm:t>
        <a:bodyPr/>
        <a:lstStyle/>
        <a:p>
          <a:r>
            <a:rPr lang="en-US" dirty="0" smtClean="0"/>
            <a:t>Positive youth development principles</a:t>
          </a:r>
          <a:endParaRPr lang="en-US" dirty="0"/>
        </a:p>
      </dgm:t>
    </dgm:pt>
    <dgm:pt modelId="{2F1500E6-5BDD-4485-8D57-41B48C49969D}" type="parTrans" cxnId="{FB3BBFE6-9EC5-44CC-84FD-3932F1DFCD1D}">
      <dgm:prSet/>
      <dgm:spPr/>
      <dgm:t>
        <a:bodyPr/>
        <a:lstStyle/>
        <a:p>
          <a:endParaRPr lang="en-US"/>
        </a:p>
      </dgm:t>
    </dgm:pt>
    <dgm:pt modelId="{74F63EED-EBF2-4100-87FE-CEFE3FDB1658}" type="sibTrans" cxnId="{FB3BBFE6-9EC5-44CC-84FD-3932F1DFCD1D}">
      <dgm:prSet/>
      <dgm:spPr/>
      <dgm:t>
        <a:bodyPr/>
        <a:lstStyle/>
        <a:p>
          <a:endParaRPr lang="en-US"/>
        </a:p>
      </dgm:t>
    </dgm:pt>
    <dgm:pt modelId="{1E9E6D17-206A-431C-A70D-7AE2260E6E67}">
      <dgm:prSet/>
      <dgm:spPr/>
      <dgm:t>
        <a:bodyPr/>
        <a:lstStyle/>
        <a:p>
          <a:r>
            <a:rPr lang="en-US" dirty="0" smtClean="0"/>
            <a:t>Sexual exploitation can be prevented</a:t>
          </a:r>
          <a:endParaRPr lang="en-US" dirty="0"/>
        </a:p>
      </dgm:t>
    </dgm:pt>
    <dgm:pt modelId="{FB1315F0-2FA5-475C-87B6-26D34D0F7B56}" type="parTrans" cxnId="{628038B7-5622-43EF-8302-A1BE3CBF04E7}">
      <dgm:prSet/>
      <dgm:spPr/>
      <dgm:t>
        <a:bodyPr/>
        <a:lstStyle/>
        <a:p>
          <a:endParaRPr lang="en-US"/>
        </a:p>
      </dgm:t>
    </dgm:pt>
    <dgm:pt modelId="{9B31DFBF-AF70-4E88-9604-871EE6461E29}" type="sibTrans" cxnId="{628038B7-5622-43EF-8302-A1BE3CBF04E7}">
      <dgm:prSet/>
      <dgm:spPr/>
      <dgm:t>
        <a:bodyPr/>
        <a:lstStyle/>
        <a:p>
          <a:endParaRPr lang="en-US"/>
        </a:p>
      </dgm:t>
    </dgm:pt>
    <dgm:pt modelId="{2B812B4F-BBBF-4BDC-B75F-2C641218FD75}" type="pres">
      <dgm:prSet presAssocID="{19235F7E-2C03-439D-91B9-2303FE8309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F462-0E18-417C-A3B8-B6AE8A1D8A0F}" type="pres">
      <dgm:prSet presAssocID="{3F1BB196-5033-41E1-A255-A9CB5F207AC1}" presName="composite" presStyleCnt="0"/>
      <dgm:spPr/>
      <dgm:t>
        <a:bodyPr/>
        <a:lstStyle/>
        <a:p>
          <a:endParaRPr lang="en-US"/>
        </a:p>
      </dgm:t>
    </dgm:pt>
    <dgm:pt modelId="{AD0CF6CC-4504-491C-BBFC-1E7CA3783B62}" type="pres">
      <dgm:prSet presAssocID="{3F1BB196-5033-41E1-A255-A9CB5F207AC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375FC-0E4B-456F-ABB2-7E73264018B4}" type="pres">
      <dgm:prSet presAssocID="{3F1BB196-5033-41E1-A255-A9CB5F207AC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8318B-451E-4486-B00E-45444A81C21F}" type="pres">
      <dgm:prSet presAssocID="{22F1CF2E-1451-4409-90A2-835EBAB99F38}" presName="space" presStyleCnt="0"/>
      <dgm:spPr/>
      <dgm:t>
        <a:bodyPr/>
        <a:lstStyle/>
        <a:p>
          <a:endParaRPr lang="en-US"/>
        </a:p>
      </dgm:t>
    </dgm:pt>
    <dgm:pt modelId="{9954238F-CDAA-447E-BA4F-78B8AFC5A3C2}" type="pres">
      <dgm:prSet presAssocID="{2CE6AEA9-E5A0-4348-875C-8D52BD907FA6}" presName="composite" presStyleCnt="0"/>
      <dgm:spPr/>
      <dgm:t>
        <a:bodyPr/>
        <a:lstStyle/>
        <a:p>
          <a:endParaRPr lang="en-US"/>
        </a:p>
      </dgm:t>
    </dgm:pt>
    <dgm:pt modelId="{C8DCA38E-4FCB-400E-AAAB-2B6FF0EC3D92}" type="pres">
      <dgm:prSet presAssocID="{2CE6AEA9-E5A0-4348-875C-8D52BD907F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6AC16-31A7-406B-8E92-BB45AE30ECC0}" type="pres">
      <dgm:prSet presAssocID="{2CE6AEA9-E5A0-4348-875C-8D52BD907F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C12AE-EBFC-434B-AE6F-CE014D4E628C}" srcId="{3F1BB196-5033-41E1-A255-A9CB5F207AC1}" destId="{FD60AD3B-301A-4718-9A20-4E9B390549B9}" srcOrd="4" destOrd="0" parTransId="{97ECD1B2-BBE3-4FF7-AC71-C90A470F62FC}" sibTransId="{6A7E1C5E-0965-42DD-A291-2838A94F7C23}"/>
    <dgm:cxn modelId="{1E429B9F-0D51-42A2-B748-E21766BA9261}" srcId="{3F1BB196-5033-41E1-A255-A9CB5F207AC1}" destId="{321BA1C5-747E-4FB6-B0C3-D0955F02F27F}" srcOrd="2" destOrd="0" parTransId="{C134A315-909E-4A1C-A0A2-BA6384A554D6}" sibTransId="{AEE3F525-2608-4BF7-B19E-B52CC67CED2F}"/>
    <dgm:cxn modelId="{3BBB9EDA-3AFA-4BDB-84CD-35D8A18B74D5}" type="presOf" srcId="{1E9E6D17-206A-431C-A70D-7AE2260E6E67}" destId="{F1B6AC16-31A7-406B-8E92-BB45AE30ECC0}" srcOrd="0" destOrd="3" presId="urn:microsoft.com/office/officeart/2005/8/layout/hList1"/>
    <dgm:cxn modelId="{F1BA62B6-6C28-4551-B452-08C2CBFE1C32}" srcId="{3F1BB196-5033-41E1-A255-A9CB5F207AC1}" destId="{7BCD835D-215D-44EF-9B2B-ECE00DDE024D}" srcOrd="0" destOrd="0" parTransId="{522D68FE-D8D0-46DF-97CA-912A225E719E}" sibTransId="{C0358326-C84A-469F-BA30-0F3BE67212D7}"/>
    <dgm:cxn modelId="{982EACB3-2A36-49C1-BC5E-7341309C62C6}" type="presOf" srcId="{7B6AC393-308B-4FF9-927C-D554D3D0C417}" destId="{F1B6AC16-31A7-406B-8E92-BB45AE30ECC0}" srcOrd="0" destOrd="2" presId="urn:microsoft.com/office/officeart/2005/8/layout/hList1"/>
    <dgm:cxn modelId="{F2865AD5-3F8E-4F11-88B9-CD82E3BD926D}" type="presOf" srcId="{321BA1C5-747E-4FB6-B0C3-D0955F02F27F}" destId="{DDA375FC-0E4B-456F-ABB2-7E73264018B4}" srcOrd="0" destOrd="2" presId="urn:microsoft.com/office/officeart/2005/8/layout/hList1"/>
    <dgm:cxn modelId="{2372A21C-C353-4AA8-A62A-07DD6645081B}" type="presOf" srcId="{637B0A57-CA77-4728-877E-52B40D3AF1F5}" destId="{DDA375FC-0E4B-456F-ABB2-7E73264018B4}" srcOrd="0" destOrd="3" presId="urn:microsoft.com/office/officeart/2005/8/layout/hList1"/>
    <dgm:cxn modelId="{FB3BBFE6-9EC5-44CC-84FD-3932F1DFCD1D}" srcId="{2CE6AEA9-E5A0-4348-875C-8D52BD907FA6}" destId="{7B6AC393-308B-4FF9-927C-D554D3D0C417}" srcOrd="2" destOrd="0" parTransId="{2F1500E6-5BDD-4485-8D57-41B48C49969D}" sibTransId="{74F63EED-EBF2-4100-87FE-CEFE3FDB1658}"/>
    <dgm:cxn modelId="{628038B7-5622-43EF-8302-A1BE3CBF04E7}" srcId="{2CE6AEA9-E5A0-4348-875C-8D52BD907FA6}" destId="{1E9E6D17-206A-431C-A70D-7AE2260E6E67}" srcOrd="3" destOrd="0" parTransId="{FB1315F0-2FA5-475C-87B6-26D34D0F7B56}" sibTransId="{9B31DFBF-AF70-4E88-9604-871EE6461E29}"/>
    <dgm:cxn modelId="{B35C4814-7027-402B-9721-DFC2F96FCAD7}" type="presOf" srcId="{7BCD835D-215D-44EF-9B2B-ECE00DDE024D}" destId="{DDA375FC-0E4B-456F-ABB2-7E73264018B4}" srcOrd="0" destOrd="0" presId="urn:microsoft.com/office/officeart/2005/8/layout/hList1"/>
    <dgm:cxn modelId="{3F3EBD86-CB2E-4EF6-8D97-CE180D3831DE}" type="presOf" srcId="{52D799C7-1A97-440D-8FD4-EE8EA8FBFFA3}" destId="{F1B6AC16-31A7-406B-8E92-BB45AE30ECC0}" srcOrd="0" destOrd="1" presId="urn:microsoft.com/office/officeart/2005/8/layout/hList1"/>
    <dgm:cxn modelId="{A3E80741-ED5D-4F42-8CB1-23309AB30D3A}" srcId="{2CE6AEA9-E5A0-4348-875C-8D52BD907FA6}" destId="{39F78A1A-C9B8-4D6B-9AF9-7A85B02A5315}" srcOrd="0" destOrd="0" parTransId="{9972C939-2B86-4508-86B8-335E49DA2CC1}" sibTransId="{EE2DF7B3-4F5F-4533-AAE1-CAD593AED952}"/>
    <dgm:cxn modelId="{C4FE6784-7154-4AB1-B98D-0E33FD148F53}" srcId="{2CE6AEA9-E5A0-4348-875C-8D52BD907FA6}" destId="{52D799C7-1A97-440D-8FD4-EE8EA8FBFFA3}" srcOrd="1" destOrd="0" parTransId="{3780A2EC-614D-425E-9E61-42084307F0AE}" sibTransId="{F96C4A7F-11E3-4DBB-B89A-AFBE3FA99EA2}"/>
    <dgm:cxn modelId="{9BBE2CC9-F78B-401C-B862-B415EF90C9D7}" srcId="{3F1BB196-5033-41E1-A255-A9CB5F207AC1}" destId="{E211558C-8377-458E-9D76-2433E8B9EABB}" srcOrd="1" destOrd="0" parTransId="{2FBB7EDE-E706-4CD2-A70F-0E6734EFB07C}" sibTransId="{66265EFC-8CD9-4EE7-A477-06109B9B7CEC}"/>
    <dgm:cxn modelId="{94694138-2521-49B3-B43D-4C33C5A18F5B}" type="presOf" srcId="{3F1BB196-5033-41E1-A255-A9CB5F207AC1}" destId="{AD0CF6CC-4504-491C-BBFC-1E7CA3783B62}" srcOrd="0" destOrd="0" presId="urn:microsoft.com/office/officeart/2005/8/layout/hList1"/>
    <dgm:cxn modelId="{1CE5D844-6217-40AE-8C1B-ECE7F26AECA0}" type="presOf" srcId="{39F78A1A-C9B8-4D6B-9AF9-7A85B02A5315}" destId="{F1B6AC16-31A7-406B-8E92-BB45AE30ECC0}" srcOrd="0" destOrd="0" presId="urn:microsoft.com/office/officeart/2005/8/layout/hList1"/>
    <dgm:cxn modelId="{9F4D26D0-A0D3-4DF1-8FD4-FE488F38E47A}" type="presOf" srcId="{FD60AD3B-301A-4718-9A20-4E9B390549B9}" destId="{DDA375FC-0E4B-456F-ABB2-7E73264018B4}" srcOrd="0" destOrd="4" presId="urn:microsoft.com/office/officeart/2005/8/layout/hList1"/>
    <dgm:cxn modelId="{48EC6A01-E84D-4EB6-8E76-AF25830F35C9}" type="presOf" srcId="{2CE6AEA9-E5A0-4348-875C-8D52BD907FA6}" destId="{C8DCA38E-4FCB-400E-AAAB-2B6FF0EC3D92}" srcOrd="0" destOrd="0" presId="urn:microsoft.com/office/officeart/2005/8/layout/hList1"/>
    <dgm:cxn modelId="{302F583A-792B-46EA-BE2A-14DE515BEC7B}" srcId="{3F1BB196-5033-41E1-A255-A9CB5F207AC1}" destId="{637B0A57-CA77-4728-877E-52B40D3AF1F5}" srcOrd="3" destOrd="0" parTransId="{810F7192-FFFF-4266-98C3-7C0D37996CB2}" sibTransId="{40A18ABB-B5B8-43C5-B370-0C4D6B1A9B99}"/>
    <dgm:cxn modelId="{69F79102-97A5-49DA-8A22-5E3EF9A9366B}" srcId="{19235F7E-2C03-439D-91B9-2303FE8309D6}" destId="{2CE6AEA9-E5A0-4348-875C-8D52BD907FA6}" srcOrd="1" destOrd="0" parTransId="{F2A686F3-5E71-4B7C-BC41-4C92E69AFFF8}" sibTransId="{AF4F4D94-E5D6-4C88-936D-BD51F4CD7800}"/>
    <dgm:cxn modelId="{CF9F3EBD-3F3C-44EA-9C70-74AC64B864E9}" type="presOf" srcId="{E211558C-8377-458E-9D76-2433E8B9EABB}" destId="{DDA375FC-0E4B-456F-ABB2-7E73264018B4}" srcOrd="0" destOrd="1" presId="urn:microsoft.com/office/officeart/2005/8/layout/hList1"/>
    <dgm:cxn modelId="{2B8B3667-822F-439F-B406-F113C05AC899}" type="presOf" srcId="{19235F7E-2C03-439D-91B9-2303FE8309D6}" destId="{2B812B4F-BBBF-4BDC-B75F-2C641218FD75}" srcOrd="0" destOrd="0" presId="urn:microsoft.com/office/officeart/2005/8/layout/hList1"/>
    <dgm:cxn modelId="{6DAD2FBB-8DC6-478D-8B39-80CCE6D0F5C3}" srcId="{19235F7E-2C03-439D-91B9-2303FE8309D6}" destId="{3F1BB196-5033-41E1-A255-A9CB5F207AC1}" srcOrd="0" destOrd="0" parTransId="{B8789A5A-DF9F-4B62-8DDE-E7336E80A66A}" sibTransId="{22F1CF2E-1451-4409-90A2-835EBAB99F38}"/>
    <dgm:cxn modelId="{65226BC4-C190-4EE9-858D-64B7E5C8AF0F}" type="presParOf" srcId="{2B812B4F-BBBF-4BDC-B75F-2C641218FD75}" destId="{6AA8F462-0E18-417C-A3B8-B6AE8A1D8A0F}" srcOrd="0" destOrd="0" presId="urn:microsoft.com/office/officeart/2005/8/layout/hList1"/>
    <dgm:cxn modelId="{AE29B800-9E36-47DD-811F-93FD1CAFEA7E}" type="presParOf" srcId="{6AA8F462-0E18-417C-A3B8-B6AE8A1D8A0F}" destId="{AD0CF6CC-4504-491C-BBFC-1E7CA3783B62}" srcOrd="0" destOrd="0" presId="urn:microsoft.com/office/officeart/2005/8/layout/hList1"/>
    <dgm:cxn modelId="{6D463289-4F6E-4D17-B851-0860B46A06F8}" type="presParOf" srcId="{6AA8F462-0E18-417C-A3B8-B6AE8A1D8A0F}" destId="{DDA375FC-0E4B-456F-ABB2-7E73264018B4}" srcOrd="1" destOrd="0" presId="urn:microsoft.com/office/officeart/2005/8/layout/hList1"/>
    <dgm:cxn modelId="{A529C0D4-A774-4552-837A-A8D6C04B7ADE}" type="presParOf" srcId="{2B812B4F-BBBF-4BDC-B75F-2C641218FD75}" destId="{5D68318B-451E-4486-B00E-45444A81C21F}" srcOrd="1" destOrd="0" presId="urn:microsoft.com/office/officeart/2005/8/layout/hList1"/>
    <dgm:cxn modelId="{8C3D89FC-1B11-414A-947C-8260876A4FB6}" type="presParOf" srcId="{2B812B4F-BBBF-4BDC-B75F-2C641218FD75}" destId="{9954238F-CDAA-447E-BA4F-78B8AFC5A3C2}" srcOrd="2" destOrd="0" presId="urn:microsoft.com/office/officeart/2005/8/layout/hList1"/>
    <dgm:cxn modelId="{6AD14A04-37BB-4A10-B9AF-A3D52BB20989}" type="presParOf" srcId="{9954238F-CDAA-447E-BA4F-78B8AFC5A3C2}" destId="{C8DCA38E-4FCB-400E-AAAB-2B6FF0EC3D92}" srcOrd="0" destOrd="0" presId="urn:microsoft.com/office/officeart/2005/8/layout/hList1"/>
    <dgm:cxn modelId="{CDAFA7FC-0CA9-4473-BC63-E8F0BE8AD72D}" type="presParOf" srcId="{9954238F-CDAA-447E-BA4F-78B8AFC5A3C2}" destId="{F1B6AC16-31A7-406B-8E92-BB45AE30EC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ED312-63BB-4F12-BDBA-575AA69DF572}">
      <dsp:nvSpPr>
        <dsp:cNvPr id="0" name=""/>
        <dsp:cNvSpPr/>
      </dsp:nvSpPr>
      <dsp:spPr>
        <a:xfrm>
          <a:off x="618474" y="0"/>
          <a:ext cx="7009377" cy="36541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C969D-9E62-45E5-9E23-D39DC9347CE0}">
      <dsp:nvSpPr>
        <dsp:cNvPr id="0" name=""/>
        <dsp:cNvSpPr/>
      </dsp:nvSpPr>
      <dsp:spPr>
        <a:xfrm>
          <a:off x="2013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2005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Anti-Trafficking Laws Passed</a:t>
          </a:r>
          <a:endParaRPr lang="en-US" sz="700" kern="1200" dirty="0"/>
        </a:p>
      </dsp:txBody>
      <dsp:txXfrm>
        <a:off x="37000" y="1131221"/>
        <a:ext cx="646747" cy="1391672"/>
      </dsp:txXfrm>
    </dsp:sp>
    <dsp:sp modelId="{D47C6621-88BD-491B-8E8B-E274912F5B6B}">
      <dsp:nvSpPr>
        <dsp:cNvPr id="0" name=""/>
        <dsp:cNvSpPr/>
      </dsp:nvSpPr>
      <dsp:spPr>
        <a:xfrm>
          <a:off x="754571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2006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Human Trafficking Task Force Established</a:t>
          </a:r>
          <a:endParaRPr lang="en-US" sz="700" kern="1200" dirty="0"/>
        </a:p>
      </dsp:txBody>
      <dsp:txXfrm>
        <a:off x="789558" y="1131221"/>
        <a:ext cx="646747" cy="1391672"/>
      </dsp:txXfrm>
    </dsp:sp>
    <dsp:sp modelId="{3C4F262C-CCD6-4CF0-B6A2-CE75D622B19C}">
      <dsp:nvSpPr>
        <dsp:cNvPr id="0" name=""/>
        <dsp:cNvSpPr/>
      </dsp:nvSpPr>
      <dsp:spPr>
        <a:xfrm>
          <a:off x="1507129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2008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Sex Trafficking Needs Assessment Identifies Gaps</a:t>
          </a:r>
          <a:endParaRPr lang="en-US" sz="700" kern="1200" dirty="0"/>
        </a:p>
      </dsp:txBody>
      <dsp:txXfrm>
        <a:off x="1542116" y="1131221"/>
        <a:ext cx="646747" cy="1391672"/>
      </dsp:txXfrm>
    </dsp:sp>
    <dsp:sp modelId="{17771D96-0F73-4C54-96CA-2FA19A71B24F}">
      <dsp:nvSpPr>
        <dsp:cNvPr id="0" name=""/>
        <dsp:cNvSpPr/>
      </dsp:nvSpPr>
      <dsp:spPr>
        <a:xfrm>
          <a:off x="2259686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2009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Sex Trafficking Laws  Amended to Increase Penalties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Shattered Hearts Report</a:t>
          </a:r>
          <a:endParaRPr lang="en-US" sz="700" kern="1200" dirty="0"/>
        </a:p>
      </dsp:txBody>
      <dsp:txXfrm>
        <a:off x="2294673" y="1131221"/>
        <a:ext cx="646747" cy="1391672"/>
      </dsp:txXfrm>
    </dsp:sp>
    <dsp:sp modelId="{579CF695-F0ED-49C7-AA0B-0A156901E0D5}">
      <dsp:nvSpPr>
        <dsp:cNvPr id="0" name=""/>
        <dsp:cNvSpPr/>
      </dsp:nvSpPr>
      <dsp:spPr>
        <a:xfrm>
          <a:off x="3012244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2011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 Harbor Law Enacted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Garden of Truth Report</a:t>
          </a:r>
          <a:endParaRPr lang="en-US" sz="700" kern="1200" dirty="0"/>
        </a:p>
      </dsp:txBody>
      <dsp:txXfrm>
        <a:off x="3047231" y="1131221"/>
        <a:ext cx="646747" cy="1391672"/>
      </dsp:txXfrm>
    </dsp:sp>
    <dsp:sp modelId="{A961DCF7-FC70-4D1B-A945-275AC627D872}">
      <dsp:nvSpPr>
        <dsp:cNvPr id="0" name=""/>
        <dsp:cNvSpPr/>
      </dsp:nvSpPr>
      <dsp:spPr>
        <a:xfrm>
          <a:off x="3764802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2011-2014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No Wrong Door Model Created</a:t>
          </a:r>
        </a:p>
      </dsp:txBody>
      <dsp:txXfrm>
        <a:off x="3799789" y="1131221"/>
        <a:ext cx="646747" cy="1391672"/>
      </dsp:txXfrm>
    </dsp:sp>
    <dsp:sp modelId="{C47C96C2-9A26-4E2E-8695-AF242806C92F}">
      <dsp:nvSpPr>
        <dsp:cNvPr id="0" name=""/>
        <dsp:cNvSpPr/>
      </dsp:nvSpPr>
      <dsp:spPr>
        <a:xfrm>
          <a:off x="4517360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2014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 Harbor Law Takes Effect and Services Implemented</a:t>
          </a:r>
          <a:endParaRPr lang="en-US" sz="700" kern="1200" dirty="0"/>
        </a:p>
      </dsp:txBody>
      <dsp:txXfrm>
        <a:off x="4552347" y="1131221"/>
        <a:ext cx="646747" cy="1391672"/>
      </dsp:txXfrm>
    </dsp:sp>
    <dsp:sp modelId="{4CA32CAC-D398-440E-A5EA-8003587AE470}">
      <dsp:nvSpPr>
        <dsp:cNvPr id="0" name=""/>
        <dsp:cNvSpPr/>
      </dsp:nvSpPr>
      <dsp:spPr>
        <a:xfrm>
          <a:off x="5269918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2016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Safe Harbor Service Eligibility Raised to Age 24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304905" y="1131221"/>
        <a:ext cx="646747" cy="1391672"/>
      </dsp:txXfrm>
    </dsp:sp>
    <dsp:sp modelId="{E94BCE75-1491-4BDA-A719-D9BC85062398}">
      <dsp:nvSpPr>
        <dsp:cNvPr id="0" name=""/>
        <dsp:cNvSpPr/>
      </dsp:nvSpPr>
      <dsp:spPr>
        <a:xfrm>
          <a:off x="6022476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2017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Federal Grant to Expand Services for Youth Victims of Labor Trafficking and tribes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New Child Protection Response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Protocol Guidelines</a:t>
          </a:r>
          <a:endParaRPr lang="en-US" sz="700" kern="1200" dirty="0"/>
        </a:p>
      </dsp:txBody>
      <dsp:txXfrm>
        <a:off x="6057463" y="1131221"/>
        <a:ext cx="646747" cy="1391672"/>
      </dsp:txXfrm>
    </dsp:sp>
    <dsp:sp modelId="{0800F4EC-68FC-4D25-ACF7-51698726C238}">
      <dsp:nvSpPr>
        <dsp:cNvPr id="0" name=""/>
        <dsp:cNvSpPr/>
      </dsp:nvSpPr>
      <dsp:spPr>
        <a:xfrm>
          <a:off x="6775034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2018-2019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 Safe Harbor for All Community Engagement Process and Strategic Plan Submitted to Legislature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Protocol Team Pilot Sites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MSS question</a:t>
          </a:r>
          <a:endParaRPr lang="en-US" sz="700" kern="1200" dirty="0"/>
        </a:p>
      </dsp:txBody>
      <dsp:txXfrm>
        <a:off x="6810021" y="1131221"/>
        <a:ext cx="646747" cy="1391672"/>
      </dsp:txXfrm>
    </dsp:sp>
    <dsp:sp modelId="{1DBA2223-68A6-4B9E-B262-570E468215F8}">
      <dsp:nvSpPr>
        <dsp:cNvPr id="0" name=""/>
        <dsp:cNvSpPr/>
      </dsp:nvSpPr>
      <dsp:spPr>
        <a:xfrm>
          <a:off x="7527591" y="1096234"/>
          <a:ext cx="716721" cy="1461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2019                                    Wage Theft Law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New federal grant continuing tribal support and new labor trafficking protocol partnership with BCA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MSS analysis</a:t>
          </a:r>
          <a:endParaRPr lang="en-US" sz="700" kern="1200" dirty="0"/>
        </a:p>
      </dsp:txBody>
      <dsp:txXfrm>
        <a:off x="7562578" y="1131221"/>
        <a:ext cx="646747" cy="1391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CF6CC-4504-491C-BBFC-1E7CA3783B62}">
      <dsp:nvSpPr>
        <dsp:cNvPr id="0" name=""/>
        <dsp:cNvSpPr/>
      </dsp:nvSpPr>
      <dsp:spPr>
        <a:xfrm>
          <a:off x="38" y="150884"/>
          <a:ext cx="3705880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38" y="150884"/>
        <a:ext cx="3705880" cy="460800"/>
      </dsp:txXfrm>
    </dsp:sp>
    <dsp:sp modelId="{DDA375FC-0E4B-456F-ABB2-7E73264018B4}">
      <dsp:nvSpPr>
        <dsp:cNvPr id="0" name=""/>
        <dsp:cNvSpPr/>
      </dsp:nvSpPr>
      <dsp:spPr>
        <a:xfrm>
          <a:off x="38" y="611684"/>
          <a:ext cx="3705880" cy="21520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Training to identify sexual exploitation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Youth who are sexually exploited are victims of crime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Victims should not feel afraid, isolated or trapped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Trauma-informed care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Services that are responsive to the needs of individual youth</a:t>
          </a:r>
          <a:endParaRPr lang="en-US" sz="1600" kern="1200" dirty="0"/>
        </a:p>
      </dsp:txBody>
      <dsp:txXfrm>
        <a:off x="38" y="611684"/>
        <a:ext cx="3705880" cy="2152080"/>
      </dsp:txXfrm>
    </dsp:sp>
    <dsp:sp modelId="{C8DCA38E-4FCB-400E-AAAB-2B6FF0EC3D92}">
      <dsp:nvSpPr>
        <dsp:cNvPr id="0" name=""/>
        <dsp:cNvSpPr/>
      </dsp:nvSpPr>
      <dsp:spPr>
        <a:xfrm>
          <a:off x="4224742" y="150884"/>
          <a:ext cx="3705880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4224742" y="150884"/>
        <a:ext cx="3705880" cy="460800"/>
      </dsp:txXfrm>
    </dsp:sp>
    <dsp:sp modelId="{F1B6AC16-31A7-406B-8E92-BB45AE30ECC0}">
      <dsp:nvSpPr>
        <dsp:cNvPr id="0" name=""/>
        <dsp:cNvSpPr/>
      </dsp:nvSpPr>
      <dsp:spPr>
        <a:xfrm>
          <a:off x="4224742" y="611684"/>
          <a:ext cx="3705880" cy="215208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Services are offered statewide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Youth have a right to privacy and self-determination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Positive youth development principles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Sexual exploitation can be prevented</a:t>
          </a:r>
          <a:endParaRPr lang="en-US" sz="1600" kern="1200" dirty="0"/>
        </a:p>
      </dsp:txBody>
      <dsp:txXfrm>
        <a:off x="4224742" y="611684"/>
        <a:ext cx="3705880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4" tIns="44063" rIns="88124" bIns="440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2"/>
            <a:ext cx="3038145" cy="464205"/>
          </a:xfrm>
          <a:prstGeom prst="rect">
            <a:avLst/>
          </a:prstGeom>
        </p:spPr>
        <p:txBody>
          <a:bodyPr vert="horz" lIns="88124" tIns="44063" rIns="88124" bIns="44063" rtlCol="0"/>
          <a:lstStyle>
            <a:lvl1pPr algn="r">
              <a:defRPr sz="1200"/>
            </a:lvl1pPr>
          </a:lstStyle>
          <a:p>
            <a:fld id="{BD34BA38-2E3C-4D6D-9FE2-CC6128BAC29B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9"/>
            <a:ext cx="3038145" cy="464205"/>
          </a:xfrm>
          <a:prstGeom prst="rect">
            <a:avLst/>
          </a:prstGeom>
        </p:spPr>
        <p:txBody>
          <a:bodyPr vert="horz" lIns="88124" tIns="44063" rIns="88124" bIns="440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9"/>
            <a:ext cx="3038145" cy="464205"/>
          </a:xfrm>
          <a:prstGeom prst="rect">
            <a:avLst/>
          </a:prstGeom>
        </p:spPr>
        <p:txBody>
          <a:bodyPr vert="horz" lIns="88124" tIns="44063" rIns="88124" bIns="44063" rtlCol="0" anchor="b"/>
          <a:lstStyle>
            <a:lvl1pPr algn="r">
              <a:defRPr sz="1200"/>
            </a:lvl1pPr>
          </a:lstStyle>
          <a:p>
            <a:fld id="{6A7E7F35-1344-4C70-8EF3-83746BF5D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1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/>
          <a:lstStyle>
            <a:lvl1pPr algn="r">
              <a:defRPr sz="1300"/>
            </a:lvl1pPr>
          </a:lstStyle>
          <a:p>
            <a:fld id="{4FEF74C5-D8D6-4A43-B984-54DA357FED3E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8" rIns="93157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7" tIns="46578" rIns="93157" bIns="465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57" tIns="46578" rIns="93157" bIns="46578" rtlCol="0" anchor="b"/>
          <a:lstStyle>
            <a:lvl1pPr algn="r">
              <a:defRPr sz="1300"/>
            </a:lvl1pPr>
          </a:lstStyle>
          <a:p>
            <a:fld id="{2BCA6859-FF0B-4E77-BCAD-B60B5C8E3D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5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3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 or Leah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7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8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A6859-FF0B-4E77-BCAD-B60B5C8E3DB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4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A6859-FF0B-4E77-BCAD-B60B5C8E3D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0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FBD4B-D501-435E-BD6C-50C73707D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A6859-FF0B-4E77-BCAD-B60B5C8E3D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20725"/>
            <a:ext cx="4803775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7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A6859-FF0B-4E77-BCAD-B60B5C8E3D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0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A6859-FF0B-4E77-BCAD-B60B5C8E3D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4D0E7-81FD-4EB8-9F5E-0C9F8FAE6D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7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 w="825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0183-34F2-40C4-9425-F487B29CD49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5668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1140-D110-48E3-A73F-28B046C4BA78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8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54F68B-A12A-4F5A-B3D5-9AEF8E0AE938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80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28F850-E529-4D2C-9542-D8D1EC32059E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1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5F1FEE-ADDB-40B9-BAD3-8D370A308256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118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8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ED4993-DDEF-46D4-A55B-7996B9F722E9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044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DF696C-46C0-467C-BAC7-44D80318868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73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mber"/>
          <p:cNvSpPr>
            <a:spLocks noGrp="1"/>
          </p:cNvSpPr>
          <p:nvPr>
            <p:ph type="sldNum" sz="quarter" idx="12"/>
          </p:nvPr>
        </p:nvSpPr>
        <p:spPr>
          <a:xfrm>
            <a:off x="7780154" y="6179458"/>
            <a:ext cx="342900" cy="457200"/>
          </a:xfrm>
          <a:solidFill>
            <a:schemeClr val="accent1"/>
          </a:solidFill>
        </p:spPr>
        <p:txBody>
          <a:bodyPr/>
          <a:lstStyle>
            <a:lvl1pPr algn="ctr">
              <a:defRPr sz="675" b="1" i="0">
                <a:solidFill>
                  <a:schemeClr val="bg2"/>
                </a:solidFill>
              </a:defRPr>
            </a:lvl1pPr>
          </a:lstStyle>
          <a:p>
            <a:fld id="{C77968C3-7B7E-411D-B105-08F43D0B3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"/>
          <p:cNvSpPr>
            <a:spLocks noGrp="1"/>
          </p:cNvSpPr>
          <p:nvPr>
            <p:ph type="ftr" sz="quarter" idx="3"/>
          </p:nvPr>
        </p:nvSpPr>
        <p:spPr>
          <a:xfrm>
            <a:off x="1691" y="6179458"/>
            <a:ext cx="7778464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pic>
        <p:nvPicPr>
          <p:cNvPr id="16" name="mn icon" descr="Minnesota Department of Health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41" y="6297794"/>
            <a:ext cx="401433" cy="226943"/>
          </a:xfrm>
          <a:prstGeom prst="rect">
            <a:avLst/>
          </a:prstGeom>
        </p:spPr>
      </p:pic>
      <p:sp>
        <p:nvSpPr>
          <p:cNvPr id="18" name="greensquare"/>
          <p:cNvSpPr/>
          <p:nvPr userDrawn="1"/>
        </p:nvSpPr>
        <p:spPr>
          <a:xfrm>
            <a:off x="457200" y="419100"/>
            <a:ext cx="51435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1828802"/>
            <a:ext cx="8232866" cy="43608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Bullet 40</a:t>
            </a:r>
          </a:p>
          <a:p>
            <a:pPr lvl="1"/>
            <a:r>
              <a:rPr lang="en-US" smtClean="0"/>
              <a:t>Bullet 36</a:t>
            </a:r>
          </a:p>
          <a:p>
            <a:pPr lvl="2"/>
            <a:r>
              <a:rPr lang="en-US" smtClean="0"/>
              <a:t>Bullet 30</a:t>
            </a:r>
          </a:p>
          <a:p>
            <a:pPr lvl="3"/>
            <a:r>
              <a:rPr lang="en-US" smtClean="0"/>
              <a:t>Bullet 24</a:t>
            </a:r>
          </a:p>
          <a:p>
            <a:pPr lvl="4"/>
            <a:r>
              <a:rPr lang="en-US" smtClean="0"/>
              <a:t>Bullet 18</a:t>
            </a:r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971551" y="418078"/>
            <a:ext cx="8172449" cy="6868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2025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Title slide 1 column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3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&amp; bar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"/>
          <p:cNvSpPr>
            <a:spLocks noGrp="1"/>
          </p:cNvSpPr>
          <p:nvPr>
            <p:ph type="dt" sz="half" idx="20"/>
          </p:nvPr>
        </p:nvSpPr>
        <p:spPr>
          <a:xfrm>
            <a:off x="1690" y="6632863"/>
            <a:ext cx="9142310" cy="225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 i="0" spc="150" baseline="0">
                <a:solidFill>
                  <a:schemeClr val="accent1"/>
                </a:solidFill>
              </a:defRPr>
            </a:lvl1pPr>
          </a:lstStyle>
          <a:p>
            <a:fld id="{B03B318F-DCD9-4300-8D6C-27366D417958}" type="datetime1">
              <a:rPr lang="en-US" smtClean="0"/>
              <a:pPr/>
              <a:t>6/17/2020</a:t>
            </a:fld>
            <a:endParaRPr lang="en-US"/>
          </a:p>
        </p:txBody>
      </p:sp>
      <p:sp>
        <p:nvSpPr>
          <p:cNvPr id="10" name="Number"/>
          <p:cNvSpPr>
            <a:spLocks noGrp="1"/>
          </p:cNvSpPr>
          <p:nvPr>
            <p:ph type="sldNum" sz="quarter" idx="12"/>
          </p:nvPr>
        </p:nvSpPr>
        <p:spPr>
          <a:xfrm>
            <a:off x="7780154" y="6173931"/>
            <a:ext cx="342900" cy="457200"/>
          </a:xfrm>
          <a:solidFill>
            <a:schemeClr val="accent1"/>
          </a:solidFill>
        </p:spPr>
        <p:txBody>
          <a:bodyPr/>
          <a:lstStyle>
            <a:lvl1pPr algn="ctr">
              <a:defRPr sz="900" b="1" i="0">
                <a:solidFill>
                  <a:schemeClr val="bg2"/>
                </a:solidFill>
              </a:defRPr>
            </a:lvl1pPr>
          </a:lstStyle>
          <a:p>
            <a:fld id="{C77968C3-7B7E-411D-B105-08F43D0B3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1690" y="6173931"/>
            <a:ext cx="7778464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pic>
        <p:nvPicPr>
          <p:cNvPr id="12" name="mn icon" descr="Minnesota Department of Health 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41" y="6297792"/>
            <a:ext cx="401433" cy="226943"/>
          </a:xfrm>
          <a:prstGeom prst="rect">
            <a:avLst/>
          </a:prstGeom>
        </p:spPr>
      </p:pic>
      <p:sp>
        <p:nvSpPr>
          <p:cNvPr id="13" name="greensquare"/>
          <p:cNvSpPr/>
          <p:nvPr userDrawn="1"/>
        </p:nvSpPr>
        <p:spPr>
          <a:xfrm>
            <a:off x="457200" y="419100"/>
            <a:ext cx="51435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971550" y="418078"/>
            <a:ext cx="8172449" cy="6868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27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Title slide empty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90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86AE-E6A1-4D70-9627-84869727F2C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E3A-2CA6-44EC-85F0-DD9D9CD6C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105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86AE-E6A1-4D70-9627-84869727F2C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E3A-2CA6-44EC-85F0-DD9D9CD6C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232-1409-4FC4-80FF-2DFE4F32DE8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F367-BD3A-4049-B0B6-692E6509FDD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8097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B99-912A-472A-BF55-4CF63EF7114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2E0B-F3F5-49DE-9434-A04D52F3BE5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47E0-E433-46D0-AAE1-8C3BF607798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8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90312D03-66A4-4717-A022-B9401E86171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3727-9925-45C9-9477-598BC99145E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5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329149-455B-4769-AF49-2BAFBFA27A9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01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200F851-1F1B-421A-AE5A-925C60CF74A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2590804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F8F8F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36361"/>
            <a:ext cx="7772400" cy="8524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Elbow Connector 7"/>
          <p:cNvCxnSpPr/>
          <p:nvPr userDrawn="1"/>
        </p:nvCxnSpPr>
        <p:spPr>
          <a:xfrm flipV="1">
            <a:off x="0" y="5334004"/>
            <a:ext cx="9156700" cy="814387"/>
          </a:xfrm>
          <a:prstGeom prst="bentConnector3">
            <a:avLst>
              <a:gd name="adj1" fmla="val 56102"/>
            </a:avLst>
          </a:prstGeom>
          <a:ln w="825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562601"/>
            <a:ext cx="3481332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805826-AE54-4CAA-AF88-D5DDE269B2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7EF35-699D-46FF-BDF3-D5C3B1AE931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57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FDB8695A-FC3B-4C34-A085-6234BB3B5C1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68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6900-B337-4C30-AF54-3D64124CB32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5267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2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1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6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2FEC-4D60-4F4E-A8EF-02FF4587323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5565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51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9B44-B570-4E2A-BCDC-6F54B4379C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089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65E6-0E2F-44F0-91C5-F8857A3A39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76323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E6BA-11AF-49C5-8799-ACF9C6EFD7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090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DB19-06E0-4E5A-81CD-8FD622894CE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7597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E2C6-ADE4-459A-8E6C-E24E145D4BB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150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 w="825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2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314B8C1C-74A8-4A71-B43F-398E2EC6300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9342C-FB48-4AF1-BE85-717136D8B12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6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D9E8413D-F931-448F-9F29-23AFB8DF57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22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AFE7E2F6-F23F-4703-85AB-824AED9CF4F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69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DE42A3-39AE-4307-880E-F929D06F76E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1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88CE5A-3784-4E2B-936E-5BF20A68F8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5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17ADDE14-F7D7-477A-974B-810546F38A8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46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C9140BDB-C9B1-4B4E-84BA-B473775D84D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7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0983A349-5560-4AEB-B087-E081A5BAD5E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21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7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1A18CF-688F-456B-A0D7-C80B4E9DBA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33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9A920-0FDE-47DB-9CD0-3458515A31E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28199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9245D4-F9D4-49E4-9D81-FBA90EC444A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A0B00B-8227-4C78-AAC7-B568257AAC4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42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1014BB-61D4-4F66-A46C-E3034BEE39E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5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0F8841-8B0E-4F28-B43A-E0BCA1BB0EA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5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4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B18BB-4B11-4022-AED6-FF4F8C6763E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0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EA3DE-E117-4B9C-9214-8563300EEFC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74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625F1E-49B1-432C-8B18-3EAAF8C1555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2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B4E9-0CA5-4281-B0D5-0D26C3484EB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35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BB52CB-EF3B-42DF-A1EF-6017A604206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C43FFC-6F18-48FA-9D20-73156580B0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59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1E47F3-FEBD-42A2-955D-BA0AEB5C296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1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1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DAF577-A62D-4011-B8E0-3C9B0333F60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5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8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9194A5-6C05-4EF5-98BD-84F13D22B5E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8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52287-2F84-423B-B90D-91BB1946B4D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3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06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BFFC-00B2-4E68-B0A5-02C76990C39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Protecting, Maintaining and Improving the Health of All Minnesotans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82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51EDB-AA83-4E37-81CB-84A0422DEE3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Protecting, Maintaining and Improving the Health of All Minnesotans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6289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581400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24401"/>
            <a:ext cx="91440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0664EDC-0DD8-49D6-9235-8D6BE514ED93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71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F3BA6F-9864-415F-A836-5A1E308C6990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5" y="1776213"/>
            <a:ext cx="4085435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0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4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6" y="5964413"/>
            <a:ext cx="2226627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3" y="6138337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F9610E-2BDF-49D1-83C8-F286D44DCA1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5" y="1776213"/>
            <a:ext cx="4085435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27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A85-6C73-4BBE-8B96-AAAAF8F2E09B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15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99B6D5-2178-4432-8AF8-6EFC736D617E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2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22A7-8A84-4CC4-B0C6-DB953B3CF4F9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90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8232-8D19-41A8-A0E7-72C82B539FDF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9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3229-7ED5-4A06-A084-C973CD07C54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17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624C-DD00-4622-B336-647044AA1876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31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307D-114B-4279-BE0A-FF2C5FBFC2C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47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E5BD80B1-9872-4BD8-9F55-FD2EB4DE3293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3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C76F-7ACB-45DF-BA75-B4624E27C39B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773024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6" y="5964413"/>
            <a:ext cx="2226627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3" y="6138337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0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A3999C-9CED-4C19-8D2E-4D707F60C2B8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49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E24D166D-9E35-44DC-A8A4-A6563199E446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54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4FB1F6-CC39-4568-AB00-7DCE4320DC04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0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7AE274-4A9F-4630-A8BA-BEE9AA55C149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2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0A4E5D96-D412-4C12-BA3A-32F1208CFD7E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41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CAD4-0859-4A23-924B-CA71D497D81D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20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2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1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6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601C-0F0A-48F1-98C6-7CDADE12BB89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42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51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00C4-3AF6-41DA-ACB2-88D6CCB5AE8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0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6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3563-ADA0-4BDA-97FD-ADBB2FFD0D06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0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1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6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167477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7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6" y="3939366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F5D3-4A8C-4B06-8C17-AC6503CF19F1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15-3927-40DA-B64E-8664F94614C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99018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2571731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41D05-F0DC-40CB-80B6-5F9201D2E9CD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94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1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6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C56E-3472-431B-BA76-57C1486C624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0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199252BC-DD58-44FA-A507-07BB3A58397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88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2DADCA-F060-49E4-935F-3784B031EDAD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42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DB4157CA-3067-491A-9BB2-F9AF50A261A9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33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6312FDBF-8BA4-4B16-BC29-772307F2FFB0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725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BCB557-8875-4FB3-8D60-9EAA0C75C428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318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B52365-35A5-4534-91B6-0152EF631872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30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A1C2D7C2-C513-422E-A016-FA8F60DF20FF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34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D302FF21-0D6B-4420-87DC-1C2EB0A0181B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9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87791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0F2D6F-E020-452A-A3CE-8E8631E907F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318906"/>
            <a:ext cx="2226627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25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2" y="6356355"/>
            <a:ext cx="1018943" cy="365125"/>
          </a:xfrm>
        </p:spPr>
        <p:txBody>
          <a:bodyPr/>
          <a:lstStyle/>
          <a:p>
            <a:fld id="{B5A8C9D5-B062-4637-A7E5-DC9D572C5437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18351" y="6356355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07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7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FC1B04-1F24-48E5-9A2B-02A9FB8821A0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34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A094E-EA50-41EC-A4D0-95577E190E78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5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60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4" y="3211518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3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221646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8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5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6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2506A7-AF0E-4368-B15A-534602062322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82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99FE4-CBBE-4FBF-83E6-CA469AD956F0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54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2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21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2" y="6356355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753B64-732D-4395-AD5E-3A909128A3A2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1" y="6356355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1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B60BFC-2578-4C70-9222-044879BD2DB0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36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9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4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53BDA1-7286-4072-8382-A98A0A5CF51A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946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3FB747-446E-4286-A36D-7D628536E453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73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4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F7D463-0E7F-49F2-9CBE-7FB3E5F1C674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4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43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50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45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9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4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56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52.xml"/><Relationship Id="rId8" Type="http://schemas.openxmlformats.org/officeDocument/2006/relationships/slideLayout" Target="../slideLayouts/slideLayout12.xml"/><Relationship Id="rId51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8.xml"/><Relationship Id="rId47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46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97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96.xml"/><Relationship Id="rId45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4" Type="http://schemas.openxmlformats.org/officeDocument/2006/relationships/slideLayout" Target="../slideLayouts/slideLayout100.xml"/><Relationship Id="rId52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9.xml"/><Relationship Id="rId48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64.xml"/><Relationship Id="rId51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D0EC-3B23-450C-AF8E-86BC056857B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9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8F8F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8F8F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8F8F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8F8F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2EB253D-5438-4BFD-BB2D-3985A13A31C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76" r:id="rId50"/>
    <p:sldLayoutId id="2147483779" r:id="rId51"/>
    <p:sldLayoutId id="2147483780" r:id="rId5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6356355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D8654C3-E31E-4FEA-9CB6-E353AFF2385A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5" y="6356354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1" y="6356355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  <p:sldLayoutId id="2147483761" r:id="rId39"/>
    <p:sldLayoutId id="2147483762" r:id="rId40"/>
    <p:sldLayoutId id="2147483763" r:id="rId41"/>
    <p:sldLayoutId id="2147483764" r:id="rId42"/>
    <p:sldLayoutId id="2147483765" r:id="rId43"/>
    <p:sldLayoutId id="2147483766" r:id="rId44"/>
    <p:sldLayoutId id="2147483767" r:id="rId45"/>
    <p:sldLayoutId id="2147483768" r:id="rId46"/>
    <p:sldLayoutId id="2147483769" r:id="rId47"/>
    <p:sldLayoutId id="2147483770" r:id="rId48"/>
    <p:sldLayoutId id="2147483771" r:id="rId49"/>
    <p:sldLayoutId id="2147483773" r:id="rId50"/>
    <p:sldLayoutId id="2147483838" r:id="rId51"/>
    <p:sldLayoutId id="2147483840" r:id="rId52"/>
    <p:sldLayoutId id="2147483841" r:id="rId5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i="1" dirty="0" smtClean="0"/>
              <a:t>Expanding the Health Care Response to </a:t>
            </a:r>
            <a:br>
              <a:rPr lang="en-US" sz="3100" i="1" dirty="0" smtClean="0"/>
            </a:br>
            <a:r>
              <a:rPr lang="en-US" sz="3100" i="1" dirty="0" smtClean="0"/>
              <a:t>Human Trafficking and Exploitation in Minnesota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39303" y="5410200"/>
            <a:ext cx="8065394" cy="14478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  <a:buClr>
                <a:srgbClr val="003865"/>
              </a:buClr>
            </a:pPr>
            <a:r>
              <a:rPr lang="en-US" sz="2400" b="1" dirty="0" smtClean="0">
                <a:solidFill>
                  <a:srgbClr val="003865"/>
                </a:solidFill>
              </a:rPr>
              <a:t>Leah Lutz</a:t>
            </a:r>
            <a:r>
              <a:rPr lang="en-US" sz="2400" dirty="0" smtClean="0">
                <a:solidFill>
                  <a:srgbClr val="78BE21"/>
                </a:solidFill>
              </a:rPr>
              <a:t>|</a:t>
            </a:r>
            <a:r>
              <a:rPr lang="en-US" sz="2400" dirty="0" smtClean="0">
                <a:solidFill>
                  <a:srgbClr val="003865"/>
                </a:solidFill>
              </a:rPr>
              <a:t> </a:t>
            </a:r>
            <a:r>
              <a:rPr lang="en-US" sz="2400" b="1" dirty="0" smtClean="0">
                <a:solidFill>
                  <a:srgbClr val="003865"/>
                </a:solidFill>
              </a:rPr>
              <a:t>Leah Lutz Consulting</a:t>
            </a:r>
          </a:p>
          <a:p>
            <a:pPr>
              <a:spcAft>
                <a:spcPts val="0"/>
              </a:spcAft>
              <a:buClr>
                <a:srgbClr val="003865"/>
              </a:buClr>
            </a:pPr>
            <a:r>
              <a:rPr lang="en-US" sz="2400" b="1" dirty="0" smtClean="0">
                <a:solidFill>
                  <a:srgbClr val="003865"/>
                </a:solidFill>
              </a:rPr>
              <a:t>Caroline Palmer, JD</a:t>
            </a:r>
            <a:r>
              <a:rPr lang="en-US" sz="2400" dirty="0" smtClean="0">
                <a:solidFill>
                  <a:srgbClr val="78BE21"/>
                </a:solidFill>
              </a:rPr>
              <a:t>|</a:t>
            </a:r>
            <a:r>
              <a:rPr lang="en-US" sz="2400" dirty="0" smtClean="0">
                <a:solidFill>
                  <a:srgbClr val="003865"/>
                </a:solidFill>
              </a:rPr>
              <a:t> </a:t>
            </a:r>
            <a:r>
              <a:rPr lang="en-US" sz="2400" b="1" dirty="0" smtClean="0">
                <a:solidFill>
                  <a:srgbClr val="003865"/>
                </a:solidFill>
              </a:rPr>
              <a:t>Safe Harbor Director, MDH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7C2CFA-FC55-402F-8448-5D2774108926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" y="228601"/>
            <a:ext cx="288065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Supportive Services, Shelter, Prevention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14 Shelter and Outreach programs statewide</a:t>
            </a:r>
          </a:p>
          <a:p>
            <a:r>
              <a:rPr lang="en-US" sz="2000" b="1" dirty="0" smtClean="0"/>
              <a:t>28 Supportive </a:t>
            </a:r>
            <a:r>
              <a:rPr lang="en-US" sz="2000" b="1" dirty="0"/>
              <a:t>S</a:t>
            </a:r>
            <a:r>
              <a:rPr lang="en-US" sz="2000" b="1" dirty="0" smtClean="0"/>
              <a:t>ervices programs statewide</a:t>
            </a:r>
          </a:p>
          <a:p>
            <a:r>
              <a:rPr lang="en-US" sz="2000" b="1" dirty="0" smtClean="0"/>
              <a:t>9 Tribal Nations</a:t>
            </a:r>
            <a:endParaRPr lang="en-US" sz="2000" b="1" dirty="0"/>
          </a:p>
          <a:p>
            <a:r>
              <a:rPr lang="en-US" sz="2000" b="1" dirty="0" smtClean="0"/>
              <a:t>Current and New </a:t>
            </a:r>
            <a:r>
              <a:rPr lang="en-US" sz="2000" b="1" dirty="0" smtClean="0"/>
              <a:t>Grantees in the Safe Harbor system </a:t>
            </a:r>
            <a:r>
              <a:rPr lang="en-US" sz="2000" b="1" dirty="0" smtClean="0"/>
              <a:t>Include:</a:t>
            </a:r>
          </a:p>
          <a:p>
            <a:pPr lvl="2"/>
            <a:r>
              <a:rPr lang="en-US" sz="2000" b="1" dirty="0" smtClean="0"/>
              <a:t>Ain Dah Yung Center</a:t>
            </a:r>
          </a:p>
          <a:p>
            <a:pPr lvl="2"/>
            <a:r>
              <a:rPr lang="en-US" sz="2000" b="1" dirty="0" smtClean="0"/>
              <a:t>Minnesota Indian Women’s Resource Center</a:t>
            </a:r>
          </a:p>
          <a:p>
            <a:pPr lvl="2"/>
            <a:r>
              <a:rPr lang="en-US" sz="2000" b="1" dirty="0" smtClean="0"/>
              <a:t>Northwest Indian Community Development Center</a:t>
            </a:r>
          </a:p>
          <a:p>
            <a:pPr lvl="2"/>
            <a:r>
              <a:rPr lang="en-US" sz="2000" b="1" dirty="0" smtClean="0"/>
              <a:t>American Indian Family Center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2019 Safe Harbor Evaluation Report </a:t>
            </a:r>
            <a:br>
              <a:rPr lang="en-US" b="1" dirty="0" smtClean="0"/>
            </a:br>
            <a:r>
              <a:rPr lang="en-US" b="1" dirty="0" smtClean="0"/>
              <a:t>(Wilder Foundation)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</a:t>
            </a:r>
            <a:r>
              <a:rPr lang="en-US" sz="2400" dirty="0" smtClean="0"/>
              <a:t>Findings:</a:t>
            </a:r>
            <a:endParaRPr lang="en-US" sz="2400" dirty="0"/>
          </a:p>
          <a:p>
            <a:pPr lvl="1"/>
            <a:r>
              <a:rPr lang="en-US" sz="2400" dirty="0"/>
              <a:t>Safe Harbor provides services that would not otherwise be available</a:t>
            </a:r>
          </a:p>
          <a:p>
            <a:pPr lvl="1"/>
            <a:r>
              <a:rPr lang="en-US" sz="2400" dirty="0"/>
              <a:t>Safe Harbor draws on youth, grantee, and state strengths to positively impact those served</a:t>
            </a:r>
          </a:p>
          <a:p>
            <a:pPr lvl="1"/>
            <a:r>
              <a:rPr lang="en-US" sz="2400" dirty="0"/>
              <a:t>Service and training gaps, systemic challenges, and information gaps decrease Safe Harbor’s reach and </a:t>
            </a:r>
            <a:r>
              <a:rPr lang="en-US" sz="2400" dirty="0" smtClean="0"/>
              <a:t>impact </a:t>
            </a:r>
          </a:p>
          <a:p>
            <a:pPr lvl="2"/>
            <a:r>
              <a:rPr lang="en-US" sz="2100" dirty="0" smtClean="0"/>
              <a:t>Gaps include response to American Indian youth</a:t>
            </a:r>
            <a:endParaRPr lang="en-US" sz="2100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508E-F542-4002-94F1-D5494CE52A0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2019 Safe Harbor Evaluation Report </a:t>
            </a:r>
            <a:br>
              <a:rPr lang="en-US" b="1" dirty="0"/>
            </a:br>
            <a:r>
              <a:rPr lang="en-US" b="1" dirty="0"/>
              <a:t>(Wilder Foundation)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/>
              <a:t>Total of 1,279 youth served as reported by Safe Harbor grantees from April 1, 2017 to March 31, 2019 (potential duplicates), with 977 newly enrolled clients </a:t>
            </a:r>
          </a:p>
          <a:p>
            <a:pPr lvl="1"/>
            <a:r>
              <a:rPr lang="en-US" sz="2400" dirty="0"/>
              <a:t>222 youth identified as American Indian or Alaska Native</a:t>
            </a:r>
          </a:p>
          <a:p>
            <a:pPr lvl="1"/>
            <a:r>
              <a:rPr lang="en-US" sz="2400" dirty="0" smtClean="0"/>
              <a:t>Nearly </a:t>
            </a:r>
            <a:r>
              <a:rPr lang="en-US" sz="2400" dirty="0"/>
              <a:t>1,000 youth in the Child Welfare </a:t>
            </a:r>
            <a:r>
              <a:rPr lang="en-US" sz="2400" dirty="0" smtClean="0"/>
              <a:t>System (point in time)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E16-FCCA-4E4F-8FD0-FF2A1495D978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73" y="4495800"/>
            <a:ext cx="6019800" cy="18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7" y="1995066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" descr="Screen Shot 2020-04-10 at 3.21.10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45" y="2743200"/>
            <a:ext cx="6900206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" y="2643804"/>
            <a:ext cx="6667500" cy="7334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4648200"/>
            <a:ext cx="64103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 2019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829594"/>
            <a:ext cx="5505450" cy="4343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7" y="1820862"/>
            <a:ext cx="78867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Screen Shot 2020-04-10 at 3.21.26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981200"/>
            <a:ext cx="6096000" cy="39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 2020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34" y="2461024"/>
            <a:ext cx="7385961" cy="27967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Student Survey Data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Minnesota Department of Health </a:t>
            </a:r>
          </a:p>
          <a:p>
            <a:pPr lvl="1"/>
            <a:r>
              <a:rPr lang="en-US" sz="2100" dirty="0" smtClean="0"/>
              <a:t>Beatriz Menanteau, JD, Injury &amp; Violence Prevention Unit Supervisor</a:t>
            </a:r>
          </a:p>
          <a:p>
            <a:pPr lvl="1"/>
            <a:r>
              <a:rPr lang="en-US" sz="2100" dirty="0" smtClean="0"/>
              <a:t>Caroline Palmer, JD, Safe Harbor Director</a:t>
            </a:r>
          </a:p>
          <a:p>
            <a:r>
              <a:rPr lang="en-US" sz="2400" dirty="0" smtClean="0"/>
              <a:t>University of Minnesota Research Team</a:t>
            </a:r>
          </a:p>
          <a:p>
            <a:pPr lvl="1"/>
            <a:r>
              <a:rPr lang="en-US" sz="2100" dirty="0" smtClean="0"/>
              <a:t>Lauren Martin, PhD - School of Nursing</a:t>
            </a:r>
          </a:p>
          <a:p>
            <a:pPr lvl="1"/>
            <a:r>
              <a:rPr lang="en-US" sz="2100" dirty="0" smtClean="0"/>
              <a:t>Barbara McMorris, PhD - School of Nursing</a:t>
            </a:r>
          </a:p>
          <a:p>
            <a:pPr lvl="1"/>
            <a:r>
              <a:rPr lang="en-US" sz="2100" dirty="0" smtClean="0"/>
              <a:t>Katie Johnston-Goodstar, PhD - School of Social Work</a:t>
            </a:r>
          </a:p>
          <a:p>
            <a:pPr lvl="1"/>
            <a:r>
              <a:rPr lang="en-US" sz="2100" dirty="0" smtClean="0"/>
              <a:t>Nic Rider, PhD - Medical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Soon: Identification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kern="0" spc="-100" dirty="0">
                <a:solidFill>
                  <a:srgbClr val="00386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Minnesota Youth Trafficking and Exploitation (MYTEI</a:t>
            </a:r>
            <a:r>
              <a:rPr lang="en-US" sz="2400" b="1" kern="0" spc="-100" dirty="0" smtClean="0">
                <a:solidFill>
                  <a:srgbClr val="00386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b="1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Ages 13-17 focus</a:t>
            </a:r>
          </a:p>
          <a:p>
            <a:pPr marL="0" indent="0">
              <a:buNone/>
            </a:pPr>
            <a:r>
              <a:rPr lang="en-US" sz="24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Sex and labor trafficking identification</a:t>
            </a:r>
          </a:p>
          <a:p>
            <a:pPr marL="0" indent="0">
              <a:buNone/>
            </a:pPr>
            <a:r>
              <a:rPr lang="en-US" sz="24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Online training</a:t>
            </a:r>
          </a:p>
          <a:p>
            <a:pPr marL="0" indent="0">
              <a:buNone/>
            </a:pPr>
            <a:r>
              <a:rPr lang="en-US" sz="24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Resources and referrals</a:t>
            </a:r>
          </a:p>
          <a:p>
            <a:pPr marL="0" indent="0">
              <a:buNone/>
            </a:pPr>
            <a:r>
              <a:rPr lang="en-US" sz="24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Survivor-informed</a:t>
            </a:r>
          </a:p>
          <a:p>
            <a:pPr marL="0" indent="0">
              <a:buNone/>
            </a:pPr>
            <a:r>
              <a:rPr lang="en-US" sz="24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Broad use </a:t>
            </a:r>
          </a:p>
          <a:p>
            <a:pPr marL="0" indent="0">
              <a:buNone/>
            </a:pPr>
            <a:r>
              <a:rPr lang="en-US" sz="2000" kern="0" spc="-100" dirty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kern="0" spc="-100" dirty="0" smtClean="0">
                <a:solidFill>
                  <a:srgbClr val="00386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alls to SWO helpline for addicts up 30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88" y="3581400"/>
            <a:ext cx="35281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114800"/>
            <a:ext cx="6400800" cy="799322"/>
          </a:xfrm>
        </p:spPr>
        <p:txBody>
          <a:bodyPr/>
          <a:lstStyle/>
          <a:p>
            <a:pPr algn="l"/>
            <a:r>
              <a:rPr lang="en-US" sz="3600" dirty="0" smtClean="0"/>
              <a:t>1. Safe Harbor Overview</a:t>
            </a:r>
            <a:br>
              <a:rPr lang="en-US" sz="3600" dirty="0" smtClean="0"/>
            </a:br>
            <a:r>
              <a:rPr lang="en-US" sz="3600" dirty="0" smtClean="0"/>
              <a:t>2. Health Care Provider Training </a:t>
            </a:r>
            <a:br>
              <a:rPr lang="en-US" sz="3600" dirty="0" smtClean="0"/>
            </a:br>
            <a:r>
              <a:rPr lang="en-US" sz="3600" dirty="0" smtClean="0"/>
              <a:t>3. Next Steps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MDH Health Care Provider Training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Develop guidelines for health care providers responding to human trafficking/exploitation (sex and labor)</a:t>
            </a:r>
          </a:p>
          <a:p>
            <a:r>
              <a:rPr lang="en-US" sz="2800" dirty="0" smtClean="0"/>
              <a:t>Draw from existing national tools and approaches to build Minnesota-specific response</a:t>
            </a:r>
          </a:p>
          <a:p>
            <a:r>
              <a:rPr lang="en-US" sz="2800" dirty="0" smtClean="0"/>
              <a:t>Start spring 2019 and complete by spring 2021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75</a:t>
            </a:r>
            <a:r>
              <a:rPr lang="en-US" sz="2000" b="1" dirty="0">
                <a:solidFill>
                  <a:srgbClr val="FF0000"/>
                </a:solidFill>
              </a:rPr>
              <a:t>% </a:t>
            </a:r>
            <a:r>
              <a:rPr lang="en-US" sz="2000" b="1" dirty="0" smtClean="0">
                <a:solidFill>
                  <a:srgbClr val="FF0000"/>
                </a:solidFill>
              </a:rPr>
              <a:t>sought </a:t>
            </a:r>
            <a:r>
              <a:rPr lang="en-US" sz="2000" b="1" dirty="0">
                <a:solidFill>
                  <a:srgbClr val="FF0000"/>
                </a:solidFill>
              </a:rPr>
              <a:t>health care within past 6 months, 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Curtis, Terry, Dank, et al, 2008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MDH Health Care Provider Training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New ICD-10 Codes (2018) -  List of diagnostic codes created by the International Classification of Diseases</a:t>
            </a:r>
          </a:p>
          <a:p>
            <a:r>
              <a:rPr lang="en-US" sz="2000" dirty="0" smtClean="0"/>
              <a:t>Helps to differentiate human trafficking patients from other forms of abuse</a:t>
            </a:r>
          </a:p>
          <a:p>
            <a:r>
              <a:rPr lang="en-US" sz="2000" dirty="0" smtClean="0"/>
              <a:t>Helps to track medical conditions related to trafficking to drive training and policy response</a:t>
            </a:r>
          </a:p>
          <a:p>
            <a:r>
              <a:rPr lang="en-US" sz="2000" dirty="0" smtClean="0"/>
              <a:t>The codes cover (child and adult):</a:t>
            </a:r>
          </a:p>
          <a:p>
            <a:pPr lvl="1"/>
            <a:r>
              <a:rPr lang="en-US" sz="2000" dirty="0" smtClean="0"/>
              <a:t>Forced labor</a:t>
            </a:r>
          </a:p>
          <a:p>
            <a:pPr lvl="1"/>
            <a:r>
              <a:rPr lang="en-US" sz="2000" dirty="0" smtClean="0"/>
              <a:t>Sexual exploitation</a:t>
            </a:r>
          </a:p>
          <a:p>
            <a:pPr lvl="1"/>
            <a:r>
              <a:rPr lang="en-US" sz="2000" dirty="0" smtClean="0"/>
              <a:t>Human trafficking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ENFERMERÍA - NURSING: agosto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26" y="4187813"/>
            <a:ext cx="2983725" cy="19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Workgroup Representation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Mayo Clinic</a:t>
            </a:r>
          </a:p>
          <a:p>
            <a:r>
              <a:rPr lang="en-US" dirty="0" smtClean="0"/>
              <a:t>Midwest Children’s Resource Center</a:t>
            </a:r>
          </a:p>
          <a:p>
            <a:r>
              <a:rPr lang="en-US" dirty="0" smtClean="0"/>
              <a:t>Indian Health Services – Cass Lake</a:t>
            </a:r>
          </a:p>
          <a:p>
            <a:r>
              <a:rPr lang="en-US" dirty="0" smtClean="0"/>
              <a:t>Family Tree Clinic</a:t>
            </a:r>
          </a:p>
          <a:p>
            <a:r>
              <a:rPr lang="en-US" dirty="0" smtClean="0"/>
              <a:t>Children’s Healthcare of Atlanta </a:t>
            </a:r>
          </a:p>
          <a:p>
            <a:r>
              <a:rPr lang="en-US" dirty="0" smtClean="0"/>
              <a:t>Minnesota Hospital Association</a:t>
            </a:r>
          </a:p>
          <a:p>
            <a:r>
              <a:rPr lang="en-US" dirty="0" smtClean="0"/>
              <a:t>Create Impact Consulting</a:t>
            </a:r>
          </a:p>
          <a:p>
            <a:r>
              <a:rPr lang="en-US" dirty="0" smtClean="0"/>
              <a:t>Breaking Free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Enitan</a:t>
            </a:r>
            <a:r>
              <a:rPr lang="en-US" dirty="0" smtClean="0"/>
              <a:t> Story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Diverse Group of Students working on project vecto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20" y="3048000"/>
            <a:ext cx="3517900" cy="26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Guided by state-wide workgroup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Review of existing tools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Provider and survivor-informed needs assessment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Development of health care provider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2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from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9" y="2586238"/>
            <a:ext cx="3318221" cy="27267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13229"/>
            <a:ext cx="2607451" cy="2879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9451" y="28041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000" dirty="0"/>
              <a:t>Trauma-informed approaches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000" dirty="0"/>
              <a:t>Expectations of health care providers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000" dirty="0"/>
              <a:t>Importance of autonomy, respect, and confidentiality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000" dirty="0"/>
              <a:t>Role of advocacy</a:t>
            </a:r>
          </a:p>
        </p:txBody>
      </p:sp>
    </p:spTree>
    <p:extLst>
      <p:ext uri="{BB962C8B-B14F-4D97-AF65-F5344CB8AC3E}">
        <p14:creationId xmlns:p14="http://schemas.microsoft.com/office/powerpoint/2010/main" val="18122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Learned from Survivors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3270115" cy="2891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415415"/>
            <a:ext cx="4433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Assessing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Disclosures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Discussed: ‘</a:t>
            </a:r>
            <a:r>
              <a:rPr lang="en-US" sz="2400" i="1" dirty="0"/>
              <a:t>What is an effective medical response?</a:t>
            </a:r>
            <a:r>
              <a:rPr lang="en-US" sz="2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42556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Two Sections: 6 Modules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Section 1: Human Trafficking and Exploitation</a:t>
            </a:r>
          </a:p>
          <a:p>
            <a:r>
              <a:rPr lang="en-US" sz="2400" dirty="0" smtClean="0"/>
              <a:t>Overview and dynamics</a:t>
            </a:r>
          </a:p>
          <a:p>
            <a:r>
              <a:rPr lang="en-US" sz="2400" dirty="0" smtClean="0"/>
              <a:t>Indicators of trafficking and exploitation</a:t>
            </a:r>
          </a:p>
          <a:p>
            <a:r>
              <a:rPr lang="en-US" sz="2400" dirty="0" smtClean="0"/>
              <a:t>Assessment with possible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Section 2: Health Care Provider Response, Referral, and Coding</a:t>
            </a:r>
          </a:p>
          <a:p>
            <a:r>
              <a:rPr lang="en-US" sz="2400" dirty="0" smtClean="0"/>
              <a:t>Survivor informed response for the health care provider</a:t>
            </a:r>
          </a:p>
          <a:p>
            <a:r>
              <a:rPr lang="en-US" sz="2400" dirty="0" smtClean="0"/>
              <a:t>Safe Harbor services, resources, and considerations</a:t>
            </a:r>
          </a:p>
          <a:p>
            <a:r>
              <a:rPr lang="en-US" sz="2400" dirty="0" smtClean="0"/>
              <a:t>Diagnostic codes</a:t>
            </a:r>
          </a:p>
        </p:txBody>
      </p:sp>
    </p:spTree>
    <p:extLst>
      <p:ext uri="{BB962C8B-B14F-4D97-AF65-F5344CB8AC3E}">
        <p14:creationId xmlns:p14="http://schemas.microsoft.com/office/powerpoint/2010/main" val="5927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458298"/>
              </p:ext>
            </p:extLst>
          </p:nvPr>
        </p:nvGraphicFramePr>
        <p:xfrm>
          <a:off x="666481" y="990600"/>
          <a:ext cx="7791719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Module 1: Overview and Dynamics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198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Definitions</a:t>
                      </a:r>
                      <a:r>
                        <a:rPr lang="en-US" sz="2400" dirty="0">
                          <a:effectLst/>
                        </a:rPr>
                        <a:t>: Sex and Labor Trafficking (</a:t>
                      </a:r>
                      <a:r>
                        <a:rPr lang="en-US" sz="2400" dirty="0" smtClean="0">
                          <a:effectLst/>
                        </a:rPr>
                        <a:t>Minnesota, </a:t>
                      </a:r>
                      <a:r>
                        <a:rPr lang="en-US" sz="2400" dirty="0">
                          <a:effectLst/>
                        </a:rPr>
                        <a:t>Federal Definition, and Tribal Codes)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</a:rPr>
                        <a:t>Minnesota Approach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Incidence/Prevalence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</a:rPr>
                        <a:t>Settings where trafficking occurs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</a:rPr>
                        <a:t>Public health concern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</a:rPr>
                        <a:t>Recruitment of victims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</a:rPr>
                        <a:t>Tactics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he Public Health Model: A Primer for Emergency Care Provid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23812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20480"/>
              </p:ext>
            </p:extLst>
          </p:nvPr>
        </p:nvGraphicFramePr>
        <p:xfrm>
          <a:off x="666481" y="990600"/>
          <a:ext cx="7639319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Module </a:t>
                      </a:r>
                      <a:r>
                        <a:rPr lang="en-US" sz="2400" dirty="0" smtClean="0">
                          <a:effectLst/>
                        </a:rPr>
                        <a:t>2: Indicators of Trafficking and Exploitation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34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Vulnerable groups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 flags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Documenting Conversations With Your Boss - Ask H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24200"/>
            <a:ext cx="44862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83388"/>
              </p:ext>
            </p:extLst>
          </p:nvPr>
        </p:nvGraphicFramePr>
        <p:xfrm>
          <a:off x="666481" y="1066800"/>
          <a:ext cx="7791719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2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Module </a:t>
                      </a:r>
                      <a:r>
                        <a:rPr lang="en-US" sz="2400" dirty="0" smtClean="0">
                          <a:effectLst/>
                        </a:rPr>
                        <a:t>3: Assessment</a:t>
                      </a:r>
                      <a:r>
                        <a:rPr lang="en-US" sz="2400" baseline="0" dirty="0" smtClean="0">
                          <a:effectLst/>
                        </a:rPr>
                        <a:t> and Questions to Consider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91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Possible questions to consider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assessment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Article: Here's a look at people management issues 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76600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68C3-7B7E-411D-B105-08F43D0B3F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Safe Harbor is a network</a:t>
            </a:r>
          </a:p>
          <a:p>
            <a:pPr lvl="1"/>
            <a:r>
              <a:rPr lang="en-US" sz="3600" dirty="0" smtClean="0"/>
              <a:t>Services</a:t>
            </a:r>
          </a:p>
          <a:p>
            <a:pPr lvl="1"/>
            <a:r>
              <a:rPr lang="en-US" sz="3600" dirty="0" smtClean="0"/>
              <a:t>Presentations</a:t>
            </a:r>
          </a:p>
          <a:p>
            <a:pPr lvl="1"/>
            <a:r>
              <a:rPr lang="en-US" sz="3600" dirty="0" smtClean="0"/>
              <a:t>Referrals</a:t>
            </a:r>
          </a:p>
          <a:p>
            <a:pPr lvl="1"/>
            <a:r>
              <a:rPr lang="en-US" sz="3600" dirty="0" smtClean="0"/>
              <a:t>Collaboration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b="1" dirty="0" smtClean="0"/>
              <a:t>Working Together</a:t>
            </a:r>
            <a:endParaRPr lang="en-US" sz="2800" b="1" dirty="0"/>
          </a:p>
        </p:txBody>
      </p:sp>
      <p:pic>
        <p:nvPicPr>
          <p:cNvPr id="6" name="Picture 2" descr="Image result for 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56215"/>
            <a:ext cx="4043747" cy="26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38832"/>
              </p:ext>
            </p:extLst>
          </p:nvPr>
        </p:nvGraphicFramePr>
        <p:xfrm>
          <a:off x="666481" y="1219200"/>
          <a:ext cx="8020319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Module 4: Survivor Informed Responses</a:t>
                      </a:r>
                      <a:r>
                        <a:rPr lang="en-US" sz="2400" baseline="0" dirty="0" smtClean="0">
                          <a:effectLst/>
                        </a:rPr>
                        <a:t> for the Health Care Provider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48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Addressing primary health concern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</a:rPr>
                        <a:t>Practical aspects</a:t>
                      </a:r>
                      <a:r>
                        <a:rPr lang="en-US" sz="2400" baseline="0" dirty="0" smtClean="0">
                          <a:effectLst/>
                        </a:rPr>
                        <a:t> of the visit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aseline="0" dirty="0" smtClean="0">
                          <a:effectLst/>
                        </a:rPr>
                        <a:t>Trauma-Informed approach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aseline="0" dirty="0" smtClean="0">
                          <a:effectLst/>
                        </a:rPr>
                        <a:t>Patient rights-based approach</a:t>
                      </a:r>
                      <a:endParaRPr lang="en-US" sz="2400" dirty="0" smtClean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Cancer charter shows patients can demand their right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4029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9295"/>
              </p:ext>
            </p:extLst>
          </p:nvPr>
        </p:nvGraphicFramePr>
        <p:xfrm>
          <a:off x="666481" y="1219200"/>
          <a:ext cx="7867919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Module </a:t>
                      </a:r>
                      <a:r>
                        <a:rPr lang="en-US" sz="2400" dirty="0" smtClean="0">
                          <a:effectLst/>
                        </a:rPr>
                        <a:t>5: Safe Harbor</a:t>
                      </a:r>
                      <a:r>
                        <a:rPr lang="en-US" sz="2400" baseline="0" dirty="0" smtClean="0">
                          <a:effectLst/>
                        </a:rPr>
                        <a:t> Services, Resources, and Considerations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43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Safe Harbor services and explanations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based services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Considerations when offering referrals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patient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Managing the transition of countries to reduced globa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90505"/>
            <a:ext cx="3019425" cy="20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74240"/>
              </p:ext>
            </p:extLst>
          </p:nvPr>
        </p:nvGraphicFramePr>
        <p:xfrm>
          <a:off x="666481" y="1066800"/>
          <a:ext cx="7791719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Module </a:t>
                      </a:r>
                      <a:r>
                        <a:rPr lang="en-US" sz="2400" dirty="0" smtClean="0">
                          <a:effectLst/>
                        </a:rPr>
                        <a:t>6: Diagnostic Codes</a:t>
                      </a:r>
                      <a:r>
                        <a:rPr lang="en-US" sz="2400" baseline="0" dirty="0" smtClean="0">
                          <a:effectLst/>
                        </a:rPr>
                        <a:t> and Considerations</a:t>
                      </a:r>
                      <a:endParaRPr lang="en-US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053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Explanation of codes and how to use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Benefits of coding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Coding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considerations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Practice and policy considerations</a:t>
                      </a:r>
                      <a:endParaRPr lang="en-US" sz="2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I QUADERNI DIDATTICI DEL CODING, UTILI GUIDE DA VISIONA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233041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Transfer materials to online training modules</a:t>
            </a:r>
          </a:p>
          <a:p>
            <a:r>
              <a:rPr lang="en-US" sz="2400" dirty="0" smtClean="0"/>
              <a:t>Review with original workgroup and additional stakeholders</a:t>
            </a:r>
          </a:p>
          <a:p>
            <a:r>
              <a:rPr lang="en-US" sz="2400" dirty="0" smtClean="0"/>
              <a:t>Expand partnerships to distribute training awareness and access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FB32-71B3-4B73-9BCA-E09FFF9707A5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Team:SDU-Denmark/Tour61 - 2013.igem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20" y="3810000"/>
            <a:ext cx="4225150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are your questions?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26" y="2277146"/>
            <a:ext cx="2980814" cy="2981007"/>
          </a:xfrm>
        </p:spPr>
      </p:pic>
    </p:spTree>
    <p:extLst>
      <p:ext uri="{BB962C8B-B14F-4D97-AF65-F5344CB8AC3E}">
        <p14:creationId xmlns:p14="http://schemas.microsoft.com/office/powerpoint/2010/main" val="4067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144000" cy="5138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0278" y="1143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Thank you!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Contact us!</a:t>
            </a:r>
            <a:endParaRPr lang="en-US" sz="4800" dirty="0"/>
          </a:p>
        </p:txBody>
      </p:sp>
      <p:sp>
        <p:nvSpPr>
          <p:cNvPr id="3" name="Text Placeholder 1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Caroline Palmer, JD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651.201.5452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caroline.palmer@state.mn.us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MDH Safe Harbor info: https://www.health.state.mn.us/communities/safeharbor/</a:t>
            </a:r>
            <a:endParaRPr lang="en-US" sz="30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Leah Lutz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763.229.7133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leah</a:t>
            </a:r>
            <a:r>
              <a:rPr lang="en-US" sz="2400" dirty="0" smtClean="0"/>
              <a:t>lutzconsulting@gmail.com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298C805-F007-429C-BF44-0AAC684373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6/17/2020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31630-C316-4CE3-92C0-51A75503BE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69745"/>
            <a:ext cx="320040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03B318F-DCD9-4300-8D6C-27366D417958}" type="datetime1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68C3-7B7E-411D-B105-08F43D0B3F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Harbor History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0432946"/>
              </p:ext>
            </p:extLst>
          </p:nvPr>
        </p:nvGraphicFramePr>
        <p:xfrm>
          <a:off x="485078" y="1685926"/>
          <a:ext cx="8246327" cy="365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74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68C3-7B7E-411D-B105-08F43D0B3F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graphicFrame>
        <p:nvGraphicFramePr>
          <p:cNvPr id="7" name="Content Placeholder 6" descr="One box listing expectations about vicitms and another box listing the realities of victims. " title="Expectation and Reality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1" y="2228851"/>
          <a:ext cx="7930661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Wrong Door Values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78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Safe Harbor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86200" cy="183437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Sexually exploited youth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/>
              <a:t>17 years old and under</a:t>
            </a:r>
            <a:r>
              <a:rPr lang="en-US" sz="2000" dirty="0"/>
              <a:t>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can </a:t>
            </a:r>
            <a:r>
              <a:rPr lang="en-US" sz="2000" i="1" dirty="0"/>
              <a:t>no longer be criminalized for engaging in prostitution but should be referred to services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3810000"/>
            <a:ext cx="3886200" cy="182880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0" indent="0" algn="ctr" defTabSz="617220">
              <a:buNone/>
              <a:defRPr/>
            </a:pPr>
            <a:r>
              <a:rPr lang="en-US" sz="2000" dirty="0" smtClean="0"/>
              <a:t>Sexually </a:t>
            </a:r>
            <a:r>
              <a:rPr lang="en-US" sz="2000" dirty="0"/>
              <a:t>exploited and at risk </a:t>
            </a:r>
            <a:r>
              <a:rPr lang="en-US" sz="2000" dirty="0" smtClean="0"/>
              <a:t>youth </a:t>
            </a:r>
            <a:r>
              <a:rPr lang="en-US" sz="2000" u="sng" dirty="0" smtClean="0"/>
              <a:t>24 </a:t>
            </a:r>
            <a:r>
              <a:rPr lang="en-US" sz="2000" u="sng" dirty="0"/>
              <a:t>years old and </a:t>
            </a:r>
            <a:r>
              <a:rPr lang="en-US" sz="2000" u="sng" dirty="0" smtClean="0"/>
              <a:t>under</a:t>
            </a:r>
            <a:r>
              <a:rPr lang="en-US" sz="2000" i="1" dirty="0" smtClean="0"/>
              <a:t> deserve </a:t>
            </a:r>
            <a:r>
              <a:rPr lang="en-US" sz="2000" i="1" dirty="0"/>
              <a:t>and are eligible for specialized, trauma-informed </a:t>
            </a:r>
            <a:r>
              <a:rPr lang="en-US" sz="2000" i="1" dirty="0" smtClean="0"/>
              <a:t>services </a:t>
            </a:r>
            <a:r>
              <a:rPr lang="en-US" sz="2000" i="1" dirty="0"/>
              <a:t>to heal and recover.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4E19-09E9-4D3B-9583-00AB3B7D1F46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308153" y="2207526"/>
            <a:ext cx="2945779" cy="3050274"/>
            <a:chOff x="586628" y="1546340"/>
            <a:chExt cx="4620829" cy="4784744"/>
          </a:xfrm>
        </p:grpSpPr>
        <p:pic>
          <p:nvPicPr>
            <p:cNvPr id="7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21" y="2325402"/>
              <a:ext cx="673698" cy="67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-Turn Arrow 7" descr="Arrow showing a u-turn" title="Arrow"/>
            <p:cNvSpPr/>
            <p:nvPr/>
          </p:nvSpPr>
          <p:spPr>
            <a:xfrm rot="8031892">
              <a:off x="1670102" y="3858213"/>
              <a:ext cx="3421874" cy="1234241"/>
            </a:xfrm>
            <a:prstGeom prst="utur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9" name="Picture 4" descr="Image result for buyer silhouette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" t="5908" r="76962" b="54461"/>
            <a:stretch/>
          </p:blipFill>
          <p:spPr bwMode="auto">
            <a:xfrm>
              <a:off x="3894734" y="3710470"/>
              <a:ext cx="1312723" cy="17065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buyer silhouette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5" t="5908" r="51457" b="54461"/>
            <a:stretch/>
          </p:blipFill>
          <p:spPr bwMode="auto">
            <a:xfrm>
              <a:off x="2890214" y="4611057"/>
              <a:ext cx="1321045" cy="17200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U-Turn Arrow 10" descr="Arrow showing a u-turn" title="Arrow"/>
            <p:cNvSpPr/>
            <p:nvPr/>
          </p:nvSpPr>
          <p:spPr>
            <a:xfrm rot="18819706">
              <a:off x="924067" y="2869284"/>
              <a:ext cx="3213100" cy="1323274"/>
            </a:xfrm>
            <a:prstGeom prst="utur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12" name="Picture 11" descr="Image result for buyer silhouette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31" r="76738"/>
            <a:stretch/>
          </p:blipFill>
          <p:spPr bwMode="auto">
            <a:xfrm>
              <a:off x="586628" y="4249560"/>
              <a:ext cx="1450373" cy="17802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Image result for food transparent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83" y="2882362"/>
              <a:ext cx="867383" cy="86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Image result for house transparent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692" y="1546340"/>
              <a:ext cx="833085" cy="787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4400551" y="2044766"/>
            <a:ext cx="342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u="sng" dirty="0"/>
              <a:t>Anything of value </a:t>
            </a:r>
            <a:r>
              <a:rPr lang="en-US" dirty="0"/>
              <a:t>(e.g., money, drugs, food, shelter, rent, or higher status in a gang or group)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		   -  OR  -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a </a:t>
            </a:r>
            <a:r>
              <a:rPr lang="en-US" b="1" u="sng" dirty="0"/>
              <a:t>promise</a:t>
            </a:r>
            <a:r>
              <a:rPr lang="en-US" dirty="0"/>
              <a:t> of anything of value </a:t>
            </a:r>
          </a:p>
          <a:p>
            <a:pPr lvl="0">
              <a:defRPr/>
            </a:pPr>
            <a:r>
              <a:rPr lang="en-US" dirty="0"/>
              <a:t>is given to a person by any means in exchange for any type of sexual activity.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 </a:t>
            </a:r>
            <a:r>
              <a:rPr lang="en-US" b="1" i="1" dirty="0"/>
              <a:t>A third party may or may not be involved</a:t>
            </a:r>
            <a:r>
              <a:rPr lang="en-US" b="1" dirty="0"/>
              <a:t>.</a:t>
            </a: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1143000" y="971550"/>
            <a:ext cx="6858000" cy="6858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2827735" algn="l"/>
              </a:tabLst>
              <a:defRPr sz="52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tx1"/>
                </a:solidFill>
              </a:rPr>
              <a:t>Commercial Sexual Exploitation 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Eligibility for Safe Harbor Services for Youth Ages 24 and younger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4972-5AB0-4260-9546-DFB4F878E222}" type="datetime1">
              <a:rPr lang="en-US" smtClean="0">
                <a:solidFill>
                  <a:srgbClr val="FFFFFF"/>
                </a:solidFill>
              </a:rPr>
              <a:t>6/17/2020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4"/>
          <p:cNvSpPr>
            <a:spLocks noGrp="1"/>
          </p:cNvSpPr>
          <p:nvPr>
            <p:ph type="title"/>
          </p:nvPr>
        </p:nvSpPr>
        <p:spPr>
          <a:xfrm>
            <a:off x="2107407" y="304800"/>
            <a:ext cx="4929188" cy="1112053"/>
          </a:xfrm>
        </p:spPr>
        <p:txBody>
          <a:bodyPr>
            <a:normAutofit/>
          </a:bodyPr>
          <a:lstStyle/>
          <a:p>
            <a:pPr algn="ctr"/>
            <a:r>
              <a:rPr lang="en-US" sz="2667" b="1" dirty="0"/>
              <a:t>Safe Harbor Statewide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889001" y="2895600"/>
            <a:ext cx="1731363" cy="1676400"/>
          </a:xfrm>
        </p:spPr>
        <p:txBody>
          <a:bodyPr>
            <a:noAutofit/>
          </a:bodyPr>
          <a:lstStyle/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Regional Navigators and Specialized Community Services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OVC Expansion Grant to include Labor Trafficking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Training &amp; Technical Assistance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Youth and Hotel Outreach Materials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Wilder Evaluation Report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Safe Harbor for </a:t>
            </a:r>
            <a:r>
              <a:rPr lang="en-US" sz="1250" dirty="0" smtClean="0">
                <a:solidFill>
                  <a:srgbClr val="00325C"/>
                </a:solidFill>
              </a:rPr>
              <a:t>All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 smtClean="0">
                <a:solidFill>
                  <a:srgbClr val="00325C"/>
                </a:solidFill>
              </a:rPr>
              <a:t>Tribal Liaison</a:t>
            </a:r>
            <a:endParaRPr lang="en-US" sz="1250" dirty="0">
              <a:solidFill>
                <a:srgbClr val="00325C"/>
              </a:solidFill>
            </a:endParaRP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21001" y="2920999"/>
            <a:ext cx="1495641" cy="2043221"/>
          </a:xfrm>
        </p:spPr>
        <p:txBody>
          <a:bodyPr>
            <a:normAutofit fontScale="92500" lnSpcReduction="20000"/>
          </a:bodyPr>
          <a:lstStyle/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Specialized Housing/Shelter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Youth Outreach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Child Protection/Child Welfare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Vulnerable </a:t>
            </a:r>
            <a:r>
              <a:rPr lang="en-US" sz="1250" dirty="0" smtClean="0">
                <a:solidFill>
                  <a:srgbClr val="00325C"/>
                </a:solidFill>
              </a:rPr>
              <a:t>Adult Protection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 smtClean="0">
                <a:solidFill>
                  <a:srgbClr val="00325C"/>
                </a:solidFill>
              </a:rPr>
              <a:t>Tribal liaison</a:t>
            </a:r>
            <a:endParaRPr lang="en-US" sz="1250" dirty="0">
              <a:solidFill>
                <a:srgbClr val="00325C"/>
              </a:solidFill>
            </a:endParaRPr>
          </a:p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572000" y="2921000"/>
            <a:ext cx="1931660" cy="2449626"/>
          </a:xfrm>
        </p:spPr>
        <p:txBody>
          <a:bodyPr>
            <a:noAutofit/>
          </a:bodyPr>
          <a:lstStyle/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Missing and Endangered Persons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Internet Crimes Against Children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3 Regional Law Enforcement Task Forces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1 Statewide Task </a:t>
            </a:r>
            <a:r>
              <a:rPr lang="en-US" sz="1250" dirty="0" smtClean="0">
                <a:solidFill>
                  <a:srgbClr val="00325C"/>
                </a:solidFill>
              </a:rPr>
              <a:t>Force: </a:t>
            </a:r>
            <a:r>
              <a:rPr lang="en-US" sz="1250" dirty="0">
                <a:solidFill>
                  <a:srgbClr val="00325C"/>
                </a:solidFill>
              </a:rPr>
              <a:t>24/7 reporting </a:t>
            </a:r>
            <a:r>
              <a:rPr lang="en-US" sz="1250" dirty="0">
                <a:solidFill>
                  <a:schemeClr val="tx1"/>
                </a:solidFill>
              </a:rPr>
              <a:t>651-793-7000 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chemeClr val="tx1"/>
                </a:solidFill>
              </a:rPr>
              <a:t>Training/Consultation for Law Enforcement on Sex Trafficking </a:t>
            </a:r>
            <a:r>
              <a:rPr lang="en-US" sz="1250" dirty="0" smtClean="0">
                <a:solidFill>
                  <a:schemeClr val="tx1"/>
                </a:solidFill>
              </a:rPr>
              <a:t>Investigations</a:t>
            </a:r>
          </a:p>
          <a:p>
            <a:pPr marL="178587" indent="-178587" algn="l">
              <a:buFont typeface="Arial" panose="020B0604020202020204" pitchFamily="34" charset="0"/>
              <a:buChar char="•"/>
            </a:pPr>
            <a:r>
              <a:rPr lang="en-US" sz="1250" dirty="0" smtClean="0">
                <a:solidFill>
                  <a:schemeClr val="tx1"/>
                </a:solidFill>
              </a:rPr>
              <a:t>Tribal Liaison</a:t>
            </a:r>
            <a:endParaRPr lang="en-US" sz="1250" dirty="0">
              <a:solidFill>
                <a:srgbClr val="00325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91022" y="3027672"/>
            <a:ext cx="161395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Protocol Guidelines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endParaRPr lang="en-US" sz="1250" dirty="0">
              <a:solidFill>
                <a:srgbClr val="00325C"/>
              </a:solidFill>
            </a:endParaRPr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Safe Harbor Protocol Team Formation Starter Kit:  A Guide for New Teams</a:t>
            </a:r>
          </a:p>
          <a:p>
            <a:pPr marL="178587" indent="-178587">
              <a:buFont typeface="Arial" panose="020B0604020202020204" pitchFamily="34" charset="0"/>
              <a:buChar char="•"/>
            </a:pPr>
            <a:endParaRPr lang="en-US" sz="1250" dirty="0">
              <a:solidFill>
                <a:srgbClr val="00325C"/>
              </a:solidFill>
            </a:endParaRPr>
          </a:p>
          <a:p>
            <a:pPr marL="178587" indent="-178587"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00325C"/>
                </a:solidFill>
              </a:rPr>
              <a:t>Protocol Implementation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7" y="1765323"/>
            <a:ext cx="1342654" cy="923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858" y="1612145"/>
            <a:ext cx="1148492" cy="1196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43" y="1825758"/>
            <a:ext cx="1785938" cy="8989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64" y="1926935"/>
            <a:ext cx="1785714" cy="5793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D967-10B6-491E-A44D-156BA833B8AB}" type="datetime1">
              <a:rPr lang="en-US" smtClean="0">
                <a:solidFill>
                  <a:srgbClr val="000000"/>
                </a:solidFill>
              </a:rPr>
              <a:t>6/17/2020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Protecting, Maintaining and Improving the Health of All Minnesotans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968C3-7B7E-411D-B105-08F43D0B3F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Protecting, Maintaining and Improving the Health of All Minnesotans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4721"/>
            <a:ext cx="4114800" cy="375407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Navigators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524001"/>
            <a:ext cx="342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Regional point of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Training and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Brief direct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Referrals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 navigators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Northwest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Northeast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Southwest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South Central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Southeast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West Central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Central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East Metro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West Metro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5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DH colors">
      <a:dk1>
        <a:srgbClr val="000000"/>
      </a:dk1>
      <a:lt1>
        <a:srgbClr val="FFFFFF"/>
      </a:lt1>
      <a:dk2>
        <a:srgbClr val="666666"/>
      </a:dk2>
      <a:lt2>
        <a:srgbClr val="E0E0E0"/>
      </a:lt2>
      <a:accent1>
        <a:srgbClr val="A3D783"/>
      </a:accent1>
      <a:accent2>
        <a:srgbClr val="0073DF"/>
      </a:accent2>
      <a:accent3>
        <a:srgbClr val="71003D"/>
      </a:accent3>
      <a:accent4>
        <a:srgbClr val="E61E2F"/>
      </a:accent4>
      <a:accent5>
        <a:srgbClr val="BB8CA4"/>
      </a:accent5>
      <a:accent6>
        <a:srgbClr val="00349E"/>
      </a:accent6>
      <a:hlink>
        <a:srgbClr val="17BBFD"/>
      </a:hlink>
      <a:folHlink>
        <a:srgbClr val="BB8C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5657FBA-E590-4093-B198-08E9DC093C68}" vid="{4834F4AF-2CE9-4C42-AF2E-806ED40B94E8}"/>
    </a:ext>
  </a:extLst>
</a:theme>
</file>

<file path=ppt/theme/theme3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F5552E-7FA5-401C-A5C1-DF343DC4B3F7}" vid="{00869514-4466-4273-82D4-87EB9D68739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E615E3B97BC4EA205B3AA59F8ECEF" ma:contentTypeVersion="23" ma:contentTypeDescription="Create a new document." ma:contentTypeScope="" ma:versionID="ad75358fd9bd67fd6459c4ef2f7f1cae">
  <xsd:schema xmlns:xsd="http://www.w3.org/2001/XMLSchema" xmlns:xs="http://www.w3.org/2001/XMLSchema" xmlns:p="http://schemas.microsoft.com/office/2006/metadata/properties" xmlns:ns1="http://schemas.microsoft.com/sharepoint/v3" xmlns:ns2="4ff9c110-5eea-4074-92f4-0ad1bd6619bc" xmlns:ns3="4716d8b1-543e-4179-a1b1-2609ec516e32" xmlns:ns4="9d315c9f-9a67-43d7-a3bb-b019d19b9fc8" targetNamespace="http://schemas.microsoft.com/office/2006/metadata/properties" ma:root="true" ma:fieldsID="612de303dfa9096e9bbd1db2a62eb7a1" ns1:_="" ns2:_="" ns3:_="" ns4:_="">
    <xsd:import namespace="http://schemas.microsoft.com/sharepoint/v3"/>
    <xsd:import namespace="4ff9c110-5eea-4074-92f4-0ad1bd6619bc"/>
    <xsd:import namespace="4716d8b1-543e-4179-a1b1-2609ec516e32"/>
    <xsd:import namespace="9d315c9f-9a67-43d7-a3bb-b019d19b9fc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3:AttributeHTField0" minOccurs="0"/>
                <xsd:element ref="ns3:BoardandCommitteeHTField0" minOccurs="0"/>
                <xsd:element ref="ns3:CityHTField0" minOccurs="0"/>
                <xsd:element ref="ns3:CountyHTField0" minOccurs="0"/>
                <xsd:element ref="ns3:DivisionHTField0" minOccurs="0"/>
                <xsd:element ref="ns3:DPSLanguageHTField0" minOccurs="0"/>
                <xsd:element ref="ns3:PersonaHTField0" minOccurs="0"/>
                <xsd:element ref="ns3:ProgramHTField0" minOccurs="0"/>
                <xsd:element ref="ns3:ResourceTypeHTField0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9c110-5eea-4074-92f4-0ad1bd6619b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c7530b11-593d-46f5-bcee-2cdf02c3e1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9f2eb4f1-8d5c-497d-a5e7-b7dc87f5848b}" ma:internalName="TaxCatchAll" ma:showField="CatchAllData" ma:web="4ff9c110-5eea-4074-92f4-0ad1bd6619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6d8b1-543e-4179-a1b1-2609ec516e32" elementFormDefault="qualified">
    <xsd:import namespace="http://schemas.microsoft.com/office/2006/documentManagement/types"/>
    <xsd:import namespace="http://schemas.microsoft.com/office/infopath/2007/PartnerControls"/>
    <xsd:element name="AttributeHTField0" ma:index="14" ma:taxonomy="true" ma:internalName="AttributeHTField0" ma:taxonomyFieldName="Attribute" ma:displayName="Attribute" ma:default="" ma:fieldId="{0f438da6-0e28-4159-b27d-29f78c675f85}" ma:taxonomyMulti="true" ma:sspId="c7530b11-593d-46f5-bcee-2cdf02c3e1a6" ma:termSetId="a7d82120-b4a1-4697-8e3d-5be0e60b36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ardandCommitteeHTField0" ma:index="16" nillable="true" ma:taxonomy="true" ma:internalName="BoardandCommitteeHTField0" ma:taxonomyFieldName="Board_x0020_and_x0020_Committee" ma:displayName="Board and Committee" ma:default="" ma:fieldId="{31ab1ccb-ce69-472b-8e4a-149bb3597f2e}" ma:taxonomyMulti="true" ma:sspId="c7530b11-593d-46f5-bcee-2cdf02c3e1a6" ma:termSetId="c545ba62-cb31-4892-ae4e-d95850da0c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ityHTField0" ma:index="18" nillable="true" ma:taxonomy="true" ma:internalName="CityHTField0" ma:taxonomyFieldName="City" ma:displayName="City" ma:fieldId="{c1504bb3-cee6-480a-955b-3d6760b87740}" ma:sspId="c7530b11-593d-46f5-bcee-2cdf02c3e1a6" ma:termSetId="22624551-aec7-4778-a19d-46e38326bf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yHTField0" ma:index="20" nillable="true" ma:taxonomy="true" ma:internalName="CountyHTField0" ma:taxonomyFieldName="County" ma:displayName="County" ma:fieldId="{52a28e79-b012-4159-8ff0-52b7d5042a75}" ma:sspId="c7530b11-593d-46f5-bcee-2cdf02c3e1a6" ma:termSetId="dad805e2-9b7c-46ad-ad0d-b9a36d5758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ivisionHTField0" ma:index="22" ma:taxonomy="true" ma:internalName="DivisionHTField0" ma:taxonomyFieldName="Division" ma:displayName="Division" ma:default="" ma:fieldId="{07dec948-ac7d-4e7d-a5a4-6ad75b40a96b}" ma:taxonomyMulti="true" ma:sspId="c7530b11-593d-46f5-bcee-2cdf02c3e1a6" ma:termSetId="8b5917ab-4605-4701-a2b2-630343cd30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PSLanguageHTField0" ma:index="24" nillable="true" ma:taxonomy="true" ma:internalName="DPSLanguageHTField0" ma:taxonomyFieldName="DPSLanguage" ma:displayName="DPSLanguage" ma:fieldId="{975b8405-8184-470a-bf92-17460eb73536}" ma:sspId="c7530b11-593d-46f5-bcee-2cdf02c3e1a6" ma:termSetId="29448fe6-e2c2-468d-bc67-6db50f0c43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HTField0" ma:index="26" ma:taxonomy="true" ma:internalName="PersonaHTField0" ma:taxonomyFieldName="Persona" ma:displayName="Persona" ma:default="" ma:fieldId="{7978f24a-c143-4649-a337-dcc3797f14ca}" ma:taxonomyMulti="true" ma:sspId="c7530b11-593d-46f5-bcee-2cdf02c3e1a6" ma:termSetId="687f798e-377e-4d14-b110-5fca2889b2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gramHTField0" ma:index="28" nillable="true" ma:taxonomy="true" ma:internalName="ProgramHTField0" ma:taxonomyFieldName="Program" ma:displayName="Program" ma:default="" ma:fieldId="{4425d31d-0c22-48b7-b9b1-0e01e0d4bb53}" ma:taxonomyMulti="true" ma:sspId="c7530b11-593d-46f5-bcee-2cdf02c3e1a6" ma:termSetId="4bcb9f0c-089f-4fe2-b546-69037f00fb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HTField0" ma:index="30" nillable="true" ma:taxonomy="true" ma:internalName="ResourceTypeHTField0" ma:taxonomyFieldName="Resource_x0020_Type" ma:displayName="Resource Type" ma:fieldId="{80cc93eb-bea3-421a-b9f8-b396941645e3}" ma:sspId="c7530b11-593d-46f5-bcee-2cdf02c3e1a6" ma:termSetId="d124cdd1-a3d3-4d0f-a11c-672f29aac4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15c9f-9a67-43d7-a3bb-b019d19b9fc8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9c110-5eea-4074-92f4-0ad1bd6619bc">
      <Value>47</Value>
      <Value>2</Value>
      <Value>1</Value>
    </TaxCatchAll>
    <TaxKeywordTaxHTField xmlns="4ff9c110-5eea-4074-92f4-0ad1bd6619bc">
      <Terms xmlns="http://schemas.microsoft.com/office/infopath/2007/PartnerControls"/>
    </TaxKeywordTaxHTField>
    <DivisionHTField0 xmlns="4716d8b1-543e-4179-a1b1-2609ec516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Justice Programs</TermName>
          <TermId xmlns="http://schemas.microsoft.com/office/infopath/2007/PartnerControls">364dd945-3c0d-4499-8215-9b045fa773bf</TermId>
        </TermInfo>
      </Terms>
    </DivisionHTField0>
    <PersonaHTField0 xmlns="4716d8b1-543e-4179-a1b1-2609ec516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</TermName>
          <TermId xmlns="http://schemas.microsoft.com/office/infopath/2007/PartnerControls">c7148f23-0ca3-4cba-95ad-cdf08ff83f64</TermId>
        </TermInfo>
      </Terms>
    </PersonaHTField0>
    <CityHTField0 xmlns="4716d8b1-543e-4179-a1b1-2609ec516e32">
      <Terms xmlns="http://schemas.microsoft.com/office/infopath/2007/PartnerControls"/>
    </CityHTField0>
    <DPSLanguageHTField0 xmlns="4716d8b1-543e-4179-a1b1-2609ec516e32">
      <Terms xmlns="http://schemas.microsoft.com/office/infopath/2007/PartnerControls"/>
    </DPSLanguageHTField0>
    <ResourceTypeHTField0 xmlns="4716d8b1-543e-4179-a1b1-2609ec516e32">
      <Terms xmlns="http://schemas.microsoft.com/office/infopath/2007/PartnerControls"/>
    </ResourceTypeHTField0>
    <PublishingExpirationDate xmlns="http://schemas.microsoft.com/sharepoint/v3" xsi:nil="true"/>
    <BoardandCommitteeHTField0 xmlns="4716d8b1-543e-4179-a1b1-2609ec516e32">
      <Terms xmlns="http://schemas.microsoft.com/office/infopath/2007/PartnerControls"/>
    </BoardandCommitteeHTField0>
    <AttributeHTField0 xmlns="4716d8b1-543e-4179-a1b1-2609ec516e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853407b7-e2d0-474c-b533-89174228734e</TermId>
        </TermInfo>
      </Terms>
    </AttributeHTField0>
    <ProgramHTField0 xmlns="4716d8b1-543e-4179-a1b1-2609ec516e32">
      <Terms xmlns="http://schemas.microsoft.com/office/infopath/2007/PartnerControls"/>
    </ProgramHTField0>
    <PublishingStartDate xmlns="http://schemas.microsoft.com/sharepoint/v3" xsi:nil="true"/>
    <CountyHTField0 xmlns="4716d8b1-543e-4179-a1b1-2609ec516e32">
      <Terms xmlns="http://schemas.microsoft.com/office/infopath/2007/PartnerControls"/>
    </CountyHTField0>
  </documentManagement>
</p:properties>
</file>

<file path=customXml/itemProps1.xml><?xml version="1.0" encoding="utf-8"?>
<ds:datastoreItem xmlns:ds="http://schemas.openxmlformats.org/officeDocument/2006/customXml" ds:itemID="{CF2291EE-556E-408C-99AC-5784217225A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250E9E-B6B3-4F21-A011-B31ADD58101E}"/>
</file>

<file path=customXml/itemProps3.xml><?xml version="1.0" encoding="utf-8"?>
<ds:datastoreItem xmlns:ds="http://schemas.openxmlformats.org/officeDocument/2006/customXml" ds:itemID="{64751D13-D7DC-4DE5-853D-33DE7D4EDD76}"/>
</file>

<file path=customXml/itemProps4.xml><?xml version="1.0" encoding="utf-8"?>
<ds:datastoreItem xmlns:ds="http://schemas.openxmlformats.org/officeDocument/2006/customXml" ds:itemID="{AB25DE26-9F30-4982-8E74-498DDAAF0E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</TotalTime>
  <Words>1585</Words>
  <Application>Microsoft Office PowerPoint</Application>
  <PresentationFormat>On-screen Show (4:3)</PresentationFormat>
  <Paragraphs>348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Garamond</vt:lpstr>
      <vt:lpstr>Symbol</vt:lpstr>
      <vt:lpstr>Times New Roman</vt:lpstr>
      <vt:lpstr>1_Office Theme</vt:lpstr>
      <vt:lpstr>Theme1</vt:lpstr>
      <vt:lpstr>MN.IT</vt:lpstr>
      <vt:lpstr>Expanding the Health Care Response to  Human Trafficking and Exploitation in Minnesota</vt:lpstr>
      <vt:lpstr>1. Safe Harbor Overview 2. Health Care Provider Training  3. Next Steps    </vt:lpstr>
      <vt:lpstr>Working Together</vt:lpstr>
      <vt:lpstr>Safe Harbor History</vt:lpstr>
      <vt:lpstr>No Wrong Door Values</vt:lpstr>
      <vt:lpstr>Minnesota Safe Harbor Law</vt:lpstr>
      <vt:lpstr>PowerPoint Presentation</vt:lpstr>
      <vt:lpstr>Safe Harbor Statewide Services</vt:lpstr>
      <vt:lpstr>Regional Navigators</vt:lpstr>
      <vt:lpstr>Supportive Services, Shelter, Prevention</vt:lpstr>
      <vt:lpstr>2019 Safe Harbor Evaluation Report  (Wilder Foundation)</vt:lpstr>
      <vt:lpstr>2019 Safe Harbor Evaluation Report  (Wilder Foundation)</vt:lpstr>
      <vt:lpstr>Minnesota Student Survey Data</vt:lpstr>
      <vt:lpstr>Minnesota Student Survey Data</vt:lpstr>
      <vt:lpstr>Minnesota Student Survey Data 2019</vt:lpstr>
      <vt:lpstr>Minnesota Student Survey Data 2020</vt:lpstr>
      <vt:lpstr>Minnesota Student Survey Data 2020</vt:lpstr>
      <vt:lpstr>Minnesota Student Survey Data 2020</vt:lpstr>
      <vt:lpstr>Coming Soon: Identification Tool</vt:lpstr>
      <vt:lpstr>MDH Health Care Provider Training Project</vt:lpstr>
      <vt:lpstr>MDH Health Care Provider Training Project</vt:lpstr>
      <vt:lpstr>Workgroup Representation</vt:lpstr>
      <vt:lpstr>Process</vt:lpstr>
      <vt:lpstr>What We Learned from Survivors</vt:lpstr>
      <vt:lpstr>What We Learned from Survivors</vt:lpstr>
      <vt:lpstr>Two Sections: 6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What are your questions?</vt:lpstr>
      <vt:lpstr>PowerPoint Presentation</vt:lpstr>
      <vt:lpstr>Contact us!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Madeline Lohman</dc:creator>
  <cp:lastModifiedBy>Palmer, Caroline (MDH)</cp:lastModifiedBy>
  <cp:revision>533</cp:revision>
  <cp:lastPrinted>2018-02-28T13:46:01Z</cp:lastPrinted>
  <dcterms:created xsi:type="dcterms:W3CDTF">2017-01-10T15:55:41Z</dcterms:created>
  <dcterms:modified xsi:type="dcterms:W3CDTF">2020-06-17T13:55:56Z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0x010100508E615E3B97BC4EA205B3AA59F8ECEF</vt:lpwstr>
  </property>
  <property fmtid="{D5CDD505-2E9C-101B-9397-08002B2CF9AE}" pid="3" name="_dlc_DocIdItemGuid">
    <vt:lpwstr>e1c3ac5e-1fe5-46cf-a4b6-b7aa08a63f2b</vt:lpwstr>
  </property>
  <property fmtid="{D5CDD505-2E9C-101B-9397-08002B2CF9AE}" pid="4" name="TaxKeyword">
    <vt:lpwstr/>
  </property>
  <property fmtid="{D5CDD505-2E9C-101B-9397-08002B2CF9AE}" pid="5" name="Board and Committee">
    <vt:lpwstr/>
  </property>
  <property fmtid="{D5CDD505-2E9C-101B-9397-08002B2CF9AE}" pid="7" name="Persona">
    <vt:lpwstr>47;#Government|c7148f23-0ca3-4cba-95ad-cdf08ff83f64</vt:lpwstr>
  </property>
  <property fmtid="{D5CDD505-2E9C-101B-9397-08002B2CF9AE}" pid="8" name="Program">
    <vt:lpwstr/>
  </property>
  <property fmtid="{D5CDD505-2E9C-101B-9397-08002B2CF9AE}" pid="10" name="Attribute">
    <vt:lpwstr>1;#Education|853407b7-e2d0-474c-b533-89174228734e</vt:lpwstr>
  </property>
  <property fmtid="{D5CDD505-2E9C-101B-9397-08002B2CF9AE}" pid="13" name="Division">
    <vt:lpwstr>2;#Office of Justice Programs|364dd945-3c0d-4499-8215-9b045fa773bf</vt:lpwstr>
  </property>
</Properties>
</file>